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45"/>
  </p:notesMasterIdLst>
  <p:sldIdLst>
    <p:sldId id="256" r:id="rId2"/>
    <p:sldId id="299" r:id="rId3"/>
    <p:sldId id="298" r:id="rId4"/>
    <p:sldId id="323" r:id="rId5"/>
    <p:sldId id="327" r:id="rId6"/>
    <p:sldId id="328" r:id="rId7"/>
    <p:sldId id="331" r:id="rId8"/>
    <p:sldId id="332" r:id="rId9"/>
    <p:sldId id="329" r:id="rId10"/>
    <p:sldId id="257" r:id="rId11"/>
    <p:sldId id="297" r:id="rId12"/>
    <p:sldId id="295" r:id="rId13"/>
    <p:sldId id="294" r:id="rId14"/>
    <p:sldId id="300" r:id="rId15"/>
    <p:sldId id="301" r:id="rId16"/>
    <p:sldId id="302" r:id="rId17"/>
    <p:sldId id="267" r:id="rId18"/>
    <p:sldId id="307" r:id="rId19"/>
    <p:sldId id="314" r:id="rId20"/>
    <p:sldId id="315" r:id="rId21"/>
    <p:sldId id="333" r:id="rId22"/>
    <p:sldId id="279" r:id="rId23"/>
    <p:sldId id="283" r:id="rId24"/>
    <p:sldId id="335" r:id="rId25"/>
    <p:sldId id="337" r:id="rId26"/>
    <p:sldId id="336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34" r:id="rId37"/>
    <p:sldId id="316" r:id="rId38"/>
    <p:sldId id="318" r:id="rId39"/>
    <p:sldId id="325" r:id="rId40"/>
    <p:sldId id="330" r:id="rId41"/>
    <p:sldId id="324" r:id="rId42"/>
    <p:sldId id="326" r:id="rId43"/>
    <p:sldId id="319" r:id="rId44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D936EE5-5BAB-4353-B7A7-E05EBA99B8EC}">
          <p14:sldIdLst>
            <p14:sldId id="256"/>
            <p14:sldId id="299"/>
            <p14:sldId id="298"/>
            <p14:sldId id="323"/>
            <p14:sldId id="327"/>
            <p14:sldId id="328"/>
            <p14:sldId id="331"/>
            <p14:sldId id="332"/>
            <p14:sldId id="329"/>
            <p14:sldId id="257"/>
            <p14:sldId id="297"/>
            <p14:sldId id="295"/>
            <p14:sldId id="294"/>
            <p14:sldId id="300"/>
            <p14:sldId id="301"/>
            <p14:sldId id="302"/>
            <p14:sldId id="267"/>
            <p14:sldId id="307"/>
            <p14:sldId id="314"/>
            <p14:sldId id="315"/>
          </p14:sldIdLst>
        </p14:section>
        <p14:section name="Раздел без заголовка" id="{6E210D06-E1C5-4911-BDE7-3BED256EDEF2}">
          <p14:sldIdLst>
            <p14:sldId id="333"/>
            <p14:sldId id="279"/>
            <p14:sldId id="283"/>
            <p14:sldId id="335"/>
            <p14:sldId id="337"/>
            <p14:sldId id="336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34"/>
            <p14:sldId id="316"/>
            <p14:sldId id="318"/>
            <p14:sldId id="325"/>
            <p14:sldId id="330"/>
            <p14:sldId id="324"/>
            <p14:sldId id="326"/>
            <p14:sldId id="31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5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D1D45-85C4-4000-8BF4-5E5595364E15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4C963-5603-4948-8E30-AD0492B54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806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4C963-5603-4948-8E30-AD0492B543CD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622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45DFA28-87F8-40C8-9560-6BEF5C9E4EF3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45DFA28-87F8-40C8-9560-6BEF5C9E4EF3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45DFA28-87F8-40C8-9560-6BEF5C9E4EF3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45DFA28-87F8-40C8-9560-6BEF5C9E4EF3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45DFA28-87F8-40C8-9560-6BEF5C9E4EF3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45DFA28-87F8-40C8-9560-6BEF5C9E4EF3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45DFA28-87F8-40C8-9560-6BEF5C9E4EF3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9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11.jpeg"/><Relationship Id="rId4" Type="http://schemas.openxmlformats.org/officeDocument/2006/relationships/image" Target="../media/image59.jpe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9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09.png"/><Relationship Id="rId7" Type="http://schemas.openxmlformats.org/officeDocument/2006/relationships/image" Target="../media/image11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9.png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5.jpeg"/><Relationship Id="rId7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12" Type="http://schemas.openxmlformats.org/officeDocument/2006/relationships/image" Target="../media/image121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11" Type="http://schemas.openxmlformats.org/officeDocument/2006/relationships/image" Target="../media/image120.jpe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23.png"/><Relationship Id="rId7" Type="http://schemas.openxmlformats.org/officeDocument/2006/relationships/image" Target="../media/image2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5" y="1883478"/>
            <a:ext cx="3816425" cy="424582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«Я  в классном</a:t>
            </a:r>
          </a:p>
          <a:p>
            <a:pPr algn="ctr"/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Тренде»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«УЧИТЕЛЬ НАЧАЛЬНЫХ КЛАССОВ</a:t>
            </a:r>
          </a:p>
          <a:p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Баринова Любовь Николаевна</a:t>
            </a:r>
          </a:p>
          <a:p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63688" y="1268760"/>
            <a:ext cx="612068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1051781"/>
            <a:ext cx="681283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МУНИЦИПАЛЬНОЕ   ОБРАЗОВАТЕЛЬНОЕ УЧРЕЖДЕНИЕ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« ШУМОВСКАЯ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 СРЕДНЯЯ ОБШЕОБРАЗОВАТЕЛЬНАЯ ШКОЛА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C:\Users\79123\Desktop\1615884452_zvonka-v-shkolnyi-kolokolch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113" y="5661248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298165" y="4905162"/>
            <a:ext cx="594316" cy="46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727"/>
            <a:ext cx="1082475" cy="84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Vlad\Desktop\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35" y="1705097"/>
            <a:ext cx="384010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79123\Desktop\59af989eca1fc0a58fb1a62e7b7c887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508"/>
            <a:ext cx="2611024" cy="201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Vlad\Desktop\NeedFull.NET_foto-shkolnye-prinadlezhnosti-doska-deti-v-shkole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77" y="5373216"/>
            <a:ext cx="1912348" cy="138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4286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ПЕДАГОГИЧЕСКОЕ  КРЕДО:  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Творческий учитель - творческий</a:t>
            </a:r>
          </a:p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ученик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Оптимизм и вера в свои силы помогает мне жить, творить и</a:t>
            </a:r>
          </a:p>
          <a:p>
            <a:pPr algn="ctr">
              <a:buNone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радовать детей</a:t>
            </a:r>
            <a:endParaRPr lang="ru-RU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79123\Desktop\фото дети для конкурса\IMG_05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49080"/>
            <a:ext cx="237626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9123\Desktop\фото дети для конкурса\IMG_56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327267"/>
            <a:ext cx="1795578" cy="116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79123\Desktop\фото дети для конкурса\IMG_09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14311"/>
            <a:ext cx="2376264" cy="181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79123\Desktop\1_html_m2e6f04d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463193"/>
            <a:ext cx="1656184" cy="36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10700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56992"/>
            <a:ext cx="1512168" cy="106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P10608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396" y="4005064"/>
            <a:ext cx="1961780" cy="179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79123\Desktop\c597749725f9a3695eee616cb58d1f6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0" y="404664"/>
            <a:ext cx="133214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923" y="450317"/>
            <a:ext cx="1181727" cy="9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Calibri" pitchFamily="34" charset="0"/>
              </a:rPr>
              <a:t> 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Calibri" pitchFamily="34" charset="0"/>
              </a:rPr>
              <a:t>Учитель начальных классов</a:t>
            </a:r>
            <a:b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Calibri" pitchFamily="34" charset="0"/>
              </a:rPr>
            </a:b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Calibri" pitchFamily="34" charset="0"/>
              </a:rPr>
              <a:t>Баринова Любовь Николаевна 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Calibri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600200"/>
            <a:ext cx="7128792" cy="4525963"/>
          </a:xfrm>
        </p:spPr>
        <p:txBody>
          <a:bodyPr>
            <a:normAutofit/>
          </a:bodyPr>
          <a:lstStyle/>
          <a:p>
            <a:pPr marL="82296" lv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 </a:t>
            </a:r>
            <a:r>
              <a:rPr lang="ru-RU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Дата </a:t>
            </a:r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рождения: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 26.02 1970 г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..</a:t>
            </a:r>
          </a:p>
          <a:p>
            <a:pPr marL="82296" lv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Должность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: учитель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начальных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классов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Calibri" pitchFamily="34" charset="0"/>
            </a:endParaRPr>
          </a:p>
          <a:p>
            <a:pPr marL="82296" lv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преподает уроки музыки и технологии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Calibri" pitchFamily="34" charset="0"/>
            </a:endParaRPr>
          </a:p>
          <a:p>
            <a:pPr marL="82296" lvl="0" indent="0">
              <a:buNone/>
            </a:pPr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Образование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: высшее, окончила ФГБОУ ВО «Южно-Уральский государственный гуманитарно-педагогический университет» (2019г)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Calibri" pitchFamily="34" charset="0"/>
            </a:endParaRPr>
          </a:p>
          <a:p>
            <a:pPr marL="82296" lvl="0" indent="0">
              <a:buNone/>
            </a:pPr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Стаж </a:t>
            </a:r>
            <a:r>
              <a:rPr lang="ru-RU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работы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: общий –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34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лет, по должности учитель –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31год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Calibri" pitchFamily="34" charset="0"/>
            </a:endParaRPr>
          </a:p>
          <a:p>
            <a:pPr marL="82296" lv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Категория: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 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I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 категория. 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Calibri" pitchFamily="34" charset="0"/>
            </a:endParaRPr>
          </a:p>
          <a:p>
            <a:pPr marL="82296" lv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 </a:t>
            </a:r>
            <a:r>
              <a:rPr lang="ru-RU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Классное </a:t>
            </a:r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руководство: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1 класс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.</a:t>
            </a:r>
          </a:p>
          <a:p>
            <a:pPr marL="82296" lv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itchFamily="34" charset="0"/>
              </a:rPr>
              <a:t>3 выпуска из средней школы, 2 выпуска из начальной школы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Calibri" pitchFamily="34" charset="0"/>
            </a:endParaRPr>
          </a:p>
          <a:p>
            <a:pPr marL="82296" lvl="0" indent="0">
              <a:buNone/>
            </a:pPr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Любимое занятие: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петь, организовывать мероприятия,  </a:t>
            </a:r>
          </a:p>
          <a:p>
            <a:pPr marL="82296" lv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посещать театр.  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830414"/>
            <a:ext cx="737828" cy="60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Vlad\Desktop\SAVE_20211030_190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763" y="2586812"/>
            <a:ext cx="1346668" cy="195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Vlad\Desktop\IMG_14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763" y="4537695"/>
            <a:ext cx="1346668" cy="148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79123\Desktop\фото дети для конкурса\SAVE_20211026_1341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60648"/>
            <a:ext cx="1800200" cy="232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79123\Desktop\59af989eca1fc0a58fb1a62e7b7c887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947" y="-76946"/>
            <a:ext cx="817707" cy="97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79123\Desktop\59af989eca1fc0a58fb1a62e7b7c887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75584" y="5378441"/>
            <a:ext cx="1224139" cy="167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79123\Desktop\1620185147_13-phonoteka_org-p-magistr-fon-1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102586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79123\Desktop\1620185147_13-phonoteka_org-p-magistr-fon-1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721605"/>
            <a:ext cx="1152128" cy="98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815369"/>
            <a:ext cx="737828" cy="60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39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ОБРАЗОВАНИЕ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979712" y="1340768"/>
            <a:ext cx="6707088" cy="5184576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/>
              <a:t>2014 - 2019 </a:t>
            </a:r>
            <a:r>
              <a:rPr lang="ru-RU" sz="1800" b="1" dirty="0" smtClean="0"/>
              <a:t>Южно- </a:t>
            </a:r>
            <a:r>
              <a:rPr lang="ru-RU" sz="1800" b="1" dirty="0"/>
              <a:t>Уральский государственный </a:t>
            </a:r>
            <a:r>
              <a:rPr lang="ru-RU" sz="1800" b="1" dirty="0" smtClean="0"/>
              <a:t>гуманитарно- </a:t>
            </a:r>
            <a:r>
              <a:rPr lang="ru-RU" sz="1800" b="1" dirty="0"/>
              <a:t>педагогический университет</a:t>
            </a:r>
          </a:p>
          <a:p>
            <a:pPr marL="0" indent="0">
              <a:buNone/>
            </a:pPr>
            <a:r>
              <a:rPr lang="ru-RU" sz="1800" b="1" dirty="0" smtClean="0"/>
              <a:t>      </a:t>
            </a:r>
            <a:r>
              <a:rPr lang="ru-RU" sz="1800" b="1" dirty="0"/>
              <a:t> Учитель начальных классов Бакалавр педагогическое образование</a:t>
            </a:r>
          </a:p>
          <a:p>
            <a:pPr marL="0" indent="0">
              <a:buNone/>
            </a:pPr>
            <a:r>
              <a:rPr lang="ru-RU" sz="1800" b="1" dirty="0" smtClean="0"/>
              <a:t>      </a:t>
            </a:r>
            <a:r>
              <a:rPr lang="ru-RU" sz="1800" b="1" dirty="0"/>
              <a:t> </a:t>
            </a:r>
            <a:r>
              <a:rPr lang="ru-RU" sz="1800" b="1" dirty="0">
                <a:solidFill>
                  <a:srgbClr val="FF0000"/>
                </a:solidFill>
              </a:rPr>
              <a:t>Диплом бакалавра</a:t>
            </a:r>
            <a:r>
              <a:rPr lang="ru-RU" sz="1800" b="1" dirty="0"/>
              <a:t> 107404 0045285 19.07.2019 </a:t>
            </a:r>
            <a:r>
              <a:rPr lang="ru-RU" sz="1800" b="1" dirty="0" smtClean="0"/>
              <a:t>538284</a:t>
            </a:r>
          </a:p>
          <a:p>
            <a:r>
              <a:rPr lang="ru-RU" sz="1800" b="1" dirty="0"/>
              <a:t>01.10.2015 - 30.06.2018 Южно-Уральский государственный </a:t>
            </a:r>
            <a:r>
              <a:rPr lang="ru-RU" sz="1800" b="1" dirty="0" err="1" smtClean="0"/>
              <a:t>гуманитарно</a:t>
            </a:r>
            <a:r>
              <a:rPr lang="ru-RU" sz="1800" b="1" dirty="0" smtClean="0"/>
              <a:t>  - </a:t>
            </a:r>
            <a:r>
              <a:rPr lang="ru-RU" sz="1800" b="1" dirty="0"/>
              <a:t>педагогический университет 1178 Южно-Уральский государственный гуманитарно-педагогический </a:t>
            </a:r>
            <a:r>
              <a:rPr lang="ru-RU" sz="1800" b="1" dirty="0" smtClean="0"/>
              <a:t>университет</a:t>
            </a:r>
          </a:p>
          <a:p>
            <a:pPr marL="0" indent="0">
              <a:buNone/>
            </a:pPr>
            <a:r>
              <a:rPr lang="ru-RU" sz="1800" b="1" dirty="0" smtClean="0"/>
              <a:t>     </a:t>
            </a:r>
            <a:r>
              <a:rPr lang="ru-RU" sz="1800" b="1" dirty="0"/>
              <a:t> </a:t>
            </a:r>
            <a:r>
              <a:rPr lang="ru-RU" sz="1800" b="1" dirty="0">
                <a:solidFill>
                  <a:srgbClr val="FF0000"/>
                </a:solidFill>
              </a:rPr>
              <a:t>Диплом </a:t>
            </a:r>
            <a:r>
              <a:rPr lang="ru-RU" sz="1800" b="1" dirty="0" smtClean="0"/>
              <a:t> 740000003928</a:t>
            </a:r>
            <a:r>
              <a:rPr lang="ru-RU" sz="1800" b="1" dirty="0"/>
              <a:t> 17.07.2019 000499</a:t>
            </a:r>
          </a:p>
          <a:p>
            <a:pPr marL="0" indent="0">
              <a:buNone/>
            </a:pPr>
            <a:r>
              <a:rPr lang="ru-RU" sz="1800" b="1" dirty="0" smtClean="0"/>
              <a:t>     </a:t>
            </a:r>
            <a:r>
              <a:rPr lang="ru-RU" sz="1800" b="1" dirty="0"/>
              <a:t> Учитель начальных классов Педагог дополнительного </a:t>
            </a:r>
            <a:r>
              <a:rPr lang="ru-RU" sz="1800" b="1" dirty="0" smtClean="0"/>
              <a:t>   образования </a:t>
            </a:r>
            <a:r>
              <a:rPr lang="ru-RU" sz="1800" b="1" dirty="0"/>
              <a:t>( организация </a:t>
            </a:r>
            <a:r>
              <a:rPr lang="ru-RU" sz="1800" b="1" dirty="0" smtClean="0"/>
              <a:t>досуговой     деятельности</a:t>
            </a:r>
            <a:r>
              <a:rPr lang="ru-RU" sz="1800" b="1" dirty="0"/>
              <a:t>) Профессиональная переподготовка</a:t>
            </a:r>
          </a:p>
          <a:p>
            <a:pPr marL="0" indent="0">
              <a:buNone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01.06.2002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09.06.2004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Междисциплинарный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исследовательский центр 800 Москва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Практическая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психология Международный Заочная </a:t>
            </a: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Диплом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475 09.06.2004 0175-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пг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79123\Desktop\1620185147_13-phonoteka_org-p-magistr-fon-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164185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04880"/>
            <a:ext cx="1181727" cy="9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76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ОБРАЗОВАНИЕ (Дипломы)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 descr="C:\Users\79123\Desktop\IMG_20211120_00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9612" y="584684"/>
            <a:ext cx="259228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9123\Desktop\IMG_20211120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56076" y="656692"/>
            <a:ext cx="252028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79123\Desktop\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19872" y="3173763"/>
            <a:ext cx="273630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79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Calibri" pitchFamily="34" charset="0"/>
              </a:rPr>
              <a:t>СЕРТИФИКАТЫ</a:t>
            </a: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79123\Desktop\2a4UE3ZJWQ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378" y="2233150"/>
            <a:ext cx="4339244" cy="360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79123\Desktop\1620185147_13-phonoteka_org-p-magistr-fon-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164185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75681"/>
            <a:ext cx="1181727" cy="9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31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Calibri" pitchFamily="34" charset="0"/>
              </a:rPr>
              <a:t>ДИПЛОМЫ  ГРАМОТЫ БЛАГОДАРНОСТИ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79123\Desktop\ZFeiS2b60tU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8765" y="2237307"/>
            <a:ext cx="4584469" cy="359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79123\Desktop\1620185147_13-phonoteka_org-p-magistr-fon-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164185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59830"/>
            <a:ext cx="1181727" cy="9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64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Calibri" pitchFamily="34" charset="0"/>
              </a:rPr>
              <a:t>СВИДЕТЕЛЬСТВА  О  ПУБЛИКАЦИИ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5122" name="Picture 2" descr="C:\Users\79123\Desktop\jeWt0EEzn8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736" y="2237307"/>
            <a:ext cx="4426527" cy="359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79123\Desktop\1620185147_13-phonoteka_org-p-magistr-fon-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164185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9039"/>
            <a:ext cx="1181727" cy="9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0648"/>
            <a:ext cx="1181727" cy="9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44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РЕЗУЛЬТАТЫ УЧАСТИЯ УЧАЩИХСЯ В ОЛИМПИАДАХ </a:t>
            </a:r>
            <a:b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</a:b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Международные олимпиады проекта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compedu.ru </a:t>
            </a: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 «Осенний фестиваль знаний 2021»</a:t>
            </a:r>
            <a:b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</a:b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Литературное чтение</a:t>
            </a:r>
            <a:endParaRPr lang="ru-RU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051720" y="2564904"/>
            <a:ext cx="6635080" cy="3744416"/>
          </a:xfrm>
        </p:spPr>
        <p:txBody>
          <a:bodyPr>
            <a:normAutofit fontScale="85000" lnSpcReduction="10000"/>
          </a:bodyPr>
          <a:lstStyle/>
          <a:p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Зарипова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Оксана – Диплом победителя 1 степени </a:t>
            </a:r>
          </a:p>
          <a:p>
            <a:pPr marL="0" indent="0"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   Остапенко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Мария-Диплом победителя 1 степени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Самарин Никита –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Диплом победителя 1 степени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  <a:p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Чискидова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Екатерина – Диплом победителя 1 степени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Кирилов Михаил -Диплом призера 2 степени</a:t>
            </a:r>
          </a:p>
          <a:p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Курбонов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Хилол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- Диплом призера 2 степени</a:t>
            </a:r>
          </a:p>
          <a:p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Олимов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Арсен -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Диплом призера 2 степени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Шишкин Андрей -Диплом призера 2 степени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Фёдорова  Валерия  -Диплом призера 2 степени</a:t>
            </a:r>
          </a:p>
          <a:p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Арчаева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Зарина –Диплом призера 3 степени</a:t>
            </a:r>
          </a:p>
          <a:p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pic>
        <p:nvPicPr>
          <p:cNvPr id="2051" name="Picture 3" descr="C:\Users\79123\Desktop\результат олимп лит чтен 1 кл\Зарипова Оксана - дипло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6" y="2180068"/>
            <a:ext cx="1517691" cy="110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79123\Desktop\результат олимп лит чтен 1 кл\Кирилов Михаил - дипло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7" y="3429000"/>
            <a:ext cx="154647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79123\Desktop\результат олимп лит чтен 1 кл\Арчаева Зарина - дипло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7" y="4687443"/>
            <a:ext cx="1546474" cy="100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73238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97252"/>
            <a:ext cx="936104" cy="8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79123\Desktop\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8702" y="-209253"/>
            <a:ext cx="2018942" cy="295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79123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70540" y="-208764"/>
            <a:ext cx="201894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79123\Desktop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53007" y="-82919"/>
            <a:ext cx="2090954" cy="27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79123\Desktop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14401" y="1843182"/>
            <a:ext cx="226692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79123\Desktop\IMG_20211121_0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96382" y="3976608"/>
            <a:ext cx="2018944" cy="313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79123\Desktop\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40897" y="1768016"/>
            <a:ext cx="2078629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79123\Desktop\1620185147_13-phonoteka_org-p-magistr-fon-1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14861"/>
            <a:ext cx="164185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941168"/>
            <a:ext cx="1181727" cy="9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Дипломы за педагогическое мастерство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283968" y="1600200"/>
            <a:ext cx="4402832" cy="4525963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Диплом</a:t>
            </a:r>
            <a:r>
              <a:rPr lang="ru-RU" sz="2400" dirty="0" smtClean="0"/>
              <a:t> лауреата 1 степени победителя Всероссийского тестирования для педагогов «Творческий учитель в современном образовании» («Академия успеха» 30.09.2021г.)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Диплом</a:t>
            </a:r>
            <a:r>
              <a:rPr lang="ru-RU" sz="2400" dirty="0" smtClean="0"/>
              <a:t> лауреата 1 степени победителя Всероссийского профессионального конкурса для педагогов «Педагогическая копилка»(«</a:t>
            </a:r>
            <a:r>
              <a:rPr lang="ru-RU" sz="2400" dirty="0"/>
              <a:t>Академия успеха» </a:t>
            </a:r>
            <a:r>
              <a:rPr lang="ru-RU" sz="2400" dirty="0" smtClean="0"/>
              <a:t>24.10.2021г</a:t>
            </a:r>
            <a:r>
              <a:rPr lang="ru-RU" sz="2400" dirty="0"/>
              <a:t>.)</a:t>
            </a:r>
          </a:p>
          <a:p>
            <a:endParaRPr lang="ru-RU" sz="2400" dirty="0"/>
          </a:p>
        </p:txBody>
      </p:sp>
      <p:pic>
        <p:nvPicPr>
          <p:cNvPr id="1026" name="Picture 2" descr="C:\Users\79123\Desktop\IMG_20211124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7"/>
            <a:ext cx="1800200" cy="255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9123\Desktop\IMG_20211124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62388"/>
            <a:ext cx="1849409" cy="25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79123\Desktop\1620185147_13-phonoteka_org-p-magistr-fon-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45" y="1790622"/>
            <a:ext cx="164185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828" y="4509120"/>
            <a:ext cx="1181727" cy="9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49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ДОЛЖНОСТЬ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начальных классов</a:t>
            </a:r>
          </a:p>
          <a:p>
            <a:pPr algn="ctr"/>
            <a:endParaRPr lang="ru-RU" dirty="0"/>
          </a:p>
        </p:txBody>
      </p:sp>
      <p:pic>
        <p:nvPicPr>
          <p:cNvPr id="2050" name="Picture 2" descr="C:\Users\79123\Desktop\_DSC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83630"/>
            <a:ext cx="5472608" cy="378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79123\Desktop\1620185147_13-phonoteka_org-p-magistr-fon-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6393"/>
            <a:ext cx="164185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60648"/>
            <a:ext cx="1181727" cy="9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Vlad\Desktop\NeedFull.NET_foto-shkolnye-prinadlezhnosti-doska-deti-v-shkole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91" y="4797152"/>
            <a:ext cx="173084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87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Дипломы за педагогическое мастерство</a:t>
            </a:r>
            <a:r>
              <a:rPr lang="ru-RU" sz="4000" dirty="0" smtClean="0">
                <a:solidFill>
                  <a:srgbClr val="0070C0"/>
                </a:solidFill>
              </a:rPr>
              <a:t> 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23928" y="1600200"/>
            <a:ext cx="4762872" cy="4525963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Диплом</a:t>
            </a:r>
            <a:r>
              <a:rPr lang="ru-RU" sz="2800" dirty="0"/>
              <a:t> лауреата 1 степени победителя Всероссийского </a:t>
            </a:r>
            <a:r>
              <a:rPr lang="ru-RU" sz="2800" dirty="0" smtClean="0"/>
              <a:t>конкурса для </a:t>
            </a:r>
            <a:r>
              <a:rPr lang="ru-RU" sz="2800" dirty="0"/>
              <a:t>педагогов </a:t>
            </a:r>
            <a:r>
              <a:rPr lang="ru-RU" sz="2800" dirty="0" smtClean="0"/>
              <a:t>«Педагогическая копилка» («Мир педагога» 21.10.2021г</a:t>
            </a:r>
            <a:r>
              <a:rPr lang="ru-RU" sz="2800" dirty="0"/>
              <a:t>.)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Диплом</a:t>
            </a:r>
            <a:r>
              <a:rPr lang="ru-RU" sz="2800" dirty="0" smtClean="0"/>
              <a:t> победителя  (3 место) Всероссийской олимпиады «Новое древо» в номинации «Роль семейного воспитания в формировании личности»( «Новое древо» декабрь 2020г.)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00059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pic>
        <p:nvPicPr>
          <p:cNvPr id="2050" name="Picture 2" descr="C:\Users\79123\Desktop\IMG_20211122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194421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79123\Desktop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933056"/>
            <a:ext cx="1944216" cy="261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79123\Desktop\1620185147_13-phonoteka_org-p-magistr-fon-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42480"/>
            <a:ext cx="164185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25" y="4437112"/>
            <a:ext cx="1181727" cy="9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9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КЛАССНОЕ  РУКОВОДСТВО</a:t>
            </a:r>
            <a:b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467600" cy="5421216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rgbClr val="002060"/>
                </a:solidFill>
              </a:rPr>
              <a:t>С 2006 г. работаю классным </a:t>
            </a:r>
            <a:r>
              <a:rPr lang="ru-RU" altLang="ru-RU" b="1" dirty="0" smtClean="0">
                <a:solidFill>
                  <a:srgbClr val="002060"/>
                </a:solidFill>
              </a:rPr>
              <a:t>руководителем</a:t>
            </a:r>
            <a:endParaRPr lang="ru-RU" altLang="ru-RU" b="1" dirty="0">
              <a:solidFill>
                <a:srgbClr val="002060"/>
              </a:solidFill>
            </a:endParaRPr>
          </a:p>
          <a:p>
            <a:pPr algn="ctr"/>
            <a:endParaRPr lang="ru-RU" alt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Vlad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5834063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666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122413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КЛАССНОЕ  РУКОВОДСТВО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350760" y="1412776"/>
            <a:ext cx="6336039" cy="5184576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sz="2000" b="1" dirty="0" smtClean="0"/>
              <a:t>	</a:t>
            </a:r>
            <a:r>
              <a:rPr lang="ru-RU" sz="1900" b="1" dirty="0" smtClean="0">
                <a:solidFill>
                  <a:srgbClr val="C00000"/>
                </a:solidFill>
                <a:latin typeface="Calibri" pitchFamily="34" charset="0"/>
              </a:rPr>
              <a:t>"</a:t>
            </a:r>
            <a:r>
              <a:rPr lang="ru-RU" sz="1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Главное - протоптать тропинку, по которой к детским сердцам будут идти все остальные учителя, ведь я - первый учитель. Учитель начальных классов  учит не только чтению, письму и счёту, но и добру, потому что кто не познал науку добра, тому всякая иная наука будет во вред".</a:t>
            </a:r>
          </a:p>
          <a:p>
            <a:pPr>
              <a:buNone/>
            </a:pPr>
            <a:r>
              <a:rPr lang="ru-RU" sz="1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                                                                                       Ш.А. </a:t>
            </a:r>
            <a:r>
              <a:rPr lang="ru-RU" sz="19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Амонашвили</a:t>
            </a:r>
            <a:r>
              <a:rPr lang="ru-RU" sz="1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None/>
            </a:pPr>
            <a:r>
              <a:rPr lang="ru-RU" sz="1900" b="1" dirty="0"/>
              <a:t> </a:t>
            </a:r>
            <a:r>
              <a:rPr lang="ru-RU" sz="1900" b="1" dirty="0">
                <a:solidFill>
                  <a:srgbClr val="7030A0"/>
                </a:solidFill>
              </a:rPr>
              <a:t>Целью воспитательной системы </a:t>
            </a:r>
            <a:r>
              <a:rPr lang="ru-RU" sz="2800" b="1" dirty="0"/>
              <a:t>«</a:t>
            </a:r>
            <a:r>
              <a:rPr lang="ru-RU" sz="2800" b="1" dirty="0">
                <a:solidFill>
                  <a:srgbClr val="FF0000"/>
                </a:solidFill>
              </a:rPr>
              <a:t>Р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а</a:t>
            </a:r>
            <a:r>
              <a:rPr lang="ru-RU" sz="2800" b="1" dirty="0">
                <a:solidFill>
                  <a:srgbClr val="00B050"/>
                </a:solidFill>
              </a:rPr>
              <a:t>д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у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г</a:t>
            </a:r>
            <a:r>
              <a:rPr lang="ru-RU" sz="2800" b="1" dirty="0">
                <a:solidFill>
                  <a:srgbClr val="002060"/>
                </a:solidFill>
              </a:rPr>
              <a:t>а</a:t>
            </a:r>
            <a:r>
              <a:rPr lang="ru-RU" sz="2800" b="1" dirty="0"/>
              <a:t>» </a:t>
            </a:r>
            <a:r>
              <a:rPr lang="ru-RU" sz="1900" b="1" dirty="0"/>
              <a:t>является развитие нравственных и  духовных качеств личности, способной строить свою жизнь на Истине, Любви, Добре и Красоте. </a:t>
            </a:r>
          </a:p>
          <a:p>
            <a:pPr>
              <a:buNone/>
            </a:pPr>
            <a:r>
              <a:rPr lang="ru-RU" sz="1900" b="1" dirty="0"/>
              <a:t>Это является стержнем гуманной личности, обладающей качествами, развитие которых и будет </a:t>
            </a:r>
            <a:r>
              <a:rPr lang="ru-RU" sz="1900" b="1" dirty="0">
                <a:solidFill>
                  <a:srgbClr val="7030A0"/>
                </a:solidFill>
              </a:rPr>
              <a:t>задачами </a:t>
            </a:r>
            <a:r>
              <a:rPr lang="ru-RU" sz="1900" b="1" dirty="0"/>
              <a:t>данной воспитательной системы:</a:t>
            </a:r>
          </a:p>
          <a:p>
            <a:pPr>
              <a:buNone/>
            </a:pPr>
            <a:r>
              <a:rPr lang="ru-RU" sz="1900" b="1" dirty="0"/>
              <a:t> 	</a:t>
            </a:r>
            <a:r>
              <a:rPr lang="ru-RU" sz="1900" b="1" dirty="0">
                <a:solidFill>
                  <a:schemeClr val="tx2">
                    <a:lumMod val="75000"/>
                  </a:schemeClr>
                </a:solidFill>
              </a:rPr>
              <a:t>способность любить людей, уметь понимать их и принимать их точку зрения, желать им добра;</a:t>
            </a:r>
          </a:p>
          <a:p>
            <a:pPr>
              <a:buNone/>
            </a:pPr>
            <a:r>
              <a:rPr lang="ru-RU" sz="1900" b="1" dirty="0"/>
              <a:t> 	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</a:rPr>
              <a:t>умение жить в коллективе, по его законам, одновременно ощущая свою важность и нужность;</a:t>
            </a:r>
          </a:p>
          <a:p>
            <a:pPr>
              <a:buNone/>
            </a:pPr>
            <a:r>
              <a:rPr lang="ru-RU" sz="1900" b="1" dirty="0"/>
              <a:t> 	</a:t>
            </a:r>
            <a:r>
              <a:rPr lang="ru-RU" sz="1900" b="1" dirty="0">
                <a:solidFill>
                  <a:schemeClr val="accent3">
                    <a:lumMod val="50000"/>
                  </a:schemeClr>
                </a:solidFill>
              </a:rPr>
              <a:t>трудолюбие, уважение своего и чужого труда;</a:t>
            </a:r>
          </a:p>
          <a:p>
            <a:pPr>
              <a:buNone/>
            </a:pPr>
            <a:r>
              <a:rPr lang="ru-RU" sz="1900" b="1" dirty="0">
                <a:solidFill>
                  <a:schemeClr val="accent3">
                    <a:lumMod val="50000"/>
                  </a:schemeClr>
                </a:solidFill>
              </a:rPr>
              <a:t> 	любовь к своей родине, ее истории, к своему народу, его традициям, культуре;</a:t>
            </a:r>
          </a:p>
          <a:p>
            <a:pPr>
              <a:buNone/>
            </a:pPr>
            <a:r>
              <a:rPr lang="ru-RU" sz="1900" b="1" dirty="0"/>
              <a:t> 	</a:t>
            </a:r>
            <a:r>
              <a:rPr lang="ru-RU" sz="1900" b="1" dirty="0">
                <a:solidFill>
                  <a:schemeClr val="accent6">
                    <a:lumMod val="75000"/>
                  </a:schemeClr>
                </a:solidFill>
              </a:rPr>
              <a:t>бережное отношение к природе, ее богатствам;</a:t>
            </a:r>
          </a:p>
          <a:p>
            <a:pPr>
              <a:buNone/>
            </a:pPr>
            <a:r>
              <a:rPr lang="ru-RU" sz="1900" b="1" dirty="0">
                <a:solidFill>
                  <a:schemeClr val="accent6">
                    <a:lumMod val="75000"/>
                  </a:schemeClr>
                </a:solidFill>
              </a:rPr>
              <a:t> 	забота о своем физическом и душевном здоровье, ведение здорового образа жизни.</a:t>
            </a:r>
          </a:p>
          <a:p>
            <a:pPr>
              <a:buNone/>
            </a:pPr>
            <a:endParaRPr lang="ru-RU" sz="1900" dirty="0"/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2" y="1052736"/>
            <a:ext cx="2027210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Vlad\Desktop\IMG-2ee6acea32903e891b1435da95f27bb7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85" y="2204864"/>
            <a:ext cx="205901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lad\Desktop\_DSC01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85" y="3499216"/>
            <a:ext cx="2027210" cy="127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Vlad\Desktop\P11907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51" y="4777333"/>
            <a:ext cx="1972544" cy="117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726578"/>
            <a:ext cx="1181727" cy="9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КЛАССНОЕ  РУКОВОДСТВО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95736" y="1340768"/>
            <a:ext cx="6491064" cy="504056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1600" b="1" dirty="0"/>
              <a:t> Достичь цели возможно лишь опираясь на следующие принципы и подходы:</a:t>
            </a:r>
          </a:p>
          <a:p>
            <a:pPr algn="ctr">
              <a:buNone/>
            </a:pPr>
            <a:r>
              <a:rPr lang="ru-RU" sz="1600" b="1" dirty="0"/>
              <a:t>	личностно-</a:t>
            </a:r>
            <a:r>
              <a:rPr lang="ru-RU" sz="1600" b="1" dirty="0" err="1"/>
              <a:t>ориентировнный</a:t>
            </a:r>
            <a:r>
              <a:rPr lang="ru-RU" sz="1600" b="1" dirty="0"/>
              <a:t> подход (уважение личности ребенка, его индивидуальности, бережное отношение к его мыслям, чувствам, ожиданиям)</a:t>
            </a:r>
          </a:p>
          <a:p>
            <a:pPr algn="ctr">
              <a:buNone/>
            </a:pPr>
            <a:r>
              <a:rPr lang="ru-RU" sz="1600" b="1" dirty="0"/>
              <a:t>	принцип </a:t>
            </a:r>
            <a:r>
              <a:rPr lang="ru-RU" sz="1600" b="1" dirty="0" err="1"/>
              <a:t>соуправления</a:t>
            </a:r>
            <a:r>
              <a:rPr lang="ru-RU" sz="1600" b="1" dirty="0"/>
              <a:t> (совместное переживание факта или явления, создающего напряжение и яркий эмоциональный выход)</a:t>
            </a:r>
          </a:p>
          <a:p>
            <a:pPr algn="ctr">
              <a:buNone/>
            </a:pPr>
            <a:r>
              <a:rPr lang="ru-RU" sz="1600" b="1" dirty="0"/>
              <a:t>	</a:t>
            </a:r>
            <a:r>
              <a:rPr lang="ru-RU" sz="1600" b="1" dirty="0" err="1"/>
              <a:t>природосообразность</a:t>
            </a:r>
            <a:r>
              <a:rPr lang="ru-RU" sz="1600" b="1" dirty="0"/>
              <a:t> воспитания (надо принимать ребенка таким, каков он есть)</a:t>
            </a:r>
          </a:p>
          <a:p>
            <a:pPr algn="ctr">
              <a:buNone/>
            </a:pPr>
            <a:r>
              <a:rPr lang="ru-RU" sz="1600" b="1" dirty="0"/>
              <a:t>	принцип целостности (охватывает образ окружающего мира, образ себя, урочную и внеурочную деятельность)</a:t>
            </a:r>
          </a:p>
          <a:p>
            <a:pPr algn="ctr">
              <a:buNone/>
            </a:pPr>
            <a:r>
              <a:rPr lang="ru-RU" sz="1600" b="1" dirty="0"/>
              <a:t>	 принцип сотрудничества (работа строится на отношениях партнерства,</a:t>
            </a:r>
          </a:p>
          <a:p>
            <a:pPr algn="ctr">
              <a:buNone/>
            </a:pPr>
            <a:r>
              <a:rPr lang="ru-RU" sz="1600" b="1" dirty="0"/>
              <a:t>уважения, доверия)</a:t>
            </a:r>
          </a:p>
          <a:p>
            <a:pPr algn="ctr">
              <a:buNone/>
            </a:pPr>
            <a:r>
              <a:rPr lang="ru-RU" sz="1600" b="1" dirty="0"/>
              <a:t>	 </a:t>
            </a:r>
            <a:r>
              <a:rPr lang="ru-RU" sz="1600" b="1" dirty="0" err="1"/>
              <a:t>деятельностный</a:t>
            </a:r>
            <a:r>
              <a:rPr lang="ru-RU" sz="1600" b="1" dirty="0"/>
              <a:t> подход  (в деятельности изменяются, укрепляются отношения между воспитанниками)</a:t>
            </a:r>
          </a:p>
          <a:p>
            <a:pPr algn="ctr">
              <a:buNone/>
            </a:pPr>
            <a:r>
              <a:rPr lang="ru-RU" sz="1600" b="1" dirty="0"/>
              <a:t>	</a:t>
            </a:r>
            <a:r>
              <a:rPr lang="ru-RU" sz="1600" b="1" dirty="0" err="1"/>
              <a:t>культуросообразность</a:t>
            </a:r>
            <a:r>
              <a:rPr lang="ru-RU" sz="1600" b="1" dirty="0"/>
              <a:t> воспитания</a:t>
            </a:r>
          </a:p>
          <a:p>
            <a:pPr algn="ctr">
              <a:buNone/>
            </a:pPr>
            <a:r>
              <a:rPr lang="ru-RU" sz="1600" b="1" dirty="0"/>
              <a:t>	</a:t>
            </a:r>
            <a:r>
              <a:rPr lang="ru-RU" sz="1600" b="1" dirty="0" err="1"/>
              <a:t>эстетизация</a:t>
            </a:r>
            <a:r>
              <a:rPr lang="ru-RU" sz="1600" b="1" dirty="0"/>
              <a:t> среды жизнедеятельности и развития.</a:t>
            </a:r>
          </a:p>
          <a:p>
            <a:pPr algn="ctr">
              <a:buNone/>
            </a:pPr>
            <a:endParaRPr lang="ru-RU" sz="1600" b="1" dirty="0"/>
          </a:p>
          <a:p>
            <a:pPr algn="ctr">
              <a:buNone/>
            </a:pPr>
            <a:r>
              <a:rPr lang="ru-RU" sz="1600" b="1" dirty="0"/>
              <a:t>Особенностью воспитательной системы «Радуга»  является ориентация на создание эмоционально привлекательной среды для пребывания детей в образовательном учреждении, обеспечивающей всестороннее развитие личности ребенка. Это возможно только при правильно организованной совместной деятельности родителей, обучающихся и педагогов.</a:t>
            </a:r>
          </a:p>
          <a:p>
            <a:pPr algn="ctr">
              <a:buNone/>
            </a:pPr>
            <a:endParaRPr lang="ru-RU" sz="1600" dirty="0"/>
          </a:p>
        </p:txBody>
      </p:sp>
      <p:pic>
        <p:nvPicPr>
          <p:cNvPr id="4099" name="Picture 3" descr="C:\Users\79123\Desktop\Фото с маминого телефона\IMG_20210901_110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4" y="1298501"/>
            <a:ext cx="180020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79123\Desktop\Фото с маминого телефона\IMG_20210930_1225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5551" y="2927407"/>
            <a:ext cx="1728194" cy="143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Vlad\Desktop\P11908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14" y="4653136"/>
            <a:ext cx="2135621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Классы ко мне приходили  самые лучшие.</a:t>
            </a:r>
            <a:b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Дети активно участвовали в делах школы и класса</a:t>
            </a:r>
            <a:r>
              <a:rPr lang="ru-RU" altLang="ru-RU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altLang="ru-RU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Vlad\Desktop\Рисунок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672408" cy="21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Vlad\Desktop\Рисунок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01" y="3979441"/>
            <a:ext cx="367665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Vlad\Desktop\Рисунок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26" y="1772816"/>
            <a:ext cx="3575942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58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Коммунарские сборы и КВН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170" name="Picture 2" descr="C:\Users\Vlad\Desktop\DSC0199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16" y="1484784"/>
            <a:ext cx="715847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18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Осенний праздник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195" name="Picture 3" descr="C:\Users\Vlad\Desktop\Рисунок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3432048" cy="401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Vlad\Desktop\фото для фильма\осень 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19772" y="2312876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Vlad\Desktop\IMG_20191031_1206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96383">
            <a:off x="5655335" y="3022273"/>
            <a:ext cx="3405743" cy="255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50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День Учителя</a:t>
            </a:r>
            <a:endParaRPr lang="ru-RU" sz="3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18" name="Picture 2" descr="C:\Users\Vlad\Desktop\p0W_FnuCnPw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34481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79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День Пожилого человека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42" name="Picture 2" descr="C:\Users\Vlad\Desktop\4deCyePFfU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330071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3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День Матери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1266" name="Picture 2" descr="C:\Users\Vlad\Desktop\откр мама 1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06588"/>
            <a:ext cx="4566187" cy="27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Vlad\Desktop\окр маме 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0528" y="1916832"/>
            <a:ext cx="446449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4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</a:br>
            <a:r>
              <a:rPr lang="ru-RU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  <a:t>МЕСТО РАБОТЫ 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МОУ «Шумовская СОШ»</a:t>
            </a:r>
            <a:b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r>
              <a:rPr lang="ru-RU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с</a:t>
            </a:r>
            <a:r>
              <a:rPr lang="ru-RU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. </a:t>
            </a:r>
            <a:r>
              <a:rPr lang="ru-RU" sz="2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Шумово</a:t>
            </a:r>
            <a:r>
              <a:rPr lang="ru-RU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, Красноармейский район, Челябинская </a:t>
            </a:r>
            <a:r>
              <a:rPr lang="ru-RU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область</a:t>
            </a:r>
            <a:r>
              <a:rPr lang="ru-RU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ru-RU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1026" name="Picture 2" descr="C:\Users\79123\Desktop\XLV3xiiCN8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64904"/>
            <a:ext cx="583264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79123\Desktop\1620185147_13-phonoteka_org-p-magistr-fon-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63891"/>
            <a:ext cx="164185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702" y="476672"/>
            <a:ext cx="1181727" cy="9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18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Акция «Чистая тарелка»</a:t>
            </a:r>
            <a:endParaRPr lang="ru-RU" sz="3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2290" name="Picture 2" descr="C:\Users\Vlad\Desktop\фото для фильма\акция чистая тарелк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498166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91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Акция «Накорми птиц зимой»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3314" name="Picture 2" descr="C:\Users\Vlad\Desktop\фото для фильма\кормуш 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424847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Vlad\Desktop\фото для фильма\кормушки 5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3816424" cy="310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70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Акция «Поздравление ветерана»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Vlad\Desktop\фото для фильма\позравл ветерана ДУ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55676" y="1736812"/>
            <a:ext cx="540060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6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Акция «Цветы ветерану»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Vlad\Desktop\фото для пезен\фотки с тел 09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7344816" cy="436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30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Семейные праздники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Vlad\Desktop\фото для пезен\u-dlLWV69qc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36751"/>
            <a:ext cx="4546848" cy="242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lad\Desktop\фото для пезен\M0zOSasbPW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3232"/>
            <a:ext cx="4248472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15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Участие в районных мероприятиях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Vlad\Desktop\фото для пезен\040W934bYm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406635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lad\Desktop\фото для пезен\ltQUVkmOVy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528392" cy="47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Vlad\Desktop\фото для пезен\r37lnP35UN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77072"/>
            <a:ext cx="3024336" cy="252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27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ИТОГИ УЧАСТИЯ 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В РАЗЛИЧНЫХ КОНКУРСАХ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ru-RU" sz="1200" b="1" dirty="0">
              <a:solidFill>
                <a:prstClr val="black"/>
              </a:solidFill>
              <a:latin typeface="Times New Roman"/>
              <a:cs typeface="Calibri" pitchFamily="34" charset="0"/>
            </a:endParaRPr>
          </a:p>
          <a:p>
            <a:endParaRPr lang="ru-RU" b="1" dirty="0">
              <a:cs typeface="Calibri" pitchFamily="34" charset="0"/>
            </a:endParaRPr>
          </a:p>
        </p:txBody>
      </p:sp>
      <p:pic>
        <p:nvPicPr>
          <p:cNvPr id="4098" name="Picture 2" descr="C:\Users\Vlad\Desktop\Рисунок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82296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78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79123\Desktop\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44" y="402935"/>
            <a:ext cx="2376263" cy="36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79123\Desktop\HawsgrGdXs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88329"/>
            <a:ext cx="2424698" cy="33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79123\Desktop\фото дети для конкурса\20180218_1307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4664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79123\Desktop\фото дети для конкурса\мама фотки 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75" y="2915841"/>
            <a:ext cx="2304256" cy="303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79123\Desktop\59af989eca1fc0a58fb1a62e7b7c887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442" y="0"/>
            <a:ext cx="3647858" cy="291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44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692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МОИ КЛАССЫ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95949" y="1607873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7170" name="Picture 2" descr="C:\Users\79123\Desktop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16" y="1060742"/>
            <a:ext cx="2592287" cy="352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79123\Desktop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9859" y="624693"/>
            <a:ext cx="258428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79123\Desktop\фото 24.11.21\IMG-2ee6acea32903e891b1435da95f27bb7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19740"/>
            <a:ext cx="316835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79123\Desktop\фото дети для конкурса\_DSC01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77071"/>
            <a:ext cx="3650225" cy="240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79123\Desktop\фото дети для конкурса\_DSC01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2" y="2736785"/>
            <a:ext cx="3470211" cy="19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79123\Desktop\н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14013" y="1091563"/>
            <a:ext cx="2340260" cy="29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84" y="65830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35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6421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Это ребята, с которых началась педагогическая деятельность учителя начальных классов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4" name="Picture 7" descr="C:\Users\79123\Desktop\н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3566168" y="2337182"/>
            <a:ext cx="2448098" cy="298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79123\Desktop\59af989eca1fc0a58fb1a62e7b7c887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20237" y="3536947"/>
            <a:ext cx="2946926" cy="287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79123\Desktop\59af989eca1fc0a58fb1a62e7b7c887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1547" y="1732872"/>
            <a:ext cx="2160241" cy="238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093297"/>
            <a:ext cx="1521214" cy="5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79123\Desktop\1615884452_zvonka-v-shkolnyi-kolokolchi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879" y="2888940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99201"/>
            <a:ext cx="1181727" cy="9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79123\Desktop\фото дети для конкурса\SAVE_20211026_1341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45024"/>
            <a:ext cx="18002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51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Коллектив школы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219" name="Picture 3" descr="C:\Users\79123\Desktop\фото 24.11.21\IMG-a2411cc277455e33040f689e010c382e-V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048" y="1372078"/>
            <a:ext cx="273630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79123\Desktop\фото 24.11.21\IMG-2d125a49bf1d05b19f4a5347a5ebd79b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062" y="1401427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79123\Desktop\фото 24.11.21\IMG-b87137e59ec26f9c0f35795f21bd0f11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048" y="3998408"/>
            <a:ext cx="324036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79123\Desktop\фото 24.11.21\IMG-97f6c39a737a8da71af0f064a38e73be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116" y="3998409"/>
            <a:ext cx="3048340" cy="23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79123\Desktop\1620185147_13-phonoteka_org-p-magistr-fon-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354"/>
            <a:ext cx="164185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90521"/>
            <a:ext cx="1181727" cy="9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16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Мои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первоклашки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F:\Фото с маминого телефона\IMG_20210930_1225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1600" y="1988840"/>
            <a:ext cx="165618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Фото с маминого телефона\IMG_20210930_122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75757" y="1952838"/>
            <a:ext cx="172819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Фото с маминого телефона\IMG_20210930_1225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87924" y="1952836"/>
            <a:ext cx="172819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Фото с маминого телефона\IMG_20210930_1225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56075" y="2024846"/>
            <a:ext cx="1728193" cy="13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Фото с маминого телефона\IMG_20210930_1225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512" y="3717032"/>
            <a:ext cx="187220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Фото с маминого телефона\IMG_20210930_1225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75657" y="3645023"/>
            <a:ext cx="1872207" cy="15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:\Фото с маминого телефона\IMG_20210930_1225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22091" y="3754773"/>
            <a:ext cx="1872207" cy="150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F:\Фото с маминого телефона\IMG_20210930_1225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535996" y="3681028"/>
            <a:ext cx="187220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:\Фото с маминого телефона\IMG_20210930_12255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24229" y="2024843"/>
            <a:ext cx="165618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F:\Фото с маминого телефона\IMG_20210930_1226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76156" y="3681028"/>
            <a:ext cx="187220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F:\Фото с маминого телефона\IMG_20210930_12260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47549" y="3705779"/>
            <a:ext cx="1872205" cy="146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09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79123\Desktop\IMG_20211124_00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2651" y="2235229"/>
            <a:ext cx="2676698" cy="360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9123\Desktop\59af989eca1fc0a58fb1a62e7b7c887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7526" y="368658"/>
            <a:ext cx="2952330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79123\Desktop\59af989eca1fc0a58fb1a62e7b7c887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8231" y="522751"/>
            <a:ext cx="3091352" cy="30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79123\Desktop\59af989eca1fc0a58fb1a62e7b7c887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17" y="3184000"/>
            <a:ext cx="3528393" cy="3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5"/>
            <a:ext cx="152121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79123\Desktop\1615884452_zvonka-v-shkolnyi-kolokolchi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068960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567854"/>
            <a:ext cx="1181727" cy="9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Любимое занятие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Петь,  организовывать праздники, проводить , посещать театр</a:t>
            </a:r>
          </a:p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5" name="Picture 3" descr="C:\Users\Vlad\Desktop\SAVE_20211030_1904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19747"/>
            <a:ext cx="256706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Vlad\Desktop\P3010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365104"/>
            <a:ext cx="2016224" cy="17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Vlad\Desktop\P2060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19747"/>
            <a:ext cx="2952328" cy="180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Vlad\Desktop\IMG_14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2348879"/>
            <a:ext cx="1872209" cy="19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lad\Desktop\IMG_20190323_1753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021" y="4319923"/>
            <a:ext cx="1346588" cy="1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74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563888" y="476672"/>
            <a:ext cx="5122912" cy="583264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Хочу оставить добрый след в душе своих ребят,</a:t>
            </a:r>
          </a:p>
          <a:p>
            <a:pPr>
              <a:buFont typeface="Wingdings" pitchFamily="2" charset="2"/>
              <a:buNone/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радостно мне видеть, как детские глаза блестят.</a:t>
            </a:r>
          </a:p>
          <a:p>
            <a:pPr>
              <a:buFont typeface="Wingdings" pitchFamily="2" charset="2"/>
              <a:buNone/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покидай меня, высокая мечта, любовь, терпение и доброта…</a:t>
            </a:r>
          </a:p>
          <a:p>
            <a:pPr>
              <a:buFont typeface="Wingdings" pitchFamily="2" charset="2"/>
              <a:buNone/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Пусть только снится мне покой порой,</a:t>
            </a:r>
          </a:p>
          <a:p>
            <a:pPr>
              <a:buFont typeface="Wingdings" pitchFamily="2" charset="2"/>
              <a:buNone/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Душой, мой класс, я навсегда с тобой!</a:t>
            </a:r>
          </a:p>
          <a:p>
            <a:pPr>
              <a:buFont typeface="Wingdings" pitchFamily="2" charset="2"/>
              <a:buNone/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как хочу я через много-много лет </a:t>
            </a:r>
          </a:p>
          <a:p>
            <a:pPr>
              <a:buFont typeface="Wingdings" pitchFamily="2" charset="2"/>
              <a:buNone/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глазах моих ребят увидеть тот же свет!</a:t>
            </a:r>
          </a:p>
        </p:txBody>
      </p:sp>
      <p:pic>
        <p:nvPicPr>
          <p:cNvPr id="4" name="Picture 7" descr="C:\Users\79123\Desktop\1_html_m2e6f04d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30625"/>
            <a:ext cx="1521214" cy="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79123\Desktop\мама 2\фот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304256" cy="318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79123\Desktop\1615884452_zvonka-v-shkolnyi-kolokolchi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21088"/>
            <a:ext cx="1469157" cy="146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79123\Desktop\depositphotos_78461656-stock-illustration-rowan-branches-with-orange-leav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373215"/>
            <a:ext cx="1240396" cy="108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08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64667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4" descr="Изображе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36" y="980728"/>
            <a:ext cx="2464061" cy="24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2828836"/>
            <a:ext cx="3600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>
                <a:solidFill>
                  <a:srgbClr val="0070C0"/>
                </a:solidFill>
              </a:rPr>
              <a:t>Баринова Любовь Николаевна -  родилась 26 февраля 1970 г. в д. </a:t>
            </a:r>
            <a:r>
              <a:rPr lang="ru-RU" altLang="ru-RU" sz="2800" dirty="0" err="1">
                <a:solidFill>
                  <a:srgbClr val="0070C0"/>
                </a:solidFill>
              </a:rPr>
              <a:t>Устьянцево</a:t>
            </a:r>
            <a:r>
              <a:rPr lang="ru-RU" altLang="ru-RU" sz="2800" dirty="0">
                <a:solidFill>
                  <a:srgbClr val="0070C0"/>
                </a:solidFill>
              </a:rPr>
              <a:t>, Красноармейского района, Челябинской области. </a:t>
            </a:r>
          </a:p>
        </p:txBody>
      </p:sp>
      <p:pic>
        <p:nvPicPr>
          <p:cNvPr id="5122" name="Picture 2" descr="C:\Users\Vlad\Desktop\s1200.jf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9"/>
            <a:ext cx="3888432" cy="258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Vlad\Desktop\depositphotos_89425584-stock-photo-pink-baby-pr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36" y="3573016"/>
            <a:ext cx="300459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25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076056" y="1447800"/>
            <a:ext cx="3857632" cy="4800600"/>
          </a:xfrm>
        </p:spPr>
        <p:txBody>
          <a:bodyPr/>
          <a:lstStyle/>
          <a:p>
            <a:r>
              <a:rPr lang="ru-RU" altLang="ru-RU" b="1" dirty="0">
                <a:solidFill>
                  <a:schemeClr val="accent4">
                    <a:lumMod val="50000"/>
                  </a:schemeClr>
                </a:solidFill>
              </a:rPr>
              <a:t>В 1987 г. окончила Шумовскую среднюю школу и сюда же пришла работать вожатой</a:t>
            </a:r>
            <a:r>
              <a:rPr lang="ru-RU" altLang="ru-RU" dirty="0"/>
              <a:t>. </a:t>
            </a:r>
          </a:p>
        </p:txBody>
      </p:sp>
      <p:pic>
        <p:nvPicPr>
          <p:cNvPr id="4" name="Picture 4" descr="Изображение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417646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Vlad\Desktop\IMG_09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6952"/>
            <a:ext cx="4176463" cy="263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Vlad\Desktop\130614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69160"/>
            <a:ext cx="2232248" cy="175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13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ВЕТЕРАН ПИОНЕРСКОГО ДВИЖЕНИЯ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Vlad\Desktop\ветер пион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962" y="1600201"/>
            <a:ext cx="3544075" cy="46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Воспитателем пришкольного интерната работала  5 лет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Vlad\Desktop\Рисунок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453650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В Доме Культуры 7 лет отработала художественным руководителем </a:t>
            </a:r>
            <a:b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с 2011г по 2019г</a:t>
            </a:r>
            <a:endParaRPr lang="ru-RU" sz="28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7" name="Picture 3" descr="C:\Users\Vlad\Desktop\IMG_10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78" y="1700808"/>
            <a:ext cx="263585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lad\Desktop\IMG_09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15356"/>
            <a:ext cx="3556000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lad\Desktop\IMG_0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09" y="3501008"/>
            <a:ext cx="2740884" cy="262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Vlad\Desktop\IMG_11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057" y="1683297"/>
            <a:ext cx="259228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Vlad\Desktop\1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3377355" cy="189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2255</TotalTime>
  <Words>524</Words>
  <Application>Microsoft Office PowerPoint</Application>
  <PresentationFormat>Экран (4:3)</PresentationFormat>
  <Paragraphs>121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Эркер</vt:lpstr>
      <vt:lpstr>Презентация PowerPoint</vt:lpstr>
      <vt:lpstr>ДОЛЖНОСТЬ</vt:lpstr>
      <vt:lpstr> МЕСТО РАБОТЫ </vt:lpstr>
      <vt:lpstr>Коллектив школы</vt:lpstr>
      <vt:lpstr>Презентация PowerPoint</vt:lpstr>
      <vt:lpstr>Презентация PowerPoint</vt:lpstr>
      <vt:lpstr>ВЕТЕРАН ПИОНЕРСКОГО ДВИЖЕНИЯ</vt:lpstr>
      <vt:lpstr>Воспитателем пришкольного интерната работала  5 лет</vt:lpstr>
      <vt:lpstr>В Доме Культуры 7 лет отработала художественным руководителем  с 2011г по 2019г</vt:lpstr>
      <vt:lpstr>Презентация PowerPoint</vt:lpstr>
      <vt:lpstr> Учитель начальных классов Баринова Любовь Николаевна </vt:lpstr>
      <vt:lpstr>ОБРАЗОВАНИЕ</vt:lpstr>
      <vt:lpstr>ОБРАЗОВАНИЕ (Дипломы)</vt:lpstr>
      <vt:lpstr>СЕРТИФИКАТЫ</vt:lpstr>
      <vt:lpstr>ДИПЛОМЫ  ГРАМОТЫ БЛАГОДАРНОСТИ</vt:lpstr>
      <vt:lpstr>СВИДЕТЕЛЬСТВА  О  ПУБЛИКАЦИИ</vt:lpstr>
      <vt:lpstr>РЕЗУЛЬТАТЫ УЧАСТИЯ УЧАЩИХСЯ В ОЛИМПИАДАХ  Международные олимпиады проекта compedu.ru  «Осенний фестиваль знаний 2021» Литературное чтение</vt:lpstr>
      <vt:lpstr>Презентация PowerPoint</vt:lpstr>
      <vt:lpstr>Дипломы за педагогическое мастерство</vt:lpstr>
      <vt:lpstr>Дипломы за педагогическое мастерство </vt:lpstr>
      <vt:lpstr>КЛАССНОЕ  РУКОВОДСТВО </vt:lpstr>
      <vt:lpstr> КЛАССНОЕ  РУКОВОДСТВО </vt:lpstr>
      <vt:lpstr>КЛАССНОЕ  РУКОВОДСТВО</vt:lpstr>
      <vt:lpstr>Классы ко мне приходили  самые лучшие. Дети активно участвовали в делах школы и класса </vt:lpstr>
      <vt:lpstr>Коммунарские сборы и КВН</vt:lpstr>
      <vt:lpstr>Осенний праздник</vt:lpstr>
      <vt:lpstr>День Учителя</vt:lpstr>
      <vt:lpstr>День Пожилого человека</vt:lpstr>
      <vt:lpstr>День Матери</vt:lpstr>
      <vt:lpstr>Акция «Чистая тарелка»</vt:lpstr>
      <vt:lpstr>Акция «Накорми птиц зимой»</vt:lpstr>
      <vt:lpstr>Акция «Поздравление ветерана»</vt:lpstr>
      <vt:lpstr>Акция «Цветы ветерану»</vt:lpstr>
      <vt:lpstr>Семейные праздники</vt:lpstr>
      <vt:lpstr>Участие в районных мероприятиях</vt:lpstr>
      <vt:lpstr>ИТОГИ УЧАСТИЯ  В РАЗЛИЧНЫХ КОНКУРСАХ</vt:lpstr>
      <vt:lpstr>Презентация PowerPoint</vt:lpstr>
      <vt:lpstr>МОИ КЛАССЫ</vt:lpstr>
      <vt:lpstr>Это ребята, с которых началась педагогическая деятельность учителя начальных классов</vt:lpstr>
      <vt:lpstr>  Мои первоклашки</vt:lpstr>
      <vt:lpstr>Презентация PowerPoint</vt:lpstr>
      <vt:lpstr>Любимое занятие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Vlad</cp:lastModifiedBy>
  <cp:revision>351</cp:revision>
  <cp:lastPrinted>2021-12-06T12:41:11Z</cp:lastPrinted>
  <dcterms:created xsi:type="dcterms:W3CDTF">2013-08-17T08:34:50Z</dcterms:created>
  <dcterms:modified xsi:type="dcterms:W3CDTF">2022-01-22T10:43:46Z</dcterms:modified>
</cp:coreProperties>
</file>