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3EEEE-1BB4-42C8-87A9-5D637246FDE3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45CD0-9D35-47D3-BFBE-6147CCC6C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191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45CD0-9D35-47D3-BFBE-6147CCC6CB6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308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6148219-D99D-45FB-A09E-FE9EB4E1711C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0F8C93E-E651-4A70-9A9D-93A56C4A2C6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48219-D99D-45FB-A09E-FE9EB4E1711C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8C93E-E651-4A70-9A9D-93A56C4A2C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48219-D99D-45FB-A09E-FE9EB4E1711C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8C93E-E651-4A70-9A9D-93A56C4A2C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6148219-D99D-45FB-A09E-FE9EB4E1711C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0F8C93E-E651-4A70-9A9D-93A56C4A2C6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6148219-D99D-45FB-A09E-FE9EB4E1711C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0F8C93E-E651-4A70-9A9D-93A56C4A2C6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48219-D99D-45FB-A09E-FE9EB4E1711C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8C93E-E651-4A70-9A9D-93A56C4A2C6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48219-D99D-45FB-A09E-FE9EB4E1711C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8C93E-E651-4A70-9A9D-93A56C4A2C6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6148219-D99D-45FB-A09E-FE9EB4E1711C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0F8C93E-E651-4A70-9A9D-93A56C4A2C6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48219-D99D-45FB-A09E-FE9EB4E1711C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8C93E-E651-4A70-9A9D-93A56C4A2C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6148219-D99D-45FB-A09E-FE9EB4E1711C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0F8C93E-E651-4A70-9A9D-93A56C4A2C67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6148219-D99D-45FB-A09E-FE9EB4E1711C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0F8C93E-E651-4A70-9A9D-93A56C4A2C67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6148219-D99D-45FB-A09E-FE9EB4E1711C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0F8C93E-E651-4A70-9A9D-93A56C4A2C6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ЯЗЫК ПРОГРАММИРОВАНИЯ ПАСКАЛЬ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7 КЛАСС. П.14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2828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236227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Правильные имена переменных: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b4; dom_2;  _</a:t>
            </a:r>
            <a:r>
              <a:rPr lang="en-US" b="1" dirty="0" err="1">
                <a:solidFill>
                  <a:srgbClr val="FF0000"/>
                </a:solidFill>
              </a:rPr>
              <a:t>klass</a:t>
            </a:r>
            <a:r>
              <a:rPr lang="en-US" b="1" dirty="0">
                <a:solidFill>
                  <a:srgbClr val="FF0000"/>
                </a:solidFill>
              </a:rPr>
              <a:t>; mama; z2_1;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Неправильные имена переменных: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4b; </a:t>
            </a:r>
            <a:r>
              <a:rPr lang="en-US" b="1" dirty="0" err="1">
                <a:solidFill>
                  <a:srgbClr val="FF0000"/>
                </a:solidFill>
              </a:rPr>
              <a:t>dom</a:t>
            </a:r>
            <a:r>
              <a:rPr lang="en-US" b="1" dirty="0">
                <a:solidFill>
                  <a:srgbClr val="FF0000"/>
                </a:solidFill>
              </a:rPr>
              <a:t> 2;  </a:t>
            </a:r>
            <a:r>
              <a:rPr lang="ru-RU" b="1" dirty="0">
                <a:solidFill>
                  <a:srgbClr val="FF0000"/>
                </a:solidFill>
              </a:rPr>
              <a:t>мама</a:t>
            </a:r>
            <a:r>
              <a:rPr lang="en-US" b="1" dirty="0">
                <a:solidFill>
                  <a:srgbClr val="FF0000"/>
                </a:solidFill>
              </a:rPr>
              <a:t>; z2</a:t>
            </a:r>
            <a:r>
              <a:rPr lang="ru-RU" b="1" dirty="0">
                <a:solidFill>
                  <a:srgbClr val="FF0000"/>
                </a:solidFill>
              </a:rPr>
              <a:t>+</a:t>
            </a:r>
            <a:r>
              <a:rPr lang="en-US" b="1" dirty="0">
                <a:solidFill>
                  <a:srgbClr val="FF0000"/>
                </a:solidFill>
              </a:rPr>
              <a:t>1;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348880"/>
            <a:ext cx="7467600" cy="412507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Типы в </a:t>
            </a:r>
            <a:r>
              <a:rPr lang="en-US" dirty="0" smtClean="0">
                <a:solidFill>
                  <a:srgbClr val="FF0000"/>
                </a:solidFill>
              </a:rPr>
              <a:t>PascalABC.NET </a:t>
            </a:r>
            <a:r>
              <a:rPr lang="ru-RU" dirty="0" smtClean="0">
                <a:solidFill>
                  <a:srgbClr val="FF0000"/>
                </a:solidFill>
              </a:rPr>
              <a:t>подразделяются на простые, структурированные, типы указателей, процедурные типы, последовательности и классы.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К простым относятся целые и вещественные типы, логический, символьный, перечислимый и диапазонный тип.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Тип данных называется структурированным, если в одной переменной этого типа может содержаться множество значений.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195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r>
              <a:rPr lang="ru-RU" b="1" dirty="0">
                <a:solidFill>
                  <a:srgbClr val="AF0D4B"/>
                </a:solidFill>
              </a:rPr>
              <a:t>Оператор присваивания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Оператор присваивания предназначен для того, чтобы: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/>
              <a:t>задавать значения переменным;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/>
              <a:t>вычислять значения арифметического выражения (результат </a:t>
            </a:r>
            <a:r>
              <a:rPr lang="ru-RU" dirty="0" smtClean="0"/>
              <a:t>вычисления </a:t>
            </a:r>
            <a:r>
              <a:rPr lang="ru-RU" dirty="0"/>
              <a:t>будет записан как значение переменной).</a:t>
            </a:r>
          </a:p>
          <a:p>
            <a:pPr marL="0" indent="0">
              <a:buNone/>
            </a:pPr>
            <a:endParaRPr lang="ru-RU" b="1" dirty="0">
              <a:solidFill>
                <a:srgbClr val="AF0D4B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Формат записи оператора присваивания: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&lt;имя переменной&gt;:= &lt;выражение&gt;;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4917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548680"/>
            <a:ext cx="7467600" cy="487375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 записи арифметического выражения </a:t>
            </a:r>
          </a:p>
          <a:p>
            <a:pPr marL="0" indent="0">
              <a:buNone/>
            </a:pPr>
            <a:r>
              <a:rPr lang="ru-RU" dirty="0"/>
              <a:t>используются знаки математических действий — </a:t>
            </a:r>
          </a:p>
          <a:p>
            <a:pPr marL="0" indent="0">
              <a:buNone/>
            </a:pPr>
            <a:r>
              <a:rPr lang="ru-RU" dirty="0"/>
              <a:t>сложения, вычитания, умножения, деления: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814" y="3140968"/>
            <a:ext cx="3607311" cy="1992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0032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476672"/>
            <a:ext cx="7467600" cy="4176464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Приоритет выполнения операций соответствует принятому в математике: сначала выполняются умножение и деление, а затем сложение и вычитание. Для изменения порядка действий в выражениях можно использовать скобки.</a:t>
            </a:r>
          </a:p>
          <a:p>
            <a:pPr marL="285750" indent="-285750">
              <a:buClr>
                <a:srgbClr val="A11724"/>
              </a:buClr>
              <a:buFont typeface="Wingdings" pitchFamily="2" charset="2"/>
              <a:buChar char=""/>
            </a:pPr>
            <a:r>
              <a:rPr lang="ru-RU" b="1" dirty="0">
                <a:solidFill>
                  <a:srgbClr val="FF0000"/>
                </a:solidFill>
              </a:rPr>
              <a:t>Для записи обыкновенной дроби используется знак деления. </a:t>
            </a:r>
          </a:p>
          <a:p>
            <a:pPr marL="285750" indent="-285750">
              <a:buClr>
                <a:srgbClr val="A11724"/>
              </a:buClr>
              <a:buFont typeface="Wingdings" pitchFamily="2" charset="2"/>
              <a:buChar char=""/>
            </a:pPr>
            <a:r>
              <a:rPr lang="ru-RU" b="1" dirty="0">
                <a:solidFill>
                  <a:srgbClr val="FF0000"/>
                </a:solidFill>
              </a:rPr>
              <a:t>Знак умножения опускать нельзя. </a:t>
            </a:r>
          </a:p>
          <a:p>
            <a:pPr marL="285750" indent="-285750">
              <a:buClr>
                <a:srgbClr val="A11724"/>
              </a:buClr>
              <a:buFont typeface="Wingdings" pitchFamily="2" charset="2"/>
              <a:buChar char=""/>
            </a:pPr>
            <a:r>
              <a:rPr lang="ru-RU" b="1" dirty="0">
                <a:solidFill>
                  <a:srgbClr val="FF0000"/>
                </a:solidFill>
              </a:rPr>
              <a:t>Целая часть дробного числа отделяется от дробной части точкой.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1235" y="4549676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Запишем оператор присваивания на </a:t>
            </a:r>
            <a:r>
              <a:rPr lang="ru-RU" dirty="0" err="1" smtClean="0"/>
              <a:t>Pascal</a:t>
            </a:r>
            <a:r>
              <a:rPr lang="ru-RU" dirty="0" smtClean="0"/>
              <a:t> для математических выражений:</a:t>
            </a:r>
          </a:p>
          <a:p>
            <a:r>
              <a:rPr lang="ru-RU" dirty="0" smtClean="0"/>
              <a:t>Выражение	Запись на </a:t>
            </a:r>
            <a:r>
              <a:rPr lang="ru-RU" dirty="0" err="1" smtClean="0"/>
              <a:t>Pascal</a:t>
            </a:r>
            <a:endParaRPr lang="ru-RU" dirty="0" smtClean="0"/>
          </a:p>
          <a:p>
            <a:r>
              <a:rPr lang="ru-RU" dirty="0" smtClean="0"/>
              <a:t>S = 2( a + b )	S:= 2*( a + b ) ;</a:t>
            </a:r>
          </a:p>
          <a:p>
            <a:r>
              <a:rPr lang="ru-RU" dirty="0" smtClean="0"/>
              <a:t>S = a</a:t>
            </a:r>
            <a:r>
              <a:rPr lang="ru-RU" baseline="30000" dirty="0" smtClean="0"/>
              <a:t>2</a:t>
            </a:r>
            <a:r>
              <a:rPr lang="ru-RU" dirty="0" smtClean="0"/>
              <a:t>	                  S:= a * a ;</a:t>
            </a:r>
          </a:p>
          <a:p>
            <a:r>
              <a:rPr lang="ru-RU" dirty="0" smtClean="0"/>
              <a:t> </a:t>
            </a:r>
            <a:r>
              <a:rPr lang="en-US" dirty="0" smtClean="0"/>
              <a:t> a=</a:t>
            </a:r>
            <a:r>
              <a:rPr lang="ru-RU" dirty="0" smtClean="0"/>
              <a:t>  </a:t>
            </a:r>
            <a:r>
              <a:rPr lang="en-US" sz="1600" dirty="0" smtClean="0"/>
              <a:t>x</a:t>
            </a:r>
            <a:r>
              <a:rPr lang="ru-RU" dirty="0" smtClean="0"/>
              <a:t> </a:t>
            </a:r>
            <a:r>
              <a:rPr lang="en-US" dirty="0" smtClean="0"/>
              <a:t>+y</a:t>
            </a:r>
            <a:r>
              <a:rPr lang="ru-RU" dirty="0" smtClean="0"/>
              <a:t>    </a:t>
            </a:r>
            <a:r>
              <a:rPr lang="en-US" dirty="0" smtClean="0"/>
              <a:t>                 </a:t>
            </a:r>
            <a:r>
              <a:rPr lang="ru-RU" dirty="0" smtClean="0"/>
              <a:t>a := ( x + y )/3;</a:t>
            </a:r>
          </a:p>
          <a:p>
            <a:r>
              <a:rPr lang="en-US" dirty="0" smtClean="0"/>
              <a:t>           </a:t>
            </a:r>
            <a:r>
              <a:rPr lang="en-US" sz="1600" dirty="0" smtClean="0"/>
              <a:t>3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7857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Ввод данных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>
                <a:solidFill>
                  <a:srgbClr val="FF0000"/>
                </a:solidFill>
              </a:rPr>
              <a:t>Команда  </a:t>
            </a:r>
            <a:r>
              <a:rPr lang="ru-RU" dirty="0" err="1">
                <a:solidFill>
                  <a:srgbClr val="FF0000"/>
                </a:solidFill>
              </a:rPr>
              <a:t>read</a:t>
            </a:r>
            <a:r>
              <a:rPr lang="ru-RU" dirty="0">
                <a:solidFill>
                  <a:srgbClr val="FF0000"/>
                </a:solidFill>
              </a:rPr>
              <a:t>( ) </a:t>
            </a:r>
            <a:r>
              <a:rPr lang="ru-RU" dirty="0" smtClean="0">
                <a:solidFill>
                  <a:srgbClr val="FF0000"/>
                </a:solidFill>
              </a:rPr>
              <a:t>предназначена  </a:t>
            </a:r>
            <a:r>
              <a:rPr lang="ru-RU" dirty="0">
                <a:solidFill>
                  <a:srgbClr val="FF0000"/>
                </a:solidFill>
              </a:rPr>
              <a:t>для  ввода  данных.  </a:t>
            </a:r>
            <a:r>
              <a:rPr lang="ru-RU" dirty="0" smtClean="0">
                <a:solidFill>
                  <a:srgbClr val="FF0000"/>
                </a:solidFill>
              </a:rPr>
              <a:t>В скобках  </a:t>
            </a:r>
            <a:r>
              <a:rPr lang="ru-RU" dirty="0">
                <a:solidFill>
                  <a:srgbClr val="FF0000"/>
                </a:solidFill>
              </a:rPr>
              <a:t>через  запятую  </a:t>
            </a:r>
            <a:r>
              <a:rPr lang="ru-RU" dirty="0" smtClean="0">
                <a:solidFill>
                  <a:srgbClr val="FF0000"/>
                </a:solidFill>
              </a:rPr>
              <a:t>перечисляются  </a:t>
            </a:r>
            <a:r>
              <a:rPr lang="ru-RU" dirty="0">
                <a:solidFill>
                  <a:srgbClr val="FF0000"/>
                </a:solidFill>
              </a:rPr>
              <a:t>имена  переменных, </a:t>
            </a:r>
            <a:r>
              <a:rPr lang="ru-RU" dirty="0" smtClean="0">
                <a:solidFill>
                  <a:srgbClr val="FF0000"/>
                </a:solidFill>
              </a:rPr>
              <a:t>значения  </a:t>
            </a:r>
            <a:r>
              <a:rPr lang="ru-RU" dirty="0">
                <a:solidFill>
                  <a:srgbClr val="FF0000"/>
                </a:solidFill>
              </a:rPr>
              <a:t>которых  необходимо </a:t>
            </a:r>
            <a:r>
              <a:rPr lang="ru-RU" dirty="0" smtClean="0">
                <a:solidFill>
                  <a:srgbClr val="FF0000"/>
                </a:solidFill>
              </a:rPr>
              <a:t>ввести.</a:t>
            </a:r>
          </a:p>
          <a:p>
            <a:pPr marL="0" indent="0" algn="just">
              <a:buNone/>
            </a:pPr>
            <a:r>
              <a:rPr lang="ru-RU" dirty="0"/>
              <a:t>Ввод данных происходит в нижней части окна программы </a:t>
            </a:r>
            <a:r>
              <a:rPr lang="ru-RU" dirty="0" err="1"/>
              <a:t>PascalABC</a:t>
            </a:r>
            <a:r>
              <a:rPr lang="ru-RU" dirty="0"/>
              <a:t>. Для этого используется окно «Ввод данных». После нажатия кнопки «Ввести» или клавиши «</a:t>
            </a:r>
            <a:r>
              <a:rPr lang="ru-RU" dirty="0" err="1"/>
              <a:t>Enter</a:t>
            </a:r>
            <a:r>
              <a:rPr lang="ru-RU" dirty="0"/>
              <a:t>» введенные значения переносятся в окно вывода. После завершения работы программы в этом же окне будет выведен результат. 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7176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340768"/>
            <a:ext cx="374441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Пример.  Ввести два числа, найти и вывести их сумму.</a:t>
            </a:r>
          </a:p>
          <a:p>
            <a:endParaRPr lang="ru-RU" sz="1200" dirty="0" smtClean="0"/>
          </a:p>
          <a:p>
            <a:r>
              <a:rPr lang="en-US" sz="1600" b="1" dirty="0" err="1"/>
              <a:t>var</a:t>
            </a:r>
            <a:r>
              <a:rPr lang="en-US" sz="1600" b="1" dirty="0"/>
              <a:t>  a, b, S: real;</a:t>
            </a:r>
          </a:p>
          <a:p>
            <a:r>
              <a:rPr lang="en-US" sz="1600" b="1" dirty="0"/>
              <a:t>begin</a:t>
            </a:r>
          </a:p>
          <a:p>
            <a:r>
              <a:rPr lang="en-US" sz="1600" b="1" dirty="0"/>
              <a:t>read(a, b);</a:t>
            </a:r>
          </a:p>
          <a:p>
            <a:r>
              <a:rPr lang="en-US" sz="1600" b="1" dirty="0"/>
              <a:t>S:= a + b;</a:t>
            </a:r>
          </a:p>
          <a:p>
            <a:r>
              <a:rPr lang="en-US" sz="1600" b="1" dirty="0" err="1"/>
              <a:t>writeln</a:t>
            </a:r>
            <a:r>
              <a:rPr lang="en-US" sz="1600" b="1" dirty="0"/>
              <a:t>(‘</a:t>
            </a:r>
            <a:r>
              <a:rPr lang="en-US" sz="1600" b="1" dirty="0" err="1"/>
              <a:t>a+b</a:t>
            </a:r>
            <a:r>
              <a:rPr lang="en-US" sz="1600" b="1" dirty="0"/>
              <a:t>=’, S);</a:t>
            </a:r>
          </a:p>
          <a:p>
            <a:r>
              <a:rPr lang="en-US" sz="1600" b="1" dirty="0"/>
              <a:t>end .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1"/>
          <a:stretch/>
        </p:blipFill>
        <p:spPr bwMode="auto">
          <a:xfrm>
            <a:off x="4427984" y="404664"/>
            <a:ext cx="2880320" cy="233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051717"/>
            <a:ext cx="3491514" cy="2510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3696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r>
              <a:rPr lang="ru-RU" sz="3200" b="1" dirty="0">
                <a:solidFill>
                  <a:srgbClr val="AF0D4B"/>
                </a:solidFill>
              </a:rPr>
              <a:t>Структура программы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Все программы на языке программирования </a:t>
            </a:r>
            <a:r>
              <a:rPr lang="ru-RU" dirty="0" err="1"/>
              <a:t>Pascal</a:t>
            </a:r>
            <a:r>
              <a:rPr lang="ru-RU" dirty="0"/>
              <a:t> имеют общую структуру.</a:t>
            </a:r>
          </a:p>
          <a:p>
            <a:pPr marL="0" indent="0" algn="just">
              <a:buNone/>
            </a:pPr>
            <a:r>
              <a:rPr lang="ru-RU" dirty="0" smtClean="0"/>
              <a:t>В </a:t>
            </a:r>
            <a:r>
              <a:rPr lang="ru-RU" dirty="0"/>
              <a:t>программе можно выделить следующие разделы</a:t>
            </a:r>
            <a:r>
              <a:rPr lang="ru-RU" dirty="0" smtClean="0"/>
              <a:t>: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3413" y="3212976"/>
            <a:ext cx="87849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AF0D4B"/>
              </a:buClr>
              <a:buFont typeface="Webdings" pitchFamily="18" charset="2"/>
              <a:buChar char=""/>
            </a:pPr>
            <a:r>
              <a:rPr lang="ru-RU" b="1" dirty="0" smtClean="0">
                <a:solidFill>
                  <a:srgbClr val="FF0000"/>
                </a:solidFill>
              </a:rPr>
              <a:t>заголовок программы </a:t>
            </a:r>
            <a:r>
              <a:rPr lang="ru-RU" dirty="0" smtClean="0"/>
              <a:t>(является необязательным); </a:t>
            </a:r>
            <a:r>
              <a:rPr lang="en-US" b="1" dirty="0" smtClean="0"/>
              <a:t>{program z1;}</a:t>
            </a:r>
            <a:endParaRPr lang="ru-RU" b="1" dirty="0" smtClean="0"/>
          </a:p>
          <a:p>
            <a:pPr marL="285750" indent="-285750">
              <a:buClr>
                <a:srgbClr val="AF0D4B"/>
              </a:buClr>
              <a:buFont typeface="Webdings" pitchFamily="18" charset="2"/>
              <a:buChar char=""/>
            </a:pPr>
            <a:r>
              <a:rPr lang="ru-RU" b="1" dirty="0">
                <a:solidFill>
                  <a:srgbClr val="FF0000"/>
                </a:solidFill>
              </a:rPr>
              <a:t>подключаемые библиотеки </a:t>
            </a:r>
            <a:r>
              <a:rPr lang="ru-RU" dirty="0" smtClean="0"/>
              <a:t>(модули) (если подключать дополнительные библиотеки не нужно, раздел отсутствует; известные библиотеки: </a:t>
            </a:r>
            <a:r>
              <a:rPr lang="ru-RU" dirty="0" err="1" smtClean="0"/>
              <a:t>Drawman</a:t>
            </a:r>
            <a:r>
              <a:rPr lang="ru-RU" dirty="0" smtClean="0"/>
              <a:t>, </a:t>
            </a:r>
            <a:r>
              <a:rPr lang="ru-RU" dirty="0" err="1" smtClean="0"/>
              <a:t>Robot</a:t>
            </a:r>
            <a:r>
              <a:rPr lang="ru-RU" dirty="0" smtClean="0"/>
              <a:t>, </a:t>
            </a:r>
            <a:r>
              <a:rPr lang="ru-RU" dirty="0" err="1" smtClean="0"/>
              <a:t>RobTasks</a:t>
            </a:r>
            <a:r>
              <a:rPr lang="ru-RU" dirty="0" smtClean="0"/>
              <a:t>);</a:t>
            </a:r>
            <a:r>
              <a:rPr lang="en-US" dirty="0" smtClean="0"/>
              <a:t> </a:t>
            </a:r>
            <a:r>
              <a:rPr lang="en-US" b="1" dirty="0"/>
              <a:t>{uses robot}</a:t>
            </a:r>
            <a:endParaRPr lang="ru-RU" b="1" dirty="0"/>
          </a:p>
          <a:p>
            <a:pPr marL="285750" indent="-285750">
              <a:buClr>
                <a:srgbClr val="AF0D4B"/>
              </a:buClr>
              <a:buFont typeface="Webdings" pitchFamily="18" charset="2"/>
              <a:buChar char=""/>
            </a:pPr>
            <a:r>
              <a:rPr lang="ru-RU" b="1" dirty="0">
                <a:solidFill>
                  <a:srgbClr val="FF0000"/>
                </a:solidFill>
              </a:rPr>
              <a:t>описание переменных с указанием их типа;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{</a:t>
            </a:r>
            <a:r>
              <a:rPr lang="en-US" b="1" dirty="0" err="1"/>
              <a:t>var</a:t>
            </a:r>
            <a:r>
              <a:rPr lang="en-US" b="1" dirty="0"/>
              <a:t> </a:t>
            </a:r>
            <a:r>
              <a:rPr lang="en-US" b="1" dirty="0" err="1" smtClean="0"/>
              <a:t>x,y:real</a:t>
            </a:r>
            <a:r>
              <a:rPr lang="en-US" b="1" dirty="0" smtClean="0"/>
              <a:t>;}</a:t>
            </a:r>
            <a:endParaRPr lang="ru-RU" b="1" dirty="0"/>
          </a:p>
          <a:p>
            <a:pPr marL="285750" indent="-285750">
              <a:buClr>
                <a:srgbClr val="AF0D4B"/>
              </a:buClr>
              <a:buFont typeface="Webdings" pitchFamily="18" charset="2"/>
              <a:buChar char=""/>
            </a:pPr>
            <a:r>
              <a:rPr lang="ru-RU" b="1" dirty="0">
                <a:solidFill>
                  <a:srgbClr val="FF0000"/>
                </a:solidFill>
              </a:rPr>
              <a:t>описание вспомогательных алгоритмов </a:t>
            </a:r>
            <a:r>
              <a:rPr lang="ru-RU" dirty="0" smtClean="0"/>
              <a:t>(если использовать вспомогательные алгоритмы не нужно, раздел отсутствует);</a:t>
            </a:r>
            <a:r>
              <a:rPr lang="en-US" dirty="0" smtClean="0"/>
              <a:t> </a:t>
            </a:r>
            <a:r>
              <a:rPr lang="en-US" b="1" dirty="0"/>
              <a:t>{procedure nod;}</a:t>
            </a:r>
            <a:endParaRPr lang="ru-RU" b="1" dirty="0"/>
          </a:p>
          <a:p>
            <a:pPr marL="285750" indent="-285750">
              <a:buClr>
                <a:srgbClr val="AF0D4B"/>
              </a:buClr>
              <a:buFont typeface="Webdings" pitchFamily="18" charset="2"/>
              <a:buChar char=""/>
            </a:pPr>
            <a:r>
              <a:rPr lang="ru-RU" b="1" dirty="0" err="1">
                <a:solidFill>
                  <a:srgbClr val="FF0000"/>
                </a:solidFill>
              </a:rPr>
              <a:t>begin</a:t>
            </a:r>
            <a:r>
              <a:rPr lang="ru-RU" b="1" dirty="0">
                <a:solidFill>
                  <a:srgbClr val="FF0000"/>
                </a:solidFill>
              </a:rPr>
              <a:t> … </a:t>
            </a:r>
            <a:r>
              <a:rPr lang="ru-RU" b="1" dirty="0" err="1">
                <a:solidFill>
                  <a:srgbClr val="FF0000"/>
                </a:solidFill>
              </a:rPr>
              <a:t>end</a:t>
            </a:r>
            <a:r>
              <a:rPr lang="ru-RU" b="1" dirty="0">
                <a:solidFill>
                  <a:srgbClr val="FF0000"/>
                </a:solidFill>
              </a:rPr>
              <a:t>. — служебные слова</a:t>
            </a:r>
            <a:r>
              <a:rPr lang="ru-RU" dirty="0" smtClean="0"/>
              <a:t>, обрамляющие тело основной программы, в которой находятся исполняемые команды. Слово </a:t>
            </a:r>
            <a:r>
              <a:rPr lang="ru-RU" dirty="0" err="1" smtClean="0"/>
              <a:t>begin</a:t>
            </a:r>
            <a:r>
              <a:rPr lang="ru-RU" dirty="0" smtClean="0"/>
              <a:t> начинает исполняемую часть программы, а </a:t>
            </a:r>
            <a:r>
              <a:rPr lang="ru-RU" dirty="0" err="1" smtClean="0"/>
              <a:t>end</a:t>
            </a:r>
            <a:r>
              <a:rPr lang="ru-RU" dirty="0" smtClean="0"/>
              <a:t>. (точка в конце обязательна) ее завершает.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0119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AF0D4B"/>
                </a:solidFill>
              </a:rPr>
              <a:t>Задания: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1. Напишите программу, в которой вводятся два числа a и b. Затем первое число уменьшается в 2 раза, а второе увеличивается на 30. Выведите измененные значения переменных.</a:t>
            </a:r>
          </a:p>
          <a:p>
            <a:endParaRPr lang="ru-RU" dirty="0"/>
          </a:p>
          <a:p>
            <a:r>
              <a:rPr lang="ru-RU" dirty="0"/>
              <a:t>2. Напишите программу для вычисления значения числового выражения: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smtClean="0"/>
              <a:t>    </a:t>
            </a:r>
            <a:r>
              <a:rPr lang="ru-RU"/>
              <a:t>23 + 45 ∙ 11 – 15;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722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03920" y="665921"/>
            <a:ext cx="8229600" cy="5433467"/>
          </a:xfrm>
          <a:solidFill>
            <a:srgbClr val="99FFCC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Компьютер  от — устройство  или  система,  способные  выполнять  заданную четко  определенную  изменяемую  последовательность  операций (чаще  всего  численных расчетов).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Электронно-вычислительная машина  (ЭВМ) — комплекс технических средств, где основные функциональные элементы </a:t>
            </a:r>
          </a:p>
          <a:p>
            <a:pPr marL="0" indent="0">
              <a:buNone/>
            </a:pPr>
            <a:r>
              <a:rPr lang="ru-RU" dirty="0" smtClean="0"/>
              <a:t>(логические,  запоминающие, индикационные и др.) выполнены  на  электронных  приборах, предназначенных  для  автоматической  обработки  информации в процессе решения вычислительных задач.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2489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Язык  программирования </a:t>
            </a:r>
            <a:r>
              <a:rPr lang="ru-RU" dirty="0" smtClean="0">
                <a:solidFill>
                  <a:srgbClr val="FF0000"/>
                </a:solidFill>
              </a:rPr>
              <a:t>устанавливает  </a:t>
            </a:r>
            <a:r>
              <a:rPr lang="ru-RU" dirty="0">
                <a:solidFill>
                  <a:srgbClr val="FF0000"/>
                </a:solidFill>
              </a:rPr>
              <a:t>набор  правил, </a:t>
            </a:r>
            <a:r>
              <a:rPr lang="ru-RU" dirty="0" smtClean="0">
                <a:solidFill>
                  <a:srgbClr val="FF0000"/>
                </a:solidFill>
              </a:rPr>
              <a:t>определяющих  </a:t>
            </a:r>
            <a:r>
              <a:rPr lang="ru-RU" dirty="0">
                <a:solidFill>
                  <a:srgbClr val="FF0000"/>
                </a:solidFill>
              </a:rPr>
              <a:t>внешний  </a:t>
            </a:r>
            <a:r>
              <a:rPr lang="ru-RU" dirty="0" smtClean="0">
                <a:solidFill>
                  <a:srgbClr val="FF0000"/>
                </a:solidFill>
              </a:rPr>
              <a:t>вид программы  </a:t>
            </a:r>
            <a:r>
              <a:rPr lang="ru-RU" dirty="0">
                <a:solidFill>
                  <a:srgbClr val="FF0000"/>
                </a:solidFill>
              </a:rPr>
              <a:t>и  действия,  </a:t>
            </a:r>
            <a:r>
              <a:rPr lang="ru-RU" dirty="0" smtClean="0">
                <a:solidFill>
                  <a:srgbClr val="FF0000"/>
                </a:solidFill>
              </a:rPr>
              <a:t>которые </a:t>
            </a:r>
            <a:r>
              <a:rPr lang="ru-RU" dirty="0">
                <a:solidFill>
                  <a:srgbClr val="FF0000"/>
                </a:solidFill>
              </a:rPr>
              <a:t>выполнит исполнитель под </a:t>
            </a:r>
            <a:r>
              <a:rPr lang="ru-RU" dirty="0" smtClean="0">
                <a:solidFill>
                  <a:srgbClr val="FF0000"/>
                </a:solidFill>
              </a:rPr>
              <a:t>ее </a:t>
            </a:r>
            <a:r>
              <a:rPr lang="ru-RU" dirty="0">
                <a:solidFill>
                  <a:srgbClr val="FF0000"/>
                </a:solidFill>
              </a:rPr>
              <a:t>управлением.</a:t>
            </a:r>
          </a:p>
          <a:p>
            <a:pPr marL="0" indent="0">
              <a:buNone/>
            </a:pPr>
            <a:r>
              <a:rPr lang="ru-RU" dirty="0"/>
              <a:t>Программа  на  языке </a:t>
            </a:r>
            <a:r>
              <a:rPr lang="ru-RU" dirty="0" err="1"/>
              <a:t>Pascal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ru-RU" dirty="0"/>
              <a:t>тело  программы)  должна  </a:t>
            </a:r>
            <a:r>
              <a:rPr lang="ru-RU" dirty="0" smtClean="0"/>
              <a:t>начинаться  </a:t>
            </a:r>
            <a:r>
              <a:rPr lang="ru-RU" dirty="0"/>
              <a:t>со  слова  </a:t>
            </a:r>
            <a:r>
              <a:rPr lang="ru-RU" dirty="0" err="1"/>
              <a:t>begin</a:t>
            </a:r>
            <a:r>
              <a:rPr lang="ru-RU" dirty="0"/>
              <a:t>,  а  </a:t>
            </a:r>
            <a:r>
              <a:rPr lang="ru-RU" dirty="0" smtClean="0"/>
              <a:t>заканчиваться  </a:t>
            </a:r>
            <a:r>
              <a:rPr lang="ru-RU" dirty="0"/>
              <a:t>словом  </a:t>
            </a:r>
            <a:r>
              <a:rPr lang="ru-RU" dirty="0" err="1"/>
              <a:t>end</a:t>
            </a:r>
            <a:r>
              <a:rPr lang="ru-RU" dirty="0"/>
              <a:t>  и  точкой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7054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88640"/>
            <a:ext cx="7467600" cy="487375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Добавим в нее команду вывода приветствия: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begin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write('</a:t>
            </a:r>
            <a:r>
              <a:rPr lang="ru-RU" b="1" dirty="0">
                <a:solidFill>
                  <a:srgbClr val="FF0000"/>
                </a:solidFill>
              </a:rPr>
              <a:t>Привет!');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end</a:t>
            </a:r>
            <a:r>
              <a:rPr lang="en-US" dirty="0">
                <a:solidFill>
                  <a:srgbClr val="FF0000"/>
                </a:solidFill>
              </a:rPr>
              <a:t>.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000" dirty="0"/>
              <a:t>Результат работы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программы </a:t>
            </a:r>
            <a:r>
              <a:rPr lang="ru-RU" sz="2000" dirty="0"/>
              <a:t>отражается в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нижней </a:t>
            </a:r>
            <a:r>
              <a:rPr lang="ru-RU" sz="2000" dirty="0"/>
              <a:t>части окна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программы </a:t>
            </a:r>
            <a:r>
              <a:rPr lang="ru-RU" sz="2000" dirty="0" err="1"/>
              <a:t>PascalABC</a:t>
            </a:r>
            <a:r>
              <a:rPr lang="ru-RU" sz="2000" dirty="0"/>
              <a:t> в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окне </a:t>
            </a:r>
            <a:r>
              <a:rPr lang="ru-RU" sz="2000" dirty="0"/>
              <a:t>вывода.</a:t>
            </a:r>
          </a:p>
          <a:p>
            <a:pPr marL="0" indent="0">
              <a:buNone/>
            </a:pPr>
            <a:endParaRPr lang="ru-RU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836712"/>
            <a:ext cx="4782002" cy="3294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8417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Команда </a:t>
            </a:r>
            <a:r>
              <a:rPr lang="ru-RU" b="1" dirty="0" err="1">
                <a:solidFill>
                  <a:srgbClr val="C00000"/>
                </a:solidFill>
              </a:rPr>
              <a:t>write</a:t>
            </a:r>
            <a:r>
              <a:rPr lang="ru-RU" b="1" dirty="0">
                <a:solidFill>
                  <a:srgbClr val="C00000"/>
                </a:solidFill>
              </a:rPr>
              <a:t>( ); предназначена для вывода данных.</a:t>
            </a:r>
          </a:p>
          <a:p>
            <a:pPr marL="0" indent="0" algn="just">
              <a:buNone/>
            </a:pPr>
            <a:r>
              <a:rPr lang="ru-RU" u="sng" dirty="0"/>
              <a:t>Текст, который нужно вывести на экран, заключают в апострофы (одинарные кавычки). Этот текст не анализируется и выводится на экран в том виде, в котором он записан</a:t>
            </a:r>
            <a:r>
              <a:rPr lang="ru-RU" dirty="0"/>
              <a:t>. Текст можно записать как на русском, так и на любом другом языке. Текстом может быть произвольный набор символов.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3253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В одной программе может быть </a:t>
            </a:r>
            <a:r>
              <a:rPr lang="ru-RU" dirty="0" smtClean="0"/>
              <a:t>несколько  </a:t>
            </a:r>
            <a:r>
              <a:rPr lang="ru-RU" dirty="0"/>
              <a:t>команд  вывода.  </a:t>
            </a:r>
            <a:r>
              <a:rPr lang="ru-RU" dirty="0">
                <a:solidFill>
                  <a:srgbClr val="FF0000"/>
                </a:solidFill>
              </a:rPr>
              <a:t>Для вывода текста, </a:t>
            </a:r>
            <a:r>
              <a:rPr lang="ru-RU" dirty="0" smtClean="0">
                <a:solidFill>
                  <a:srgbClr val="FF0000"/>
                </a:solidFill>
              </a:rPr>
              <a:t>записанного </a:t>
            </a:r>
            <a:r>
              <a:rPr lang="ru-RU" dirty="0">
                <a:solidFill>
                  <a:srgbClr val="FF0000"/>
                </a:solidFill>
              </a:rPr>
              <a:t>в </a:t>
            </a:r>
            <a:r>
              <a:rPr lang="ru-RU" dirty="0" smtClean="0">
                <a:solidFill>
                  <a:srgbClr val="FF0000"/>
                </a:solidFill>
              </a:rPr>
              <a:t>несколько  </a:t>
            </a:r>
            <a:r>
              <a:rPr lang="ru-RU" dirty="0">
                <a:solidFill>
                  <a:srgbClr val="FF0000"/>
                </a:solidFill>
              </a:rPr>
              <a:t>строк,  используют  </a:t>
            </a:r>
            <a:r>
              <a:rPr lang="ru-RU" dirty="0" smtClean="0">
                <a:solidFill>
                  <a:srgbClr val="FF0000"/>
                </a:solidFill>
              </a:rPr>
              <a:t>команду </a:t>
            </a:r>
            <a:r>
              <a:rPr lang="ru-RU" dirty="0" err="1">
                <a:solidFill>
                  <a:srgbClr val="FF0000"/>
                </a:solidFill>
              </a:rPr>
              <a:t>writeln</a:t>
            </a:r>
            <a:r>
              <a:rPr lang="ru-RU" dirty="0">
                <a:solidFill>
                  <a:srgbClr val="FF0000"/>
                </a:solidFill>
              </a:rPr>
              <a:t>( ). Сочетание «</a:t>
            </a:r>
            <a:r>
              <a:rPr lang="ru-RU" dirty="0" err="1">
                <a:solidFill>
                  <a:srgbClr val="FF0000"/>
                </a:solidFill>
              </a:rPr>
              <a:t>ln</a:t>
            </a:r>
            <a:r>
              <a:rPr lang="ru-RU" dirty="0" smtClean="0">
                <a:solidFill>
                  <a:srgbClr val="FF0000"/>
                </a:solidFill>
              </a:rPr>
              <a:t>», </a:t>
            </a:r>
            <a:r>
              <a:rPr lang="ru-RU" dirty="0">
                <a:solidFill>
                  <a:srgbClr val="FF0000"/>
                </a:solidFill>
              </a:rPr>
              <a:t>записанное в конце команды, </a:t>
            </a:r>
            <a:r>
              <a:rPr lang="ru-RU" dirty="0" smtClean="0">
                <a:solidFill>
                  <a:srgbClr val="FF0000"/>
                </a:solidFill>
              </a:rPr>
              <a:t>означает</a:t>
            </a:r>
            <a:r>
              <a:rPr lang="ru-RU" dirty="0">
                <a:solidFill>
                  <a:srgbClr val="FF0000"/>
                </a:solidFill>
              </a:rPr>
              <a:t>, что после вывода нужно </a:t>
            </a:r>
            <a:r>
              <a:rPr lang="ru-RU" dirty="0" smtClean="0">
                <a:solidFill>
                  <a:srgbClr val="FF0000"/>
                </a:solidFill>
              </a:rPr>
              <a:t>перевести </a:t>
            </a:r>
            <a:r>
              <a:rPr lang="ru-RU" dirty="0">
                <a:solidFill>
                  <a:srgbClr val="FF0000"/>
                </a:solidFill>
              </a:rPr>
              <a:t>курсор в новую строку.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0967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14.3. Посчитаем значение выражения 2 + 2 ∙ 2.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Если записать выражение в кавычках, то будет выведено само выражение. При отсутствии кавычек на экран будет выведено значение данного выражения.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begin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write ('2+2*2=');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write (2+2*2);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end .</a:t>
            </a: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sz="1800" dirty="0"/>
              <a:t>Две команды </a:t>
            </a:r>
            <a:r>
              <a:rPr lang="en-US" sz="1800" dirty="0"/>
              <a:t>write 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можно совместить:</a:t>
            </a:r>
          </a:p>
          <a:p>
            <a:pPr marL="0" indent="0">
              <a:buNone/>
            </a:pPr>
            <a:r>
              <a:rPr lang="en-US" b="1" dirty="0"/>
              <a:t>write(‘2+2*2=‘,2+2*2);</a:t>
            </a:r>
          </a:p>
          <a:p>
            <a:pPr marL="0" indent="0">
              <a:buNone/>
            </a:pPr>
            <a:r>
              <a:rPr lang="ru-RU" sz="1800" dirty="0"/>
              <a:t>Результат будет таким же.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651" y="2708920"/>
            <a:ext cx="4230413" cy="3980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0286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Понятие типа данных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Информацию,  </a:t>
            </a:r>
            <a:r>
              <a:rPr lang="ru-RU" dirty="0" smtClean="0"/>
              <a:t>представленную  </a:t>
            </a:r>
            <a:r>
              <a:rPr lang="ru-RU" dirty="0"/>
              <a:t>в  пригодном  для  </a:t>
            </a:r>
            <a:r>
              <a:rPr lang="ru-RU" dirty="0" smtClean="0"/>
              <a:t>обработки  </a:t>
            </a:r>
            <a:r>
              <a:rPr lang="ru-RU" dirty="0"/>
              <a:t>на  компьютере  виде,  </a:t>
            </a:r>
            <a:r>
              <a:rPr lang="ru-RU" dirty="0" smtClean="0"/>
              <a:t>называют </a:t>
            </a:r>
            <a:r>
              <a:rPr lang="ru-RU" dirty="0"/>
              <a:t>данными. </a:t>
            </a:r>
          </a:p>
          <a:p>
            <a:pPr marL="0" indent="0" algn="just">
              <a:buNone/>
            </a:pPr>
            <a:r>
              <a:rPr lang="ru-RU" dirty="0"/>
              <a:t>Переменная  в  </a:t>
            </a:r>
            <a:r>
              <a:rPr lang="ru-RU" dirty="0" smtClean="0"/>
              <a:t>программировании </a:t>
            </a:r>
            <a:r>
              <a:rPr lang="ru-RU" dirty="0"/>
              <a:t>— это  именованная </a:t>
            </a:r>
            <a:r>
              <a:rPr lang="ru-RU" dirty="0" smtClean="0"/>
              <a:t>ячейка </a:t>
            </a:r>
            <a:r>
              <a:rPr lang="ru-RU" dirty="0"/>
              <a:t>памяти, хранящая </a:t>
            </a:r>
            <a:r>
              <a:rPr lang="ru-RU" dirty="0" smtClean="0"/>
              <a:t>значение </a:t>
            </a:r>
            <a:r>
              <a:rPr lang="ru-RU" dirty="0"/>
              <a:t>переменной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FF0000"/>
                </a:solidFill>
              </a:rPr>
              <a:t>Тип  данных  определяет  </a:t>
            </a:r>
            <a:r>
              <a:rPr lang="ru-RU" dirty="0" smtClean="0">
                <a:solidFill>
                  <a:srgbClr val="FF0000"/>
                </a:solidFill>
              </a:rPr>
              <a:t>способ </a:t>
            </a:r>
            <a:r>
              <a:rPr lang="ru-RU" dirty="0">
                <a:solidFill>
                  <a:srgbClr val="FF0000"/>
                </a:solidFill>
              </a:rPr>
              <a:t>хранения данных в памяти </a:t>
            </a:r>
            <a:r>
              <a:rPr lang="ru-RU" dirty="0" smtClean="0">
                <a:solidFill>
                  <a:srgbClr val="FF0000"/>
                </a:solidFill>
              </a:rPr>
              <a:t>компьютера</a:t>
            </a:r>
            <a:r>
              <a:rPr lang="ru-RU" dirty="0">
                <a:solidFill>
                  <a:srgbClr val="FF0000"/>
                </a:solidFill>
              </a:rPr>
              <a:t>,  диапазон  </a:t>
            </a:r>
            <a:r>
              <a:rPr lang="ru-RU" dirty="0" smtClean="0">
                <a:solidFill>
                  <a:srgbClr val="FF0000"/>
                </a:solidFill>
              </a:rPr>
              <a:t>возможных  </a:t>
            </a:r>
            <a:r>
              <a:rPr lang="ru-RU" dirty="0">
                <a:solidFill>
                  <a:srgbClr val="FF0000"/>
                </a:solidFill>
              </a:rPr>
              <a:t>значений  данных  и  </a:t>
            </a:r>
            <a:r>
              <a:rPr lang="ru-RU" dirty="0" smtClean="0">
                <a:solidFill>
                  <a:srgbClr val="FF0000"/>
                </a:solidFill>
              </a:rPr>
              <a:t>операции</a:t>
            </a:r>
            <a:r>
              <a:rPr lang="ru-RU" dirty="0">
                <a:solidFill>
                  <a:srgbClr val="FF0000"/>
                </a:solidFill>
              </a:rPr>
              <a:t>,  которые  с  этим  типом </a:t>
            </a:r>
            <a:r>
              <a:rPr lang="ru-RU" dirty="0" smtClean="0">
                <a:solidFill>
                  <a:srgbClr val="FF0000"/>
                </a:solidFill>
              </a:rPr>
              <a:t>данных </a:t>
            </a:r>
            <a:r>
              <a:rPr lang="ru-RU" dirty="0">
                <a:solidFill>
                  <a:srgbClr val="FF0000"/>
                </a:solidFill>
              </a:rPr>
              <a:t>можно выполнять.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3416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052736"/>
            <a:ext cx="7467600" cy="487375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FF0000"/>
                </a:solidFill>
              </a:rPr>
              <a:t>Для описания переменных используется команда </a:t>
            </a:r>
            <a:r>
              <a:rPr lang="ru-RU" b="1" dirty="0" err="1">
                <a:solidFill>
                  <a:srgbClr val="FF0000"/>
                </a:solidFill>
              </a:rPr>
              <a:t>var</a:t>
            </a:r>
            <a:r>
              <a:rPr lang="ru-RU" b="1" dirty="0">
                <a:solidFill>
                  <a:srgbClr val="FF0000"/>
                </a:solidFill>
              </a:rPr>
              <a:t> (сокращение от англ. </a:t>
            </a:r>
            <a:r>
              <a:rPr lang="ru-RU" b="1" dirty="0" err="1">
                <a:solidFill>
                  <a:srgbClr val="FF0000"/>
                </a:solidFill>
              </a:rPr>
              <a:t>variable</a:t>
            </a:r>
            <a:r>
              <a:rPr lang="ru-RU" b="1" dirty="0">
                <a:solidFill>
                  <a:srgbClr val="FF0000"/>
                </a:solidFill>
              </a:rPr>
              <a:t> — переменная).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FF0000"/>
                </a:solidFill>
              </a:rPr>
              <a:t>Формат записи команды следующий:</a:t>
            </a:r>
          </a:p>
          <a:p>
            <a:pPr marL="0" indent="0" algn="just">
              <a:buNone/>
            </a:pPr>
            <a:r>
              <a:rPr lang="ru-RU" b="1" dirty="0" err="1">
                <a:solidFill>
                  <a:srgbClr val="FF0000"/>
                </a:solidFill>
              </a:rPr>
              <a:t>var</a:t>
            </a:r>
            <a:r>
              <a:rPr lang="ru-RU" b="1" dirty="0">
                <a:solidFill>
                  <a:srgbClr val="FF0000"/>
                </a:solidFill>
              </a:rPr>
              <a:t> &lt;имя переменной&gt;: &lt;тип&gt;;</a:t>
            </a:r>
          </a:p>
          <a:p>
            <a:pPr marL="0" indent="0" algn="just">
              <a:buNone/>
            </a:pPr>
            <a:r>
              <a:rPr lang="ru-RU" dirty="0"/>
              <a:t>Для обозначения имени переменной используются буквы латинского алфавита, цифры и знак «_». Первым символом должна быть буква или знак подчеркивания.</a:t>
            </a:r>
          </a:p>
          <a:p>
            <a:pPr marL="0" indent="0" algn="just">
              <a:buNone/>
            </a:pPr>
            <a:r>
              <a:rPr lang="ru-RU" dirty="0"/>
              <a:t>Тип данных </a:t>
            </a:r>
            <a:r>
              <a:rPr lang="ru-RU" dirty="0" err="1"/>
              <a:t>real</a:t>
            </a:r>
            <a:r>
              <a:rPr lang="ru-RU" dirty="0"/>
              <a:t> в языке программирования </a:t>
            </a:r>
            <a:r>
              <a:rPr lang="ru-RU" dirty="0" err="1"/>
              <a:t>Pascal</a:t>
            </a:r>
            <a:r>
              <a:rPr lang="ru-RU" dirty="0"/>
              <a:t> позволяет работать с числами и выполнять над ними арифметические действия: сложение, вычитание, умножение и деление.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77298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177</TotalTime>
  <Words>878</Words>
  <Application>Microsoft Office PowerPoint</Application>
  <PresentationFormat>Экран (4:3)</PresentationFormat>
  <Paragraphs>91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ЯЗЫК ПРОГРАММИРОВАНИЯ ПАСКАЛЬ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 14.3. Посчитаем значение выражения 2 + 2 ∙ 2.</vt:lpstr>
      <vt:lpstr>Понятие типа данных</vt:lpstr>
      <vt:lpstr>Презентация PowerPoint</vt:lpstr>
      <vt:lpstr>Правильные имена переменных: b4; dom_2;  _klass; mama; z2_1;  Неправильные имена переменных: 4b; dom 2;  мама; z2+1; </vt:lpstr>
      <vt:lpstr>Оператор присваивания</vt:lpstr>
      <vt:lpstr>Презентация PowerPoint</vt:lpstr>
      <vt:lpstr>Презентация PowerPoint</vt:lpstr>
      <vt:lpstr>Ввод данных</vt:lpstr>
      <vt:lpstr>Презентация PowerPoint</vt:lpstr>
      <vt:lpstr>Структура программы</vt:lpstr>
      <vt:lpstr>Задания: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ЯЗЫК ПРОГРАММИРОВАНИЯ ПАСКАЛЬ</dc:title>
  <dc:creator>Информатика</dc:creator>
  <cp:lastModifiedBy>Информатика</cp:lastModifiedBy>
  <cp:revision>6</cp:revision>
  <dcterms:created xsi:type="dcterms:W3CDTF">2020-01-16T09:44:05Z</dcterms:created>
  <dcterms:modified xsi:type="dcterms:W3CDTF">2020-01-16T12:41:06Z</dcterms:modified>
</cp:coreProperties>
</file>