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9" r:id="rId3"/>
    <p:sldId id="280" r:id="rId4"/>
    <p:sldId id="281"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8" r:id="rId24"/>
    <p:sldId id="275" r:id="rId25"/>
    <p:sldId id="276" r:id="rId26"/>
    <p:sldId id="26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4B47C-CFD5-4FDE-BDE9-0C59DC8274DB}" type="datetimeFigureOut">
              <a:rPr lang="en-US" smtClean="0"/>
              <a:t>12/5/2016</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31D5E-21E5-4890-B52B-683A229C3A0F}" type="slidenum">
              <a:rPr lang="en-US" smtClean="0"/>
              <a:t>‹#›</a:t>
            </a:fld>
            <a:endParaRPr lang="en-US"/>
          </a:p>
        </p:txBody>
      </p:sp>
    </p:spTree>
    <p:extLst>
      <p:ext uri="{BB962C8B-B14F-4D97-AF65-F5344CB8AC3E}">
        <p14:creationId xmlns:p14="http://schemas.microsoft.com/office/powerpoint/2010/main" val="316205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1940C0-0F67-4FA7-B3CE-8E891F0E55A5}"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F4AB1B-5937-4FE5-BD67-DC6ADFA1B06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940C0-0F67-4FA7-B3CE-8E891F0E55A5}" type="datetimeFigureOut">
              <a:rPr lang="ru-RU" smtClean="0"/>
              <a:pPr/>
              <a:t>05.12.2016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4AB1B-5937-4FE5-BD67-DC6ADFA1B06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_k-spisku.jpg"/>
          <p:cNvPicPr>
            <a:picLocks noChangeAspect="1"/>
          </p:cNvPicPr>
          <p:nvPr/>
        </p:nvPicPr>
        <p:blipFill>
          <a:blip r:embed="rId2"/>
          <a:stretch>
            <a:fillRect/>
          </a:stretch>
        </p:blipFill>
        <p:spPr>
          <a:xfrm>
            <a:off x="0" y="0"/>
            <a:ext cx="9144000" cy="6858000"/>
          </a:xfrm>
          <a:prstGeom prst="rect">
            <a:avLst/>
          </a:prstGeom>
        </p:spPr>
      </p:pic>
      <p:sp>
        <p:nvSpPr>
          <p:cNvPr id="6" name="Овал 5"/>
          <p:cNvSpPr/>
          <p:nvPr/>
        </p:nvSpPr>
        <p:spPr>
          <a:xfrm>
            <a:off x="699556" y="1071546"/>
            <a:ext cx="7929618" cy="1071546"/>
          </a:xfrm>
          <a:prstGeom prst="ellipse">
            <a:avLst/>
          </a:prstGeom>
          <a:gradFill flip="none" rotWithShape="1">
            <a:gsLst>
              <a:gs pos="45000">
                <a:srgbClr val="E6DCAC">
                  <a:alpha val="15000"/>
                </a:srgbClr>
              </a:gs>
              <a:gs pos="12000">
                <a:srgbClr val="E6D78A"/>
              </a:gs>
              <a:gs pos="30000">
                <a:srgbClr val="C7AC4C"/>
              </a:gs>
              <a:gs pos="45000">
                <a:srgbClr val="E6D78A"/>
              </a:gs>
              <a:gs pos="77000">
                <a:srgbClr val="C7AC4C"/>
              </a:gs>
              <a:gs pos="100000">
                <a:srgbClr val="E6DCA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334739" y="1255621"/>
            <a:ext cx="6661759" cy="923330"/>
          </a:xfrm>
          <a:prstGeom prst="rect">
            <a:avLst/>
          </a:prstGeom>
          <a:noFill/>
        </p:spPr>
        <p:txBody>
          <a:bodyPr wrap="none" lIns="91440" tIns="45720" rIns="91440" bIns="45720">
            <a:spAutoFit/>
            <a:scene3d>
              <a:camera prst="perspectiveBelow"/>
              <a:lightRig rig="threePt" dir="t"/>
            </a:scene3d>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8900000" algn="bl" rotWithShape="0">
                    <a:prstClr val="black">
                      <a:alpha val="40000"/>
                    </a:prstClr>
                  </a:outerShdw>
                  <a:reflection blurRad="6350" stA="55000" endA="300" endPos="45500" dir="5400000" sy="-100000" algn="bl" rotWithShape="0"/>
                </a:effectLst>
              </a:rPr>
              <a:t>Психология Общения</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8900000" algn="bl" rotWithShape="0">
                  <a:prstClr val="black">
                    <a:alpha val="40000"/>
                  </a:prstClr>
                </a:outerShdw>
                <a:reflection blurRad="6350" stA="55000" endA="300" endPos="45500" dir="5400000" sy="-100000" algn="bl" rotWithShape="0"/>
              </a:effectLst>
            </a:endParaRPr>
          </a:p>
        </p:txBody>
      </p:sp>
      <p:sp>
        <p:nvSpPr>
          <p:cNvPr id="2" name="Прямоугольник 1"/>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620688"/>
            <a:ext cx="8229600" cy="1143000"/>
          </a:xfrm>
        </p:spPr>
        <p:txBody>
          <a:bodyPr>
            <a:normAutofit fontScale="90000"/>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Быть умным и интересным собеседником</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lstStyle/>
          <a:p>
            <a:pPr marL="0" indent="0">
              <a:buNone/>
            </a:pPr>
            <a:r>
              <a:rPr lang="ru-RU" dirty="0" smtClean="0"/>
              <a:t>  </a:t>
            </a:r>
          </a:p>
          <a:p>
            <a:pPr marL="0" indent="0">
              <a:buNone/>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Во-первых</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как уже было сказано, в общении надо стремиться приносить пользу собеседнику. Если вы много знаете, обладаете какими-то интересными умениями и навыками (например игры на саксофоне), то это сильно повышает ваши шансы на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обоюдоприятное</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общение.</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093812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lnSpcReduction="10000"/>
          </a:bodyPr>
          <a:lstStyle/>
          <a:p>
            <a:pPr marL="0" indent="0">
              <a:buNone/>
            </a:pPr>
            <a:endParaRPr lang="ru-RU" dirty="0" smtClean="0"/>
          </a:p>
          <a:p>
            <a:pPr marL="0" indent="0">
              <a:buNone/>
            </a:pPr>
            <a:endParaRPr lang="ru-RU" dirty="0"/>
          </a:p>
          <a:p>
            <a:pPr marL="0" indent="0">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Во-вторых</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наше время интеллектуальные качества ценятся весьма высоко. Обладание спортивным телосложением повышает сексуальную привлекательность, это бесспорно. Но найдется мало желающих общаться с тупым "качком". Хилый интеллигент имеет значительно больше коммуникативного потенциала.</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19997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Проявлять остроумие</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a:bodyPr>
          <a:lstStyle/>
          <a:p>
            <a:pPr marL="0" indent="0">
              <a:buNone/>
            </a:pP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уже было сказано, в общении очень важно видеть общее и быть полезным. Очень часто можно наблюдать, что собираются некоторые "веселые компании", в которых общее - это стремление повеселиться сообща и поупражняться в остроумии. Такие компании сплачиваются смехом, смех в них - основная валюта</a:t>
            </a:r>
            <a:r>
              <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15620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lstStyle/>
          <a:p>
            <a:pPr marL="0" indent="0">
              <a:buNone/>
            </a:pPr>
            <a:r>
              <a:rPr lang="ru-RU" dirty="0"/>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Веселя других людей, вы не только делаете им приятное (полезное). Проявляя остроумие, вы демонстрируете свою коммуникативную ценность. Это довольно тонкий момент. Никто не любит зануд. Никто не любит шаблонных фраз, нотаций и домашних заготовок. Все напротив любят спонтанное остроумие, идущее от ситуации.</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839129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раздражать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Подавляющее большинство людей любит общаться. Если у них есть свободное время и более-менее хорошее настроение, они могут разговаривать с кем угодно. Даже самый скучный человек может вызвать интерес, ведь не спал же он в анабиозе свои двадцать, тридцать, сорок лет, было же у него что-то неординарное в жизни. </a:t>
            </a:r>
            <a:r>
              <a:rPr lang="ru-RU"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Однако очень легко отпугнуть человека своими неприятными манерами.</a:t>
            </a:r>
            <a:endParaRPr lang="en-US"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68441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229600" cy="5217443"/>
          </a:xfrm>
        </p:spPr>
        <p:txBody>
          <a:bodyPr/>
          <a:lstStyle/>
          <a:p>
            <a:pPr marL="0" indent="0">
              <a:buNone/>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 числу этих неприятных манер можно отнести: шмыганье носом, постоянные вздохи, бегающие глаза, слова-паразиты, очень громкая или тихая речь, безграмотная речь, неуместные и неприличные жесты, бурная жестикуляция, глупая или слишком выразительная мимика, многозначительный вид и т.д. Таких раздражающих манер может быть очень много. По возможности лучше от них избавиться.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6919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r>
              <a:rPr lang="ru-RU" dirty="0"/>
              <a:t> </a:t>
            </a:r>
            <a:r>
              <a:rPr lang="ru-RU" dirty="0" smtClean="0"/>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Еще лучше - взять себе в качестве объекта для подражания какого-нибудь киногероя. Стараться хотя бы какой-то период времени вести себя как он. Если у вас и останутся какие-то нехорошие манеры, то их можно будет истолковать как вашу "изюминку".</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97051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Уметь слушать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92500" lnSpcReduction="10000"/>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Следует не забывать, что люди обычно любят рассказывать про себя, свои проблемы. Любят хвастаться своими достижениями, детьми, знакомствами и прочим. Далеко не у каждого есть свой слушатель. Покажите, что вы умеете слушать, что вам интересны рассказы.</a:t>
            </a:r>
          </a:p>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Уметь слушать - не значит постоянно молчать. Кивайте, чтобы показать, что вы слушаете. Задавайте уточняющие вопросы.</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23809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Проявлять инициативу</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85000" lnSpcReduction="20000"/>
          </a:bodyPr>
          <a:lstStyle/>
          <a:p>
            <a:pPr marL="0" indent="0">
              <a:buNone/>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Многих людей раздражает еще и безынициативность, пассивность собеседника. Такой собеседник как бы говорит своим поведением: "Вы не хотите говорить про собак, а хотите про работу? Хорошо. Не хотите про работу, хотите про политику? Ладно. Опять про собак? Ну конечно!.." За таким поведением обычно стоит стремление любой ценой завоевать расположение другого человека, и это очень хорошо видно, всем понятно. Поэтому надо проявлять инициативу, подбивать собеседника говорить хотя бы иногда на темы, которые вам интереснее, чем ему.</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815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Быть в меру уверенным</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85000" lnSpcReduction="10000"/>
          </a:bodyPr>
          <a:lstStyle/>
          <a:p>
            <a:pPr marL="0" indent="0">
              <a:buNone/>
            </a:pPr>
            <a:r>
              <a:rPr lang="ru-RU" dirty="0"/>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 уже говорилось, обычно общение это добровольный процесс, а не вынужденный. И в этом добровольном процессе собеседники должны ощущать себя равнозначными партнерами. Даже в общении родителя с ребенком или учителя с учеником могут быть партнерские отношения. Конечно, один родитель не устает показывать свой более высокий статус. Но другой родитель воспринимает своего ребенка как партнера - в конце концов, ребенок так же важен, просто он родился на двадцать-тридцать лет позже своего родителя.</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65490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170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normAutofit fontScale="92500" lnSpcReduction="20000"/>
          </a:bodyPr>
          <a:lstStyle/>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Неуверенное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поведение это на самом деле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низкостатусное</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поведение. В силу тех или иных причин запустился инстинктивный шаблон такого поведения. От этого ощущения надо, конечно, избавляться. Нужно понимать, осознавать свою важность для общества. С неуверенным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низкостатусным</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человеком общаются с меньшей охотой. С большим удовольствие общаются в самоуверенным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высокостатусным</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человеком, однако такое общение натянуто, асимметрично. Лучше соблюдать золотую середину, быть в меру уверенным.</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43104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форсировать события</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Познакомиться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 другим человеком очень просто. Достаточно просто увидеть друг друга - вы уже знакомы! Да, вы не знаете имен друг друга, род занятий и прочее. Однако вы знаете друг друга в лицо, а это уже знакомство. Интересно, что по исследованиям ученых самая первая информация, которую мы получаем о другом человеке это его пол. Так что кроме внешности, мы знаем уже пол. Также знаем рост, примерный возраст, телосложение, стиль одежды. Ситуация, в которой мы познакомились, тоже многое говорит о человеке. Одно дело, если мы познакомились в ночном клубе, другое - если в автосалоне</a:t>
            </a:r>
            <a:r>
              <a:rPr lang="ru-RU" dirty="0"/>
              <a:t>.</a:t>
            </a:r>
            <a:endParaRPr lang="en-US" dirty="0"/>
          </a:p>
        </p:txBody>
      </p:sp>
    </p:spTree>
    <p:extLst>
      <p:ext uri="{BB962C8B-B14F-4D97-AF65-F5344CB8AC3E}">
        <p14:creationId xmlns:p14="http://schemas.microsoft.com/office/powerpoint/2010/main" val="328319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Вы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уже знакомы. И это важно. Далее надо постепенно, по ситуации развивать отношения. Можно в чем-то оказать мелкую помощь, можно самому попросить помощь. Совсем не обязательно сразу лезть со своим именем, это будет слишком нарочитое знакомство. Лучше подождать, когда человек сам захочет обменяться именами и даже телефонами.</a:t>
            </a:r>
          </a:p>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Уметь слушать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95270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Уметь прощать и обращать в шутку</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lstStyle/>
          <a:p>
            <a:pPr marL="0" indent="0">
              <a:buNone/>
            </a:pPr>
            <a:r>
              <a:rPr lang="ru-RU" dirty="0" smtClean="0"/>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Никто не идеален. Ваш собеседник может случайно или в шутку вас обидеть. Развивайте в себе способность не обижаться по пустякам. Надо уметь прощать собеседника. Но это не значит, что вообще не надо реагировать на обиды. Наоборот лучше показать свою обиду, но и показать, что вы простили собеседника. В следующий раз он будет более осторожен.</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450155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быть мизантропом</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77500" lnSpcReduction="20000"/>
          </a:bodyPr>
          <a:lstStyle/>
          <a:p>
            <a:pPr marL="0" indent="0">
              <a:buNone/>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Мизантроп - человек, не любящий других людей, видящий в них одни недостатки. Это черта характера, и вредная черта характера. Она мешает глубже понимать сущность, психологический уклад другого человека. Если вы склонны к мизантропии, боритесь с ней. Для этого старайтесь искать в других людях достоинства, глубже разбираться в их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поведении. </a:t>
            </a:r>
          </a:p>
          <a:p>
            <a:pPr marL="0" indent="0">
              <a:buNone/>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Мизантропия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многих людей вызывает стеснительность. Дело в том, что они привыкли очернять других людей, вскрывать их "подлую природу". И пусть мизантропу он сам кажется хорошим и милым человеком, но он ожидает, что другие люди его тоже ненавидят, как и он их. Отсюда и стеснительность.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09494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Кристаллизовать имидж</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lstStyle/>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каждом человеке есть что-то интересное. Старайтесь подмечать, что вызывает искренний интерес со стороны других людей в вашей личности. Ваши родители? Ваше образование? Ваша судимость? Ваши знакомства? Из таких интересных моментов и формируйте свой имидж. Новым знакомым старайтесь представиться с этой стороны.</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28166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nigi-starye-stranicy-vintazh.jpg"/>
          <p:cNvPicPr>
            <a:picLocks noGrp="1" noChangeAspect="1"/>
          </p:cNvPicPr>
          <p:nvPr>
            <p:ph idx="1"/>
          </p:nvPr>
        </p:nvPicPr>
        <p:blipFill>
          <a:blip r:embed="rId2" cstate="print"/>
          <a:stretch>
            <a:fillRect/>
          </a:stretch>
        </p:blipFill>
        <p:spPr>
          <a:xfrm>
            <a:off x="-1" y="0"/>
            <a:ext cx="9144001" cy="6858000"/>
          </a:xfrm>
        </p:spPr>
      </p:pic>
      <p:sp>
        <p:nvSpPr>
          <p:cNvPr id="5" name="Блок-схема: документ 4"/>
          <p:cNvSpPr/>
          <p:nvPr/>
        </p:nvSpPr>
        <p:spPr>
          <a:xfrm>
            <a:off x="5721105" y="745696"/>
            <a:ext cx="2714644" cy="1785950"/>
          </a:xfrm>
          <a:prstGeom prst="flowChartDocument">
            <a:avLst/>
          </a:prstGeom>
          <a:effectLst>
            <a:glow rad="228600">
              <a:schemeClr val="accent6">
                <a:satMod val="175000"/>
                <a:alpha val="40000"/>
              </a:schemeClr>
            </a:glow>
            <a:outerShdw blurRad="50800" dist="38100" algn="l" rotWithShape="0">
              <a:prstClr val="black">
                <a:alpha val="40000"/>
              </a:prstClr>
            </a:outerShdw>
          </a:effectLst>
          <a:scene3d>
            <a:camera prst="perspectiveBelow"/>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4000" b="1" i="1" dirty="0" smtClean="0">
                <a:solidFill>
                  <a:srgbClr val="00B0F0"/>
                </a:solidFill>
                <a:effectLst>
                  <a:glow rad="228600">
                    <a:schemeClr val="accent6">
                      <a:satMod val="175000"/>
                      <a:alpha val="40000"/>
                    </a:schemeClr>
                  </a:glow>
                </a:effectLst>
              </a:rPr>
              <a:t>Спасибо за </a:t>
            </a:r>
          </a:p>
          <a:p>
            <a:pPr algn="ctr"/>
            <a:r>
              <a:rPr lang="ru-RU" sz="4000" b="1" i="1" dirty="0" smtClean="0">
                <a:solidFill>
                  <a:srgbClr val="00B0F0"/>
                </a:solidFill>
                <a:effectLst>
                  <a:glow rad="228600">
                    <a:schemeClr val="accent6">
                      <a:satMod val="175000"/>
                      <a:alpha val="40000"/>
                    </a:schemeClr>
                  </a:glow>
                </a:effectLst>
              </a:rPr>
              <a:t>внимание!</a:t>
            </a:r>
            <a:endParaRPr lang="ru-RU" sz="4000" b="1" i="1" dirty="0">
              <a:solidFill>
                <a:srgbClr val="00B0F0"/>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5686"/>
            <a:ext cx="8640960" cy="5737820"/>
          </a:xfrm>
          <a:prstGeom prst="rect">
            <a:avLst/>
          </a:prstGeom>
        </p:spPr>
      </p:pic>
    </p:spTree>
    <p:extLst>
      <p:ext uri="{BB962C8B-B14F-4D97-AF65-F5344CB8AC3E}">
        <p14:creationId xmlns:p14="http://schemas.microsoft.com/office/powerpoint/2010/main" val="328361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404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Видеть общее</a:t>
            </a:r>
            <a:endParaRPr lang="ru-RU" dirty="0"/>
          </a:p>
        </p:txBody>
      </p:sp>
      <p:sp>
        <p:nvSpPr>
          <p:cNvPr id="3" name="Содержимое 2"/>
          <p:cNvSpPr>
            <a:spLocks noGrp="1"/>
          </p:cNvSpPr>
          <p:nvPr>
            <p:ph idx="1"/>
          </p:nvPr>
        </p:nvSpPr>
        <p:spPr/>
        <p:txBody>
          <a:bodyPr/>
          <a:lstStyle/>
          <a:p>
            <a:pPr marL="0" indent="0">
              <a:buNone/>
            </a:pPr>
            <a:r>
              <a:rPr lang="ru-RU" b="1" dirty="0" smtClean="0">
                <a:solidFill>
                  <a:srgbClr val="C00000"/>
                </a:solidFill>
                <a:effectLst>
                  <a:outerShdw blurRad="38100" dist="38100" dir="2700000" algn="tl">
                    <a:srgbClr val="000000">
                      <a:alpha val="43137"/>
                    </a:srgbClr>
                  </a:outerShdw>
                </a:effectLst>
              </a:rPr>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русском языке слово "общение" происходит от "общее". Что интересно, английское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communication</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восходит к латинскому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communis</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тоже "общее". Смысл тут в том, что разговаривающие люди объединены чем-то общим, какой-то общей проблемой, интересом, идеей. Это и есть то общее, вокруг которого строится общение.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самом деле, видеть общее - это большое искусство. Интересы, стоящие за процессом общения, бывают явные и скрытые. Примеры явного интереса: домохозяйки обмениваются новыми рецептами, студенты обсуждают расписание занятий, акционеры общаются между собой по поводу новой стратегии компании. Примеры скрытых интересов: желание развеять скуку, просто накопившаяся потребность поболтать, зарождающееся половое влечение.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normAutofit fontScale="92500" lnSpcReduction="20000"/>
          </a:bodyPr>
          <a:lstStyle/>
          <a:p>
            <a:pPr marL="0" indent="0">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Даже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самых разных людей могут быть какие-то точки соприкосновения. Например, может оказаться, что оба увлекаются разведением рыбок или болеют за один футбольный клуб. Вопрос в том - как найти эти точки соприкосновения? Здесь просто важно давать собеседнику выговориться, не ограничивать тему разговора. Можно задавать, если позволяет ситуация, наводящие вопросы. Например поинтересоваться, как этот человек провел выходные дни. Очевидно же, что свои выходные дни большинство людей стараются потратить на любимые дела.</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Быть полезным</a:t>
            </a:r>
          </a:p>
        </p:txBody>
      </p:sp>
      <p:sp>
        <p:nvSpPr>
          <p:cNvPr id="3" name="Содержимое 2"/>
          <p:cNvSpPr>
            <a:spLocks noGrp="1"/>
          </p:cNvSpPr>
          <p:nvPr>
            <p:ph idx="1"/>
          </p:nvPr>
        </p:nvSpPr>
        <p:spPr/>
        <p:txBody>
          <a:bodyPr>
            <a:normAutofit/>
          </a:bodyPr>
          <a:lstStyle/>
          <a:p>
            <a:pPr marL="0" indent="0">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Человек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вовсе не обязан с вами общаться. Если вы общаетесь в рамках официального взаимодействия, это вынужденное общение. Большинство же слов, которые говорят люди, произносятся добровольно. Чтобы человек с вами общался, вам надо научиться не только находить общее с ним, но и быть полезным в этом общем</a:t>
            </a:r>
            <a:r>
              <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92500" lnSpcReduction="20000"/>
          </a:bodyPr>
          <a:lstStyle/>
          <a:p>
            <a:pPr marL="0" indent="0">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Предположим</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что оба вы - рыбаки. Только ваш собеседник рыбак заядлый, а вы беретесь за удочку раз в год. Он вам может рассказать много всего интересного. И этим будет вам полезен. Но будете ли вы полезны ему? Вот в чем вопрос. Скорее всего, что нет. Да, можно подловить момент, когда человек находится в состоянии повышенной потребности в болтовне. Вы будете его слушать, и этим принесете ему какую-никакую, но пользу. Это тоже хорошо. Однако лучше хоть как-нибудь подготовиться к беседе. Например, можно почитать про новые виды снаряжения, оригинальные способы ловли и т.д.</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53573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1520</Words>
  <Application>Microsoft Office PowerPoint</Application>
  <PresentationFormat>Экран (4:3)</PresentationFormat>
  <Paragraphs>45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Видеть общее</vt:lpstr>
      <vt:lpstr>Презентация PowerPoint</vt:lpstr>
      <vt:lpstr>Презентация PowerPoint</vt:lpstr>
      <vt:lpstr>Быть полезным</vt:lpstr>
      <vt:lpstr>Презентация PowerPoint</vt:lpstr>
      <vt:lpstr>Быть умным и интересным собеседником</vt:lpstr>
      <vt:lpstr>Презентация PowerPoint</vt:lpstr>
      <vt:lpstr>Проявлять остроумие</vt:lpstr>
      <vt:lpstr>Презентация PowerPoint</vt:lpstr>
      <vt:lpstr>Не раздражать</vt:lpstr>
      <vt:lpstr>Презентация PowerPoint</vt:lpstr>
      <vt:lpstr>Презентация PowerPoint</vt:lpstr>
      <vt:lpstr>Уметь слушать</vt:lpstr>
      <vt:lpstr>Проявлять инициативу</vt:lpstr>
      <vt:lpstr>Быть в меру уверенным</vt:lpstr>
      <vt:lpstr>Презентация PowerPoint</vt:lpstr>
      <vt:lpstr>Не форсировать события</vt:lpstr>
      <vt:lpstr>Презентация PowerPoint</vt:lpstr>
      <vt:lpstr>Уметь прощать и обращать в шутку</vt:lpstr>
      <vt:lpstr>Не быть мизантропом</vt:lpstr>
      <vt:lpstr>Кристаллизовать имидж</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Emma</cp:lastModifiedBy>
  <cp:revision>22</cp:revision>
  <dcterms:created xsi:type="dcterms:W3CDTF">2015-03-14T07:19:31Z</dcterms:created>
  <dcterms:modified xsi:type="dcterms:W3CDTF">2016-12-05T08:02:53Z</dcterms:modified>
</cp:coreProperties>
</file>