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83" r:id="rId3"/>
    <p:sldId id="257" r:id="rId4"/>
    <p:sldId id="284" r:id="rId5"/>
    <p:sldId id="270" r:id="rId6"/>
    <p:sldId id="258" r:id="rId7"/>
    <p:sldId id="259" r:id="rId8"/>
    <p:sldId id="271" r:id="rId9"/>
    <p:sldId id="261" r:id="rId10"/>
    <p:sldId id="272" r:id="rId11"/>
    <p:sldId id="273" r:id="rId12"/>
    <p:sldId id="285" r:id="rId13"/>
    <p:sldId id="282" r:id="rId14"/>
    <p:sldId id="264" r:id="rId15"/>
    <p:sldId id="286" r:id="rId16"/>
    <p:sldId id="287" r:id="rId17"/>
    <p:sldId id="288" r:id="rId18"/>
    <p:sldId id="289" r:id="rId19"/>
    <p:sldId id="291" r:id="rId20"/>
    <p:sldId id="292" r:id="rId21"/>
    <p:sldId id="293" r:id="rId22"/>
    <p:sldId id="294" r:id="rId23"/>
    <p:sldId id="295" r:id="rId24"/>
    <p:sldId id="266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4683AC-BF8C-43B6-A406-12A8E92C0156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0742C29-45F1-4012-B7F1-02D1ECE64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2344B19F-5D21-4084-B27A-03DE091688F0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CB4562B-9C95-4D7B-A8A1-1577D976D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B7611-67BC-433A-BCFB-D148834B8A10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9C363-FFA4-46E5-A50B-BC85B4DA9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E3D0-1976-4F79-B275-393BC2D22ADD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A6D00-B9D1-4DC8-90BB-7CC415C32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D0CA5-83C8-4B64-9791-9E5C69AE632D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E3422-78E0-48C5-A908-6AA0417D5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A7773-AB2E-458B-BE6F-7C55D4850BD3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69114-C599-4ACB-AAF7-F03FFF15C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4C16C-5AAB-436E-8BBA-A8404216424E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A2E2C-BDED-47D2-8A12-94CADF615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A4035-5E10-48AF-A603-9CDC9643A910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7C5F-20C8-4EF3-934A-A71066B3D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9AD6F-E34B-4A5B-83C9-A9F679FB9EA1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B9E63-B1A1-4C5E-ADBB-A2D3422F6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0CD6E-65DD-434D-9B8F-828EBA2C438B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F89C8-575D-4A85-8CD4-DE4BED60B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3010-646B-4ED2-96B6-554BB2984B3A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6008A-5027-43F6-9F7A-B88BADD24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6238-A69F-4C00-ABD3-2F9E23B90568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EC6A-1FA4-4743-A2A2-2E3D2458C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64E9B4-1E64-438B-83EB-ECBABAAF1206}" type="datetime1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izden.kz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86305A-9C48-44CF-9F6B-BFCDE2337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3.xml"/><Relationship Id="rId3" Type="http://schemas.openxmlformats.org/officeDocument/2006/relationships/slide" Target="slide13.xml"/><Relationship Id="rId7" Type="http://schemas.openxmlformats.org/officeDocument/2006/relationships/slide" Target="slide17.xml"/><Relationship Id="rId12" Type="http://schemas.openxmlformats.org/officeDocument/2006/relationships/slide" Target="slide22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21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slide" Target="slide14.xml"/><Relationship Id="rId9" Type="http://schemas.openxmlformats.org/officeDocument/2006/relationships/slide" Target="slide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572000" y="2708275"/>
            <a:ext cx="3887788" cy="3384550"/>
          </a:xfrm>
        </p:spPr>
        <p:txBody>
          <a:bodyPr/>
          <a:lstStyle/>
          <a:p>
            <a:r>
              <a:rPr lang="kk-KZ" b="1" i="1" smtClean="0">
                <a:solidFill>
                  <a:srgbClr val="FF0000"/>
                </a:solidFill>
                <a:latin typeface="Times New Roman" pitchFamily="18" charset="0"/>
              </a:rPr>
              <a:t>“Ең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kk-KZ" b="1" i="1" smtClean="0">
                <a:solidFill>
                  <a:srgbClr val="FF0000"/>
                </a:solidFill>
                <a:latin typeface="Times New Roman" pitchFamily="18" charset="0"/>
              </a:rPr>
              <a:t>білімді оқуш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</a:rPr>
              <a:t>ы»</a:t>
            </a:r>
            <a:r>
              <a:rPr lang="kk-KZ" b="1" i="1" smtClean="0">
                <a:solidFill>
                  <a:srgbClr val="FF0000"/>
                </a:solidFill>
              </a:rPr>
              <a:t/>
            </a:r>
            <a:br>
              <a:rPr lang="kk-KZ" b="1" i="1" smtClean="0">
                <a:solidFill>
                  <a:srgbClr val="FF0000"/>
                </a:solidFill>
              </a:rPr>
            </a:br>
            <a:r>
              <a:rPr lang="kk-KZ" b="1" i="1" smtClean="0">
                <a:solidFill>
                  <a:srgbClr val="FF0000"/>
                </a:solidFill>
                <a:latin typeface="Times New Roman" pitchFamily="18" charset="0"/>
              </a:rPr>
              <a:t>интелектуалды</a:t>
            </a:r>
            <a:br>
              <a:rPr lang="kk-KZ" b="1" i="1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kk-KZ" b="1" i="1" smtClean="0">
                <a:solidFill>
                  <a:srgbClr val="FF0000"/>
                </a:solidFill>
                <a:latin typeface="Times New Roman" pitchFamily="18" charset="0"/>
              </a:rPr>
              <a:t>ойын</a:t>
            </a:r>
            <a:r>
              <a:rPr lang="kk-KZ" b="1" i="1" smtClean="0">
                <a:solidFill>
                  <a:srgbClr val="FF0000"/>
                </a:solidFill>
              </a:rPr>
              <a:t/>
            </a:r>
            <a:br>
              <a:rPr lang="kk-KZ" b="1" i="1" smtClean="0">
                <a:solidFill>
                  <a:srgbClr val="FF0000"/>
                </a:solidFill>
              </a:rPr>
            </a:br>
            <a:endParaRPr lang="ru-RU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/>
          </p:cNvSpPr>
          <p:nvPr/>
        </p:nvSpPr>
        <p:spPr bwMode="auto">
          <a:xfrm>
            <a:off x="684213" y="476250"/>
            <a:ext cx="77755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endParaRPr lang="kk-KZ" sz="2800">
              <a:solidFill>
                <a:schemeClr val="tx2"/>
              </a:solidFill>
              <a:latin typeface="Times New Roman" pitchFamily="18" charset="0"/>
            </a:endParaRP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endParaRPr lang="kk-KZ" sz="2800">
              <a:solidFill>
                <a:schemeClr val="tx2"/>
              </a:solidFill>
              <a:latin typeface="Times New Roman" pitchFamily="18" charset="0"/>
            </a:endParaRP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II-</a:t>
            </a:r>
            <a:r>
              <a:rPr lang="ru-RU" sz="3600">
                <a:solidFill>
                  <a:srgbClr val="FF0000"/>
                </a:solidFill>
                <a:latin typeface="Times New Roman" pitchFamily="18" charset="0"/>
              </a:rPr>
              <a:t>кезе</a:t>
            </a:r>
            <a:r>
              <a:rPr lang="kk-KZ" sz="3600">
                <a:solidFill>
                  <a:srgbClr val="FF0000"/>
                </a:solidFill>
                <a:latin typeface="Times New Roman" pitchFamily="18" charset="0"/>
              </a:rPr>
              <a:t>ң. “Ғажайып жетілік”.Бұл сайыста әр пәннен сұрақтар беріледі.Тақтадағы сандар жазылған торкөздерді оқушылар таңдайды. Әр оқушыға дұрыс жауап үшін тор көздегі ұпай қосылады.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Управляющая кнопка: настраиваемая 4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908050"/>
            <a:ext cx="1785938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20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Управляющая кнопка: настраиваемая 4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908050"/>
            <a:ext cx="1785937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30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" name="Управляющая кнопка: настраиваемая 4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16463" y="908050"/>
            <a:ext cx="1785937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40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Управляющая кнопка: настраиваемая 4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908050"/>
            <a:ext cx="1785937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50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Управляющая кнопка: настраиваемая 4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2781300"/>
            <a:ext cx="1785938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20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Управляющая кнопка: настраиваемая 4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2781300"/>
            <a:ext cx="1785937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30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Управляющая кнопка: настраиваемая 4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16463" y="2781300"/>
            <a:ext cx="1785937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40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Управляющая кнопка: настраиваемая 4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2781300"/>
            <a:ext cx="1785937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50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Управляющая кнопка: настраиваемая 4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5650" y="4581525"/>
            <a:ext cx="1785938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20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Управляющая кнопка: настраиваемая 44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581525"/>
            <a:ext cx="1785937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30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Управляющая кнопка: настраиваемая 44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16463" y="4581525"/>
            <a:ext cx="1785937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40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Управляющая кнопка: настраиваемая 44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32588" y="4581525"/>
            <a:ext cx="1785937" cy="1571625"/>
          </a:xfrm>
          <a:prstGeom prst="actionButtonBlank">
            <a:avLst/>
          </a:prstGeom>
          <a:solidFill>
            <a:schemeClr val="accent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600">
                <a:solidFill>
                  <a:srgbClr val="FFFFFF"/>
                </a:solidFill>
                <a:latin typeface="Calibri" pitchFamily="34" charset="0"/>
              </a:rPr>
              <a:t>50</a:t>
            </a:r>
            <a:endParaRPr lang="ru-RU" sz="66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42988" y="3429000"/>
            <a:ext cx="7920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kk-KZ" b="1" i="1">
                <a:latin typeface="Times New Roman" pitchFamily="18" charset="0"/>
              </a:rPr>
              <a:t>20</a:t>
            </a:r>
            <a:r>
              <a:rPr lang="en-US" sz="1200" b="1" i="1">
                <a:latin typeface="Times New Roman" pitchFamily="18" charset="0"/>
              </a:rPr>
              <a:t>1</a:t>
            </a:r>
            <a:r>
              <a:rPr lang="kk-KZ" b="1" i="1">
                <a:latin typeface="Times New Roman" pitchFamily="18" charset="0"/>
              </a:rPr>
              <a:t>-Жамал дүкеннен 6 метр мата алды.Матаның бағасы 2 есе қымбаттаса, сол ақшаға қанша метр мата алар еді?</a:t>
            </a:r>
            <a:endParaRPr lang="ru-RU" b="1" i="1">
              <a:latin typeface="Times New Roman" pitchFamily="18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979613" y="1196975"/>
            <a:ext cx="52562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sz="4800" b="1" i="1">
                <a:solidFill>
                  <a:srgbClr val="C00000"/>
                </a:solidFill>
              </a:rPr>
              <a:t>20- ұяшық</a:t>
            </a:r>
            <a:endParaRPr lang="ru-RU" sz="4800" b="1" i="1">
              <a:solidFill>
                <a:srgbClr val="C00000"/>
              </a:solidFill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900113" y="1052513"/>
            <a:ext cx="7024687" cy="1008062"/>
          </a:xfrm>
        </p:spPr>
        <p:txBody>
          <a:bodyPr/>
          <a:lstStyle/>
          <a:p>
            <a:pPr algn="ctr"/>
            <a:r>
              <a:rPr lang="en-US" sz="3600" b="1" i="1" smtClean="0">
                <a:solidFill>
                  <a:srgbClr val="C00000"/>
                </a:solidFill>
                <a:latin typeface="Times New Roman" pitchFamily="18" charset="0"/>
              </a:rPr>
              <a:t>                       </a:t>
            </a:r>
            <a:r>
              <a:rPr lang="ru-RU" sz="4800" b="1" i="1" smtClean="0">
                <a:solidFill>
                  <a:srgbClr val="C00000"/>
                </a:solidFill>
                <a:latin typeface="Times New Roman" pitchFamily="18" charset="0"/>
              </a:rPr>
              <a:t>30</a:t>
            </a:r>
            <a:r>
              <a:rPr lang="kk-KZ" sz="4800" b="1" i="1" smtClean="0">
                <a:solidFill>
                  <a:srgbClr val="C00000"/>
                </a:solidFill>
                <a:latin typeface="Times New Roman" pitchFamily="18" charset="0"/>
              </a:rPr>
              <a:t>- ұяшық</a:t>
            </a:r>
            <a:r>
              <a:rPr lang="ru-RU" sz="3600" b="1" i="1" smtClean="0">
                <a:solidFill>
                  <a:srgbClr val="C00000"/>
                </a:solidFill>
              </a:rPr>
              <a:t/>
            </a:r>
            <a:br>
              <a:rPr lang="ru-RU" sz="3600" b="1" i="1" smtClean="0">
                <a:solidFill>
                  <a:srgbClr val="C00000"/>
                </a:solidFill>
              </a:rPr>
            </a:br>
            <a:endParaRPr lang="ru-RU" sz="3600" b="1" i="1" smtClean="0">
              <a:solidFill>
                <a:srgbClr val="C00000"/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971550" y="2349500"/>
            <a:ext cx="6777038" cy="35083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b="1" i="1" smtClean="0"/>
              <a:t>30</a:t>
            </a:r>
            <a:r>
              <a:rPr lang="en-US" sz="1200" b="1" i="1" smtClean="0"/>
              <a:t>1</a:t>
            </a:r>
            <a:r>
              <a:rPr lang="kk-KZ" b="1" i="1" smtClean="0"/>
              <a:t>-Таразының үстінде бір тауық тұр.Оның салмағы 4 кило. Егер тауық </a:t>
            </a:r>
            <a:r>
              <a:rPr lang="ru-RU" b="1" i="1" smtClean="0"/>
              <a:t>б</a:t>
            </a:r>
            <a:r>
              <a:rPr lang="kk-KZ" b="1" i="1" smtClean="0"/>
              <a:t>ір аяғын көтерсе неше кило тартады?</a:t>
            </a:r>
            <a:endParaRPr lang="ru-RU" b="1" i="1" smtClean="0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2420938"/>
            <a:ext cx="7561262" cy="2808287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kk-KZ" b="1" i="1" smtClean="0">
                <a:latin typeface="Times New Roman" pitchFamily="18" charset="0"/>
              </a:rPr>
              <a:t>40</a:t>
            </a:r>
            <a:r>
              <a:rPr lang="kk-KZ" sz="1600" b="1" i="1" smtClean="0">
                <a:latin typeface="Times New Roman" pitchFamily="18" charset="0"/>
              </a:rPr>
              <a:t>1</a:t>
            </a:r>
            <a:r>
              <a:rPr lang="kk-KZ" b="1" i="1" smtClean="0">
                <a:latin typeface="Times New Roman" pitchFamily="18" charset="0"/>
              </a:rPr>
              <a:t>-Түйе бота маң басқан,</a:t>
            </a:r>
          </a:p>
          <a:p>
            <a:pPr>
              <a:buFont typeface="Wingdings 2" pitchFamily="18" charset="2"/>
              <a:buNone/>
            </a:pPr>
            <a:r>
              <a:rPr lang="kk-KZ" b="1" i="1" smtClean="0">
                <a:latin typeface="Times New Roman" pitchFamily="18" charset="0"/>
              </a:rPr>
              <a:t>      Төрт аяғын тең басқан</a:t>
            </a:r>
          </a:p>
          <a:p>
            <a:pPr>
              <a:buFont typeface="Wingdings 2" pitchFamily="18" charset="2"/>
              <a:buNone/>
            </a:pPr>
            <a:r>
              <a:rPr lang="kk-KZ" b="1" i="1" smtClean="0">
                <a:latin typeface="Times New Roman" pitchFamily="18" charset="0"/>
              </a:rPr>
              <a:t>       Шұнақ құлақ бес ешкі</a:t>
            </a:r>
          </a:p>
          <a:p>
            <a:pPr>
              <a:buFont typeface="Wingdings 2" pitchFamily="18" charset="2"/>
              <a:buNone/>
            </a:pPr>
            <a:r>
              <a:rPr lang="kk-KZ" b="1" i="1" smtClean="0">
                <a:latin typeface="Times New Roman" pitchFamily="18" charset="0"/>
              </a:rPr>
              <a:t>       Қос-қос лақтап бес ешкі</a:t>
            </a:r>
          </a:p>
          <a:p>
            <a:pPr>
              <a:buFont typeface="Wingdings 2" pitchFamily="18" charset="2"/>
              <a:buNone/>
            </a:pPr>
            <a:r>
              <a:rPr lang="kk-KZ" b="1" i="1" smtClean="0">
                <a:latin typeface="Times New Roman" pitchFamily="18" charset="0"/>
              </a:rPr>
              <a:t>       Төрт қозылы екі қой</a:t>
            </a:r>
          </a:p>
          <a:p>
            <a:pPr>
              <a:buFont typeface="Wingdings 2" pitchFamily="18" charset="2"/>
              <a:buNone/>
            </a:pPr>
            <a:r>
              <a:rPr lang="kk-KZ" b="1" i="1" smtClean="0">
                <a:latin typeface="Times New Roman" pitchFamily="18" charset="0"/>
              </a:rPr>
              <a:t>        Бәрін бірге ойлап қой.</a:t>
            </a:r>
            <a:endParaRPr lang="ru-RU" b="1" i="1" smtClean="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900113" y="1052513"/>
            <a:ext cx="70246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i="1">
                <a:solidFill>
                  <a:srgbClr val="C00000"/>
                </a:solidFill>
                <a:latin typeface="Times New Roman" pitchFamily="18" charset="0"/>
              </a:rPr>
              <a:t>                       </a:t>
            </a:r>
            <a:r>
              <a:rPr lang="en-US" sz="4800" b="1" i="1">
                <a:solidFill>
                  <a:srgbClr val="C00000"/>
                </a:solidFill>
                <a:latin typeface="Times New Roman" pitchFamily="18" charset="0"/>
              </a:rPr>
              <a:t>40</a:t>
            </a:r>
            <a:r>
              <a:rPr lang="kk-KZ" sz="4800" b="1" i="1">
                <a:solidFill>
                  <a:srgbClr val="C00000"/>
                </a:solidFill>
                <a:latin typeface="Times New Roman" pitchFamily="18" charset="0"/>
              </a:rPr>
              <a:t>- ұяшық</a:t>
            </a:r>
            <a:r>
              <a:rPr lang="ru-RU" sz="3600" b="1" i="1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ru-RU" sz="3600" b="1" i="1">
                <a:solidFill>
                  <a:srgbClr val="C00000"/>
                </a:solidFill>
                <a:latin typeface="Century Gothic" pitchFamily="34" charset="0"/>
              </a:rPr>
            </a:br>
            <a:endParaRPr lang="ru-RU" sz="3600" b="1" i="1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i="1" smtClean="0">
                <a:solidFill>
                  <a:srgbClr val="C00000"/>
                </a:solidFill>
                <a:latin typeface="Times New Roman" pitchFamily="18" charset="0"/>
              </a:rPr>
              <a:t>              50</a:t>
            </a:r>
            <a:r>
              <a:rPr lang="kk-KZ" sz="4400" b="1" i="1" smtClean="0">
                <a:solidFill>
                  <a:srgbClr val="C00000"/>
                </a:solidFill>
                <a:latin typeface="Times New Roman" pitchFamily="18" charset="0"/>
              </a:rPr>
              <a:t>- ұяшық</a:t>
            </a:r>
            <a:r>
              <a:rPr lang="ru-RU" sz="3200" b="1" i="1" smtClean="0">
                <a:solidFill>
                  <a:srgbClr val="C00000"/>
                </a:solidFill>
              </a:rPr>
              <a:t/>
            </a:r>
            <a:br>
              <a:rPr lang="ru-RU" sz="3200" b="1" i="1" smtClean="0">
                <a:solidFill>
                  <a:srgbClr val="C00000"/>
                </a:solidFill>
              </a:rPr>
            </a:br>
            <a:endParaRPr lang="ru-RU" sz="3200" b="1" i="1" smtClean="0">
              <a:solidFill>
                <a:srgbClr val="C0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sz="3200" b="1" i="1" smtClean="0">
                <a:latin typeface="Times New Roman" pitchFamily="18" charset="0"/>
              </a:rPr>
              <a:t>50</a:t>
            </a:r>
            <a:r>
              <a:rPr lang="kk-KZ" sz="1600" b="1" i="1" smtClean="0">
                <a:latin typeface="Times New Roman" pitchFamily="18" charset="0"/>
              </a:rPr>
              <a:t>1</a:t>
            </a:r>
            <a:r>
              <a:rPr lang="kk-KZ" sz="3200" b="1" i="1" smtClean="0">
                <a:latin typeface="Times New Roman" pitchFamily="18" charset="0"/>
              </a:rPr>
              <a:t>-Түптелген кітап 250 теңге тұрады. Кітап түптеу құнынан 200 теңге қымбат. Түптеу құны қанша тұрады?</a:t>
            </a:r>
            <a:endParaRPr lang="ru-RU" sz="3200" b="1" i="1" smtClean="0">
              <a:latin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i="1" smtClean="0">
                <a:solidFill>
                  <a:srgbClr val="C00000"/>
                </a:solidFill>
                <a:latin typeface="Times New Roman" pitchFamily="18" charset="0"/>
              </a:rPr>
              <a:t>   20</a:t>
            </a:r>
            <a:r>
              <a:rPr lang="kk-KZ" sz="4800" b="1" i="1" smtClean="0">
                <a:solidFill>
                  <a:srgbClr val="C00000"/>
                </a:solidFill>
                <a:latin typeface="Times New Roman" pitchFamily="18" charset="0"/>
              </a:rPr>
              <a:t>- ұяшық</a:t>
            </a:r>
            <a:endParaRPr lang="ru-RU" sz="4800" b="1" i="1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   </a:t>
            </a:r>
          </a:p>
          <a:p>
            <a:pPr algn="ctr">
              <a:buFont typeface="Wingdings 2" pitchFamily="18" charset="2"/>
              <a:buNone/>
            </a:pPr>
            <a:r>
              <a:rPr lang="kk-KZ" b="1" i="1" smtClean="0">
                <a:solidFill>
                  <a:schemeClr val="tx1"/>
                </a:solidFill>
              </a:rPr>
              <a:t>20</a:t>
            </a:r>
            <a:r>
              <a:rPr lang="en-US" sz="1400" b="1" i="1" smtClean="0">
                <a:solidFill>
                  <a:schemeClr val="tx1"/>
                </a:solidFill>
              </a:rPr>
              <a:t>2</a:t>
            </a:r>
            <a:r>
              <a:rPr lang="kk-KZ" b="1" i="1" smtClean="0">
                <a:solidFill>
                  <a:schemeClr val="tx1"/>
                </a:solidFill>
              </a:rPr>
              <a:t>-Мұсылман дінің заңдары қалай аталады?</a:t>
            </a:r>
            <a:endParaRPr lang="ru-RU" b="1" i="1" smtClean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i="1" smtClean="0">
                <a:solidFill>
                  <a:srgbClr val="C00000"/>
                </a:solidFill>
                <a:latin typeface="Times New Roman" pitchFamily="18" charset="0"/>
              </a:rPr>
              <a:t>              30</a:t>
            </a:r>
            <a:r>
              <a:rPr lang="kk-KZ" sz="4800" b="1" i="1" smtClean="0">
                <a:solidFill>
                  <a:srgbClr val="C00000"/>
                </a:solidFill>
                <a:latin typeface="Times New Roman" pitchFamily="18" charset="0"/>
              </a:rPr>
              <a:t>- ұяшық</a:t>
            </a:r>
            <a:endParaRPr lang="ru-RU" sz="4800" b="1" i="1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b="1" i="1" smtClean="0"/>
              <a:t>30</a:t>
            </a:r>
            <a:r>
              <a:rPr lang="en-US" sz="1200" b="1" i="1" smtClean="0"/>
              <a:t>2</a:t>
            </a:r>
            <a:r>
              <a:rPr lang="kk-KZ" b="1" i="1" smtClean="0"/>
              <a:t>-Адам аттарын зерттейтін ғылым?</a:t>
            </a:r>
            <a:endParaRPr lang="ru-RU" b="1" i="1" smtClean="0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i="1" smtClean="0">
                <a:solidFill>
                  <a:srgbClr val="C00000"/>
                </a:solidFill>
                <a:latin typeface="Times New Roman" pitchFamily="18" charset="0"/>
              </a:rPr>
              <a:t>              40</a:t>
            </a:r>
            <a:r>
              <a:rPr lang="kk-KZ" sz="4800" b="1" i="1" smtClean="0">
                <a:solidFill>
                  <a:srgbClr val="C00000"/>
                </a:solidFill>
                <a:latin typeface="Times New Roman" pitchFamily="18" charset="0"/>
              </a:rPr>
              <a:t>- ұяшық</a:t>
            </a:r>
            <a:endParaRPr lang="ru-RU" sz="4800" b="1" i="1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b="1" i="1" smtClean="0">
                <a:latin typeface="Times New Roman" pitchFamily="18" charset="0"/>
              </a:rPr>
              <a:t>40</a:t>
            </a:r>
            <a:r>
              <a:rPr lang="en-US" sz="1800" b="1" i="1" smtClean="0">
                <a:latin typeface="Times New Roman" pitchFamily="18" charset="0"/>
              </a:rPr>
              <a:t>2</a:t>
            </a:r>
            <a:r>
              <a:rPr lang="kk-KZ" b="1" i="1" smtClean="0">
                <a:latin typeface="Times New Roman" pitchFamily="18" charset="0"/>
              </a:rPr>
              <a:t>-Қағазды ойлап тапқанға дейін адамдар жазуды қайда жазды?</a:t>
            </a:r>
            <a:endParaRPr lang="ru-RU" b="1" i="1" smtClean="0">
              <a:latin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i="1" smtClean="0">
                <a:solidFill>
                  <a:srgbClr val="C00000"/>
                </a:solidFill>
                <a:latin typeface="Times New Roman" pitchFamily="18" charset="0"/>
              </a:rPr>
              <a:t>50</a:t>
            </a:r>
            <a:r>
              <a:rPr lang="kk-KZ" sz="4800" b="1" i="1" smtClean="0">
                <a:solidFill>
                  <a:srgbClr val="C00000"/>
                </a:solidFill>
                <a:latin typeface="Times New Roman" pitchFamily="18" charset="0"/>
              </a:rPr>
              <a:t>- ұяшық</a:t>
            </a:r>
            <a:endParaRPr lang="ru-RU" sz="4800" b="1" i="1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b="1" i="1" smtClean="0">
                <a:latin typeface="Times New Roman" pitchFamily="18" charset="0"/>
              </a:rPr>
              <a:t>50</a:t>
            </a:r>
            <a:r>
              <a:rPr lang="kk-KZ" sz="1400" b="1" i="1" smtClean="0">
                <a:latin typeface="Times New Roman" pitchFamily="18" charset="0"/>
              </a:rPr>
              <a:t>2</a:t>
            </a:r>
            <a:r>
              <a:rPr lang="kk-KZ" b="1" i="1" smtClean="0">
                <a:latin typeface="Times New Roman" pitchFamily="18" charset="0"/>
              </a:rPr>
              <a:t>-Өзбекстандағы Тесіктас үңгірінен неандерталь баланың сүйегі қай жылы табылды?</a:t>
            </a:r>
            <a:endParaRPr lang="ru-RU" b="1" i="1" smtClean="0">
              <a:latin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kk-KZ" smtClean="0">
                <a:solidFill>
                  <a:srgbClr val="FF0000"/>
                </a:solidFill>
                <a:latin typeface="Times New Roman" pitchFamily="18" charset="0"/>
              </a:rPr>
              <a:t>Сабақтың мақсаты:</a:t>
            </a:r>
            <a:endParaRPr lang="ru-RU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4039" name="Rectangle 19"/>
          <p:cNvSpPr>
            <a:spLocks noChangeArrowheads="1"/>
          </p:cNvSpPr>
          <p:nvPr>
            <p:ph type="body" idx="4294967295"/>
          </p:nvPr>
        </p:nvSpPr>
        <p:spPr>
          <a:xfrm>
            <a:off x="1042988" y="2276475"/>
            <a:ext cx="6777037" cy="3508375"/>
          </a:xfrm>
          <a:noFill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kk-KZ" sz="3600" b="1" i="1" smtClean="0">
                <a:solidFill>
                  <a:srgbClr val="FF0000"/>
                </a:solidFill>
                <a:latin typeface="Times New Roman" pitchFamily="18" charset="0"/>
              </a:rPr>
              <a:t>Тапқырлыққа,ізденімпаздыққа  жетелеу, ой-өрісін  дамыту.    Жастарды  елін, жерін қорғауға, халқымыздың  болашағын  гүлдентер  тәрбиелі, білімді болып өсуіне  ықпал ету, Отансүйгіштікке  тәрбиелеу.</a:t>
            </a:r>
            <a:endParaRPr lang="ru-RU" sz="3600" b="1" i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i="1" smtClean="0">
                <a:solidFill>
                  <a:srgbClr val="C00000"/>
                </a:solidFill>
                <a:latin typeface="Times New Roman" pitchFamily="18" charset="0"/>
              </a:rPr>
              <a:t>20</a:t>
            </a:r>
            <a:r>
              <a:rPr lang="kk-KZ" sz="4800" b="1" i="1" smtClean="0">
                <a:solidFill>
                  <a:srgbClr val="C00000"/>
                </a:solidFill>
                <a:latin typeface="Times New Roman" pitchFamily="18" charset="0"/>
              </a:rPr>
              <a:t>- ұяшық</a:t>
            </a:r>
            <a:endParaRPr lang="ru-RU" sz="4800" b="1" i="1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sz="2800" b="1" i="1" smtClean="0">
                <a:latin typeface="Times New Roman" pitchFamily="18" charset="0"/>
              </a:rPr>
              <a:t>20</a:t>
            </a:r>
            <a:r>
              <a:rPr lang="en-US" sz="1400" b="1" i="1" smtClean="0">
                <a:latin typeface="Times New Roman" pitchFamily="18" charset="0"/>
              </a:rPr>
              <a:t>3</a:t>
            </a:r>
            <a:r>
              <a:rPr lang="kk-KZ" sz="2800" b="1" i="1" smtClean="0">
                <a:latin typeface="Times New Roman" pitchFamily="18" charset="0"/>
              </a:rPr>
              <a:t>-“Ұрты мен мұрты бірдей май болу”-тұрақты сөз тіркесінің мағынасы</a:t>
            </a:r>
            <a:endParaRPr lang="ru-RU" sz="2800" b="1" i="1" smtClean="0">
              <a:latin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i="1" smtClean="0">
                <a:solidFill>
                  <a:srgbClr val="C00000"/>
                </a:solidFill>
                <a:latin typeface="Times New Roman" pitchFamily="18" charset="0"/>
              </a:rPr>
              <a:t>30</a:t>
            </a:r>
            <a:r>
              <a:rPr lang="kk-KZ" sz="4800" b="1" i="1" smtClean="0">
                <a:solidFill>
                  <a:srgbClr val="C00000"/>
                </a:solidFill>
                <a:latin typeface="Times New Roman" pitchFamily="18" charset="0"/>
              </a:rPr>
              <a:t>- ұяшық</a:t>
            </a:r>
            <a:endParaRPr lang="ru-RU" sz="4800" b="1" i="1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mtClean="0"/>
              <a:t>     </a:t>
            </a:r>
            <a:r>
              <a:rPr lang="kk-KZ" b="1" i="1" smtClean="0"/>
              <a:t>30</a:t>
            </a:r>
            <a:r>
              <a:rPr lang="en-US" sz="1400" b="1" i="1" smtClean="0"/>
              <a:t>3</a:t>
            </a:r>
            <a:r>
              <a:rPr lang="kk-KZ" b="1" i="1" smtClean="0"/>
              <a:t>-“Ергіз”-сөзінің мағынасы?</a:t>
            </a:r>
            <a:endParaRPr lang="ru-RU" b="1" i="1" smtClean="0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i="1" smtClean="0">
                <a:solidFill>
                  <a:srgbClr val="C00000"/>
                </a:solidFill>
                <a:latin typeface="Times New Roman" pitchFamily="18" charset="0"/>
              </a:rPr>
              <a:t>       40</a:t>
            </a:r>
            <a:r>
              <a:rPr lang="kk-KZ" sz="4800" b="1" i="1" smtClean="0">
                <a:solidFill>
                  <a:srgbClr val="C00000"/>
                </a:solidFill>
                <a:latin typeface="Times New Roman" pitchFamily="18" charset="0"/>
              </a:rPr>
              <a:t>- ұяшық</a:t>
            </a:r>
            <a:endParaRPr lang="ru-RU" sz="4800" b="1" i="1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b="1" i="1" smtClean="0">
                <a:latin typeface="Times New Roman" pitchFamily="18" charset="0"/>
              </a:rPr>
              <a:t>40</a:t>
            </a:r>
            <a:r>
              <a:rPr lang="kk-KZ" sz="1400" b="1" i="1" smtClean="0">
                <a:latin typeface="Times New Roman" pitchFamily="18" charset="0"/>
              </a:rPr>
              <a:t>3</a:t>
            </a:r>
            <a:r>
              <a:rPr lang="kk-KZ" b="1" i="1" smtClean="0">
                <a:latin typeface="Times New Roman" pitchFamily="18" charset="0"/>
              </a:rPr>
              <a:t>-Зат есім,сын есім,сан есімдердің орнына жұмсалатын сөз табын ата?</a:t>
            </a:r>
            <a:endParaRPr lang="ru-RU" b="1" i="1" smtClean="0">
              <a:latin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i="1" smtClean="0">
                <a:solidFill>
                  <a:srgbClr val="C00000"/>
                </a:solidFill>
                <a:latin typeface="Times New Roman" pitchFamily="18" charset="0"/>
              </a:rPr>
              <a:t>50</a:t>
            </a:r>
            <a:r>
              <a:rPr lang="kk-KZ" sz="4800" b="1" i="1" smtClean="0">
                <a:solidFill>
                  <a:srgbClr val="C00000"/>
                </a:solidFill>
                <a:latin typeface="Times New Roman" pitchFamily="18" charset="0"/>
              </a:rPr>
              <a:t>- ұяшық</a:t>
            </a:r>
            <a:endParaRPr lang="ru-RU" sz="4800" b="1" i="1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</a:rPr>
              <a:t>              </a:t>
            </a:r>
            <a:r>
              <a:rPr lang="kk-KZ" smtClean="0">
                <a:latin typeface="Times New Roman" pitchFamily="18" charset="0"/>
              </a:rPr>
              <a:t>50</a:t>
            </a:r>
            <a:r>
              <a:rPr lang="kk-KZ" sz="1600" smtClean="0">
                <a:latin typeface="Times New Roman" pitchFamily="18" charset="0"/>
              </a:rPr>
              <a:t>3</a:t>
            </a:r>
            <a:r>
              <a:rPr lang="kk-KZ" smtClean="0">
                <a:latin typeface="Times New Roman" pitchFamily="18" charset="0"/>
              </a:rPr>
              <a:t>-Үстеу дегеніміз не?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7308850" y="5949950"/>
            <a:ext cx="12858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250" y="2276475"/>
            <a:ext cx="7848600" cy="5689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</a:rPr>
              <a:t>III-</a:t>
            </a:r>
            <a:r>
              <a:rPr lang="kk-KZ" sz="4000" smtClean="0">
                <a:solidFill>
                  <a:srgbClr val="FF0000"/>
                </a:solidFill>
                <a:latin typeface="Times New Roman" pitchFamily="18" charset="0"/>
              </a:rPr>
              <a:t>кезең. “Дода”.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kk-KZ" sz="400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kk-KZ" sz="400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1.Қанаты бүтін сұңқар жоқ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Тұяғы бүтін тұлпар жоқ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Өзгенің соңынан өлмек жоқ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Өлген,қайтып келген жоқ-ауыз әдебиеті үлгілерінің қай түрі?</a:t>
            </a:r>
            <a:endParaRPr lang="ru-RU" sz="1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2.Қасың қайын, қапталың тал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Шебер шапқан сары ерсің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Таласепен келген екуің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Бір ерге қалай мінерсін-қандай шешендік сөзден алынған?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3.Қайрат деген қыран бар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Қайғыға тізгін бермейтін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Қайғыға деген жылан бар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Өзегін шағып өртейтін-кімнің сөзінен алынған үзінді?</a:t>
            </a:r>
            <a:endParaRPr lang="ru-RU" sz="1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4.Атың шабан болса-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Жалғанның азабы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Алған жарың жаман болса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Дүниенің тозағы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Балаң жаман болса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800" smtClean="0">
                <a:latin typeface="Times New Roman" pitchFamily="18" charset="0"/>
              </a:rPr>
              <a:t>   Көрінгеннің мазағы-қай шешеннің сөзі?</a:t>
            </a:r>
            <a:endParaRPr lang="ru-RU" sz="1800" smtClean="0">
              <a:latin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sz="3200" smtClean="0">
                <a:latin typeface="Times New Roman" pitchFamily="18" charset="0"/>
              </a:rPr>
              <a:t>“Кеудең тола бауыр болсын”-үзінді қай шешендік сөз үлгісінен алған?</a:t>
            </a:r>
            <a:endParaRPr lang="ru-RU" sz="32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1557338"/>
            <a:ext cx="7313613" cy="1143000"/>
          </a:xfrm>
        </p:spPr>
        <p:txBody>
          <a:bodyPr>
            <a:normAutofit/>
          </a:bodyPr>
          <a:lstStyle/>
          <a:p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1-</a:t>
            </a:r>
            <a:r>
              <a:rPr lang="kk-KZ" sz="360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кезең “Бәйге”15 сұрақ оқылады.Жауап беруге 1 минут береді</a:t>
            </a:r>
            <a:endParaRPr lang="ru-RU" sz="3600" smtClean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1916113"/>
            <a:ext cx="7775575" cy="42481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600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smtClean="0">
                <a:latin typeface="Times New Roman" pitchFamily="18" charset="0"/>
              </a:rPr>
              <a:t>“Шықшы тауға,қарашы кең далаға”-деген үзінді кімнің шығармасынан алынған?</a:t>
            </a: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solidFill>
                  <a:srgbClr val="FF0000"/>
                </a:solidFill>
                <a:latin typeface="Times New Roman" pitchFamily="18" charset="0"/>
              </a:rPr>
              <a:t>IV –</a:t>
            </a: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</a:rPr>
              <a:t>кезе</a:t>
            </a:r>
            <a:r>
              <a:rPr lang="kk-KZ" sz="4800" smtClean="0">
                <a:solidFill>
                  <a:srgbClr val="FF0000"/>
                </a:solidFill>
                <a:latin typeface="Times New Roman" pitchFamily="18" charset="0"/>
              </a:rPr>
              <a:t>ң “Дүние думан”</a:t>
            </a:r>
            <a:endParaRPr lang="ru-RU" sz="480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b="1" smtClean="0">
                <a:latin typeface="Times New Roman" pitchFamily="18" charset="0"/>
              </a:rPr>
              <a:t>Терминдік сөздердің қандай ұғым білдіретінін айтамыз</a:t>
            </a:r>
            <a:endParaRPr lang="ru-RU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Times New Roman" pitchFamily="18" charset="0"/>
              </a:rPr>
              <a:t>V-</a:t>
            </a:r>
            <a:r>
              <a:rPr lang="kk-KZ" smtClean="0">
                <a:solidFill>
                  <a:srgbClr val="FF0000"/>
                </a:solidFill>
                <a:latin typeface="Times New Roman" pitchFamily="18" charset="0"/>
              </a:rPr>
              <a:t>кезең. “Шешендік өнер”</a:t>
            </a:r>
            <a:endParaRPr lang="ru-RU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smtClean="0">
                <a:solidFill>
                  <a:schemeClr val="tx1"/>
                </a:solidFill>
                <a:latin typeface="Times New Roman" pitchFamily="18" charset="0"/>
              </a:rPr>
              <a:t>Бұл сайыс бойынша сайыскер Қазақстан жері кең,табиғат ресурстарына бай болуы,оның халық денсаулығына,экономикасына,әл-аухатының жақсаруына</a:t>
            </a:r>
          </a:p>
          <a:p>
            <a:pPr>
              <a:buFont typeface="Wingdings 2" pitchFamily="18" charset="2"/>
              <a:buNone/>
            </a:pPr>
            <a:r>
              <a:rPr lang="kk-KZ" smtClean="0">
                <a:solidFill>
                  <a:schemeClr val="tx1"/>
                </a:solidFill>
                <a:latin typeface="Times New Roman" pitchFamily="18" charset="0"/>
              </a:rPr>
              <a:t>       а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kk-KZ" smtClean="0">
                <a:solidFill>
                  <a:schemeClr val="tx1"/>
                </a:solidFill>
                <a:latin typeface="Times New Roman" pitchFamily="18" charset="0"/>
              </a:rPr>
              <a:t>оң әсері                        ә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kk-KZ" smtClean="0">
                <a:solidFill>
                  <a:schemeClr val="tx1"/>
                </a:solidFill>
                <a:latin typeface="Times New Roman" pitchFamily="18" charset="0"/>
              </a:rPr>
              <a:t>кері әсері</a:t>
            </a:r>
          </a:p>
          <a:p>
            <a:pPr>
              <a:buFont typeface="Wingdings 2" pitchFamily="18" charset="2"/>
              <a:buNone/>
            </a:pPr>
            <a:r>
              <a:rPr lang="kk-KZ" smtClean="0">
                <a:solidFill>
                  <a:schemeClr val="tx1"/>
                </a:solidFill>
                <a:latin typeface="Times New Roman" pitchFamily="18" charset="0"/>
              </a:rPr>
              <a:t>туралы әңгімелеп шешендік шеберліктерін ортаға салады</a:t>
            </a:r>
            <a:endParaRPr lang="ru-RU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38295" y="893756"/>
            <a:ext cx="551170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“Қорытындылау”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276475"/>
            <a:ext cx="7837487" cy="31813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827088" y="549275"/>
            <a:ext cx="6777037" cy="5759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№1</a:t>
            </a:r>
            <a:endParaRPr lang="ru-RU" sz="1800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sz="1800" smtClean="0">
                <a:latin typeface="Times New Roman" pitchFamily="18" charset="0"/>
                <a:cs typeface="Arial" charset="0"/>
              </a:rPr>
              <a:t>1.Ежелгі дүниенің негізгі қалыптаса бастаған ғылымның шыңдалу кезеңі қай ғасыр?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2.Жалпы ғалымдарды 2 топқа бөлеміз.Қандай?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3.Дүние жүзі тартылыс заңын кім ашты?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4.Аспан күмбезінде түнде көрінетін шырақтардың жиынтығы?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5. Жарық Галактиканы қанша жылда кесіп өтеді?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6.Жер бетіндегі жарықтың және энергенияның көзі?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7.Жаратылыстану бұл қандай ғылым?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8.Дене неден тұрады?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9.Органикалық зат  дегеніміз не?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10.Органикалық емес заттарға нелер жатады?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11.Табиғаттағы құбылыс?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12.Табиғатты танудың әдісі?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13.Табиғатта өзіңді-өзің алып жүрудің неше қағидасы бар?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14.Ежелгі адамдар нені бақылаған?</a:t>
            </a:r>
          </a:p>
          <a:p>
            <a:pPr>
              <a:lnSpc>
                <a:spcPct val="90000"/>
              </a:lnSpc>
            </a:pPr>
            <a:r>
              <a:rPr lang="kk-KZ" sz="1800" smtClean="0">
                <a:latin typeface="Times New Roman" pitchFamily="18" charset="0"/>
                <a:cs typeface="Arial" charset="0"/>
              </a:rPr>
              <a:t>15.</a:t>
            </a:r>
            <a:endParaRPr lang="ru-RU" sz="1800" smtClean="0">
              <a:latin typeface="Times New Roman" pitchFamily="18" charset="0"/>
              <a:cs typeface="Arial" charset="0"/>
            </a:endParaRPr>
          </a:p>
          <a:p>
            <a:endParaRPr lang="ru-RU" sz="1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1835150" y="952500"/>
            <a:ext cx="7024688" cy="5905500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Объект 2"/>
          <p:cNvSpPr>
            <a:spLocks/>
          </p:cNvSpPr>
          <p:nvPr/>
        </p:nvSpPr>
        <p:spPr bwMode="auto">
          <a:xfrm>
            <a:off x="684213" y="476250"/>
            <a:ext cx="77755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№2</a:t>
            </a: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ru-RU" sz="1600">
                <a:solidFill>
                  <a:schemeClr val="tx2"/>
                </a:solidFill>
                <a:latin typeface="Times New Roman" pitchFamily="18" charset="0"/>
              </a:rPr>
              <a:t>1.</a:t>
            </a: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Ғарышқа алғашқы жол қай жылы және қай күні ашылды?</a:t>
            </a: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2. Жер бетінің қанша бөлігі судан тұрады?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3.Жер бетінің жалпы ауданы қанша?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4.Жер шарының кішірейтілген моделін қалай айтамыз?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5. Экватор латын тілінен аударғанда қандай мағынаны береді?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6. Жұлдызды аспанды зерттеуде үлкен үлес қосқан орта азиялық ғалым?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7.Қазіргі кезде астрономдардың есептеуі бойынша қанша шоқжұлдыздар бар?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8.Ең жақын галактика?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9.Жер мен  күннің орташа арақашықтығы?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10.Күн энергиясының арқасында өсімдіктер атмосфераны немен толықтырады?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11.Ғалымдардың Күнді айналып өтетін сызығын қалай айтады?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12.Комета дегеніміз не?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13.Ең алғашқы ғарыш кемесі?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14.Жер тобына жататын ғаламшар?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15.Жер нешінші қашықтықта орналасқан ғаламшар?</a:t>
            </a: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/>
          </p:cNvSpPr>
          <p:nvPr/>
        </p:nvSpPr>
        <p:spPr bwMode="auto">
          <a:xfrm>
            <a:off x="684213" y="476250"/>
            <a:ext cx="77755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№3</a:t>
            </a:r>
            <a:endParaRPr lang="en-US" sz="1600">
              <a:solidFill>
                <a:schemeClr val="tx2"/>
              </a:solidFill>
              <a:latin typeface="Times New Roman" pitchFamily="18" charset="0"/>
            </a:endParaRP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ru-RU" sz="1600">
                <a:solidFill>
                  <a:schemeClr val="tx2"/>
                </a:solidFill>
                <a:latin typeface="Times New Roman" pitchFamily="18" charset="0"/>
              </a:rPr>
              <a:t>1.</a:t>
            </a: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Жердің шар тәрізді екендігін кім айтқан,қай ғасырда?</a:t>
            </a: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2. Жердің өз өсінен айналуға кеткен уақыты неше сағатқа тең?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3.Ең алғашқы құрлық?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4.Ең алғашқы мұхит?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5. 24 сағатты неше тәулік деп есептейміз?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6. Қайта өрлеу заманында өмір сүрген белгілі суретші,математик?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7. Ғарыш туралы ежелгі көзқарасты өзгерткен поляк оқымыстысы?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8.География,биология,химиядан 150-ге жуық еңбек жазған энциклопедист-ғалым?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9.Алғаш рет “Жер күнді айналып жүреді” деген ойды ашқан ғалым?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10.Әлемдік-кеңістік шексіз деген ойды авторы,араб оқымыстысы?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11.Тұіғыш қазақ ғарышкері?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12.Ғарышта үш рет болған қазақстандық ғарышкер?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13.Айған барған алғашқы астронавтар?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14.Ортағасырлық ойшыл, филосов-ғалым?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15.Ең бірінші ғарышкер?</a:t>
            </a: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/>
          </p:cNvSpPr>
          <p:nvPr/>
        </p:nvSpPr>
        <p:spPr bwMode="auto">
          <a:xfrm>
            <a:off x="684213" y="476250"/>
            <a:ext cx="77755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№4</a:t>
            </a: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ru-RU" sz="1600">
                <a:solidFill>
                  <a:schemeClr val="tx2"/>
                </a:solidFill>
                <a:latin typeface="Times New Roman" pitchFamily="18" charset="0"/>
              </a:rPr>
              <a:t>1.Жер бетінің шартты түрде жазыққа түсірілген бейнесі?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2.Кез келген нысананың кішірейтілген түрі?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3.Жер күнді қандай жылдамдықпен айналады?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4.Жердің қанша бөлігін құрлық алып жатыр?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5. Жердің моделі глобусты ең бірінші кім ойлап шығарған?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6.Судың қасиеті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7.Қандай температурада су мұзға айналады? 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8.Суды тазалау процесі қалай аталады?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9.Су қоймасына не жатпайды?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10.Жердің су қабығы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11.Айсберг судыі қандай күйі?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12.Қай мұхитта аралдар көп?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13.Жасанды су қоймасы?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14.Судағы оттегі организімдер үшін неге қажет?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15.Жердің ішкі құрлымын ата?</a:t>
            </a: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/>
          </p:cNvSpPr>
          <p:nvPr/>
        </p:nvSpPr>
        <p:spPr bwMode="auto">
          <a:xfrm>
            <a:off x="684213" y="476250"/>
            <a:ext cx="77755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№5</a:t>
            </a: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ru-RU" sz="1600">
                <a:solidFill>
                  <a:schemeClr val="tx2"/>
                </a:solidFill>
                <a:latin typeface="Times New Roman" pitchFamily="18" charset="0"/>
              </a:rPr>
              <a:t>1.Жер шарындағы ең биік шың?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2. Ең бірінші дүние жүзін кемемен қай елдің теңізшісі айналып шықты?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3.Ол қай жылы болды?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4.Жердің күннен ара қашықтығы?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5. Жер қай уақытта пайда болды?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6. Жазғы күн мен түннің теңелуі?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7. Қысқа тоқырау?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8.Өсімдіктердің жануарлардың қалдықтары микро-организмдердің әсерінен не істейді?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9.Тау жаныстары нешеге бөлінеді?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10.Суды көп пайдаланатын шаруашылық?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11.Ауаның құрамы? 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12. Ауаның құрамындағы бөгде заттар?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13.Үйлердің терезелері неге екі қабаттан тұрады?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14.Белгілі жерде белгілі бір уақыт ішінде болған атмосфера жағдайы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15.Жер атмосферасы туралы ғылым және болып жатқан құбылыстарды не зерттейді?</a:t>
            </a: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/>
          </p:cNvSpPr>
          <p:nvPr/>
        </p:nvSpPr>
        <p:spPr bwMode="auto">
          <a:xfrm>
            <a:off x="611188" y="476250"/>
            <a:ext cx="77755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№6</a:t>
            </a: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ru-RU" sz="1600">
                <a:solidFill>
                  <a:schemeClr val="tx2"/>
                </a:solidFill>
                <a:latin typeface="Times New Roman" pitchFamily="18" charset="0"/>
              </a:rPr>
              <a:t>1.Климат термині алғаш енгізген кім?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2.Күн сәулесін атмосфераның өткізу себебі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3.Алғашқы метеорологтар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4.Шығу тегіне қарай аралдар нешеге бөлінеді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5.Жер бетіндегі ең үлкен арал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6.Менделеев кестесіндегі 110 элементтің нешеуі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 Қазақстанда бар?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7.Топырықтану ғылымның негізін салушы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8. Емдік сулардың шығып жатқан жері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9.Смог дегеніміз не?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10.Бірінші рет атмосфераны өлшеген Италян ғалымы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11.Жылу дегеніміз не?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12.Адамның төменгі температурада шыдау шегі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13.Әмір-Темірдің немересі кім?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14. Мұхиттардың ең терең жері кайда орналасқан?</a:t>
            </a:r>
          </a:p>
          <a:p>
            <a:pPr marL="342900" indent="-2730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kk-KZ" sz="1600">
                <a:solidFill>
                  <a:schemeClr val="tx2"/>
                </a:solidFill>
                <a:latin typeface="Times New Roman" pitchFamily="18" charset="0"/>
              </a:rPr>
              <a:t>15. Материктер мен аралдар бөлініп жатқан мұхиттардың бір бөлігі</a:t>
            </a:r>
            <a:endParaRPr lang="ru-RU" sz="16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396</TotalTime>
  <Words>877</Words>
  <Application>Microsoft Office PowerPoint</Application>
  <PresentationFormat>Экран (4:3)</PresentationFormat>
  <Paragraphs>174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Century Gothic</vt:lpstr>
      <vt:lpstr>Arial</vt:lpstr>
      <vt:lpstr>Wingdings 2</vt:lpstr>
      <vt:lpstr>Calibri</vt:lpstr>
      <vt:lpstr>Times New Roman</vt:lpstr>
      <vt:lpstr>Остин</vt:lpstr>
      <vt:lpstr>Остин</vt:lpstr>
      <vt:lpstr>Остин</vt:lpstr>
      <vt:lpstr>Остин</vt:lpstr>
      <vt:lpstr>“Ең білімді оқушы» интелектуалды ойын </vt:lpstr>
      <vt:lpstr>Сабақтың мақсаты:</vt:lpstr>
      <vt:lpstr>1-кезең “Бәйге”15 сұрақ оқылады.Жауап беруге 1 минут береді</vt:lpstr>
      <vt:lpstr>Слайд 4</vt:lpstr>
      <vt:lpstr>      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                      30- ұяшық </vt:lpstr>
      <vt:lpstr>Слайд 14</vt:lpstr>
      <vt:lpstr>              50- ұяшық </vt:lpstr>
      <vt:lpstr>   20- ұяшық</vt:lpstr>
      <vt:lpstr>              30- ұяшық</vt:lpstr>
      <vt:lpstr>              40- ұяшық</vt:lpstr>
      <vt:lpstr>50- ұяшық</vt:lpstr>
      <vt:lpstr>20- ұяшық</vt:lpstr>
      <vt:lpstr>30- ұяшық</vt:lpstr>
      <vt:lpstr>       40- ұяшық</vt:lpstr>
      <vt:lpstr>50- ұяшық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IV –кезең “Дүние думан”</vt:lpstr>
      <vt:lpstr>V-кезең. “Шешендік өнер”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Алматы облысының экожүйесінің экологиялық жағдайын талдау</dc:title>
  <dc:creator>Malika Ganikyzy</dc:creator>
  <cp:lastModifiedBy>admin</cp:lastModifiedBy>
  <cp:revision>9</cp:revision>
  <dcterms:created xsi:type="dcterms:W3CDTF">2014-10-14T17:59:47Z</dcterms:created>
  <dcterms:modified xsi:type="dcterms:W3CDTF">2017-01-19T18:08:54Z</dcterms:modified>
</cp:coreProperties>
</file>