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88" r:id="rId4"/>
    <p:sldId id="259" r:id="rId5"/>
    <p:sldId id="260" r:id="rId6"/>
    <p:sldId id="289" r:id="rId7"/>
    <p:sldId id="261" r:id="rId8"/>
    <p:sldId id="290" r:id="rId9"/>
    <p:sldId id="291" r:id="rId10"/>
    <p:sldId id="292" r:id="rId11"/>
    <p:sldId id="262" r:id="rId12"/>
    <p:sldId id="263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93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29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16.12.2017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13000">
              <a:schemeClr val="bg2">
                <a:tint val="83000"/>
                <a:satMod val="320000"/>
              </a:schemeClr>
            </a:gs>
            <a:gs pos="51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16.12.2017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196752"/>
            <a:ext cx="8071048" cy="3784384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pPr algn="ctr"/>
            <a:r>
              <a:rPr lang="ru-RU" sz="4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ЕСЕНИН – НЕЖНОЕ ИМЯ</a:t>
            </a:r>
            <a:r>
              <a:rPr lang="ru-RU" sz="4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…. </a:t>
            </a:r>
          </a:p>
          <a:p>
            <a:pPr algn="ctr"/>
            <a:r>
              <a:rPr lang="ru-RU" sz="4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ВЕЧНОСТЬ….</a:t>
            </a:r>
            <a:endParaRPr lang="ru-RU" sz="4000" dirty="0">
              <a:solidFill>
                <a:schemeClr val="accent1">
                  <a:lumMod val="20000"/>
                  <a:lumOff val="8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650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AMANTI RAY\Desktop\fonstola.ru-1084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510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704088"/>
            <a:ext cx="4968552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AMANTI RAY\Desktop\5761445_xlarg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944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AMANTI RAY\Desktop\5041640_xlarg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74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223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MANTI RAY\Desktop\3339931_large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893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MANTI RAY\Desktop\324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531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MANTI RAY\Desktop\ФОТО ЕСЕНИНА\52136_picture_d0d0e9584d906dc026997580f59b91a6993b4d6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3999" cy="666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580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704088"/>
            <a:ext cx="2232248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AMANTI RAY\Desktop\ФОТО ЕСЕНИНА\1796297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0"/>
            <a:ext cx="532859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1339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704088"/>
            <a:ext cx="1224136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AMANTI RAY\Desktop\ФОТО ЕСЕНИНА\post-745-0-44791300-146494657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0"/>
            <a:ext cx="60486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5471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AMANTI RAY\Desktop\ФОТО ЕСЕНИНА\slide_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6026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AMANTI RAY\Desktop\ФОТО ЕСЕНИНА\черно-белое-фото-редкое-фото-знаменитости-песочница-1925257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26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704088"/>
            <a:ext cx="6336704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AMANTI RAY\Desktop\ФОТО ЕСЕНИНА\i-3807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8640"/>
            <a:ext cx="7488832" cy="655272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2117960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704088"/>
            <a:ext cx="3528392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AMANTI RAY\Desktop\ФОТО ЕСЕНИНА\Esenin_Kult_33_0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0"/>
            <a:ext cx="576064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471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AMANTI RAY\Desktop\ФОТО ЕСЕНИНА\sergey yesenin-isador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653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1140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524" y="-747464"/>
            <a:ext cx="8496944" cy="1166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6741368"/>
          </a:xfrm>
        </p:spPr>
        <p:txBody>
          <a:bodyPr>
            <a:normAutofit lnSpcReduction="1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Николай Семёнович 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Тихонов</a:t>
            </a:r>
            <a:r>
              <a:rPr lang="ru-RU" sz="2800" b="1" i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: «Его всеобъемлющая человечность</a:t>
            </a:r>
            <a:r>
              <a:rPr lang="ru-RU" sz="2800" b="1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, его предельная искренность, его любовь ко всему живому давали ему большое право обо всём говорить в стихах».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Павел Григорьевич Тычина: </a:t>
            </a:r>
            <a:r>
              <a:rPr lang="ru-RU" sz="2800" b="1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«Кого мне поставить в один ряд с ним – таким высокоодарённым, самобытным певцом России? Кто ещё из поэтов мог так сильно чисто, взволнованно и высоко передать в песнях свою любовь к родной земле, к своему народу?»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Максим Горький</a:t>
            </a:r>
            <a:r>
              <a:rPr lang="ru-RU" sz="2800" b="1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: «Сергей Есенин не столько человек, сколько орган, </a:t>
            </a:r>
            <a:r>
              <a:rPr lang="ru-RU" sz="2800" b="1" i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созданный </a:t>
            </a:r>
            <a:r>
              <a:rPr lang="ru-RU" sz="2800" b="1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природой исключительно для поэзии, для выражения неисчерпаемой «печали полей», любви ко всему живому в мире и милосердия, которое — более всего иного — заслужено человеком».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800" b="1" i="1" dirty="0" smtClean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147080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2447764" y="-1035496"/>
            <a:ext cx="5364596" cy="7200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703912"/>
          </a:xfrm>
        </p:spPr>
        <p:txBody>
          <a:bodyPr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«До свиданья, друг мой, до свиданья»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Милый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мой, ты у меня в груди.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свиданья, друг мой, до свиданья.</a:t>
            </a:r>
            <a:endParaRPr lang="ru-RU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Предназначенное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расставанье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Обещает встречу впереди.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свиданья, друг мой, без руки, без слова,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грусти и не печаль бровей, -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этой жизни умирать не ново,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 и жить, конечно, не новей.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90465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704088"/>
            <a:ext cx="4248472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0"/>
            <a:ext cx="5832647" cy="6857999"/>
          </a:xfrm>
        </p:spPr>
      </p:pic>
    </p:spTree>
    <p:extLst>
      <p:ext uri="{BB962C8B-B14F-4D97-AF65-F5344CB8AC3E}">
        <p14:creationId xmlns:p14="http://schemas.microsoft.com/office/powerpoint/2010/main" val="37291946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704088"/>
            <a:ext cx="4968552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0"/>
            <a:ext cx="6192688" cy="6857999"/>
          </a:xfrm>
        </p:spPr>
      </p:pic>
    </p:spTree>
    <p:extLst>
      <p:ext uri="{BB962C8B-B14F-4D97-AF65-F5344CB8AC3E}">
        <p14:creationId xmlns:p14="http://schemas.microsoft.com/office/powerpoint/2010/main" val="33535234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704088"/>
            <a:ext cx="4752528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7712927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704088"/>
            <a:ext cx="4968552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0"/>
            <a:ext cx="5256584" cy="6858000"/>
          </a:xfrm>
        </p:spPr>
      </p:pic>
    </p:spTree>
    <p:extLst>
      <p:ext uri="{BB962C8B-B14F-4D97-AF65-F5344CB8AC3E}">
        <p14:creationId xmlns:p14="http://schemas.microsoft.com/office/powerpoint/2010/main" val="7749046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704088"/>
            <a:ext cx="550766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22331309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704088"/>
            <a:ext cx="5184576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0"/>
            <a:ext cx="6480720" cy="6857999"/>
          </a:xfrm>
        </p:spPr>
      </p:pic>
    </p:spTree>
    <p:extLst>
      <p:ext uri="{BB962C8B-B14F-4D97-AF65-F5344CB8AC3E}">
        <p14:creationId xmlns:p14="http://schemas.microsoft.com/office/powerpoint/2010/main" val="980327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87424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91944"/>
          </a:xfrm>
        </p:spPr>
        <p:txBody>
          <a:bodyPr/>
          <a:lstStyle/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3200" dirty="0" smtClean="0"/>
              <a:t>Выпекается </a:t>
            </a:r>
            <a:r>
              <a:rPr lang="ru-RU" sz="3200" dirty="0"/>
              <a:t>на озере алый свет зари </a:t>
            </a:r>
            <a:br>
              <a:rPr lang="ru-RU" sz="3200" dirty="0"/>
            </a:br>
            <a:r>
              <a:rPr lang="ru-RU" sz="3200" dirty="0" smtClean="0"/>
              <a:t> На </a:t>
            </a:r>
            <a:r>
              <a:rPr lang="ru-RU" sz="3200" dirty="0"/>
              <a:t>бору со звонами плачут глухари </a:t>
            </a:r>
            <a:br>
              <a:rPr lang="ru-RU" sz="3200" dirty="0"/>
            </a:br>
            <a:r>
              <a:rPr lang="ru-RU" sz="3200" dirty="0" smtClean="0"/>
              <a:t> Плачет </a:t>
            </a:r>
            <a:r>
              <a:rPr lang="ru-RU" sz="3200" dirty="0"/>
              <a:t>где-то иволга, </a:t>
            </a:r>
            <a:r>
              <a:rPr lang="ru-RU" sz="3200" dirty="0" err="1"/>
              <a:t>схоронясь</a:t>
            </a:r>
            <a:r>
              <a:rPr lang="ru-RU" sz="3200" dirty="0"/>
              <a:t> в дупло. </a:t>
            </a:r>
            <a:br>
              <a:rPr lang="ru-RU" sz="3200" dirty="0"/>
            </a:br>
            <a:r>
              <a:rPr lang="ru-RU" sz="3200" dirty="0" smtClean="0"/>
              <a:t> Только </a:t>
            </a:r>
            <a:r>
              <a:rPr lang="ru-RU" sz="3200" dirty="0"/>
              <a:t>мне не плачется – на душе светло. </a:t>
            </a:r>
            <a:br>
              <a:rPr lang="ru-RU" sz="3200" dirty="0"/>
            </a:br>
            <a:r>
              <a:rPr lang="ru-RU" sz="3200" dirty="0" smtClean="0"/>
              <a:t> Знаю</a:t>
            </a:r>
            <a:r>
              <a:rPr lang="ru-RU" sz="3200" dirty="0"/>
              <a:t>, выйдешь к вечеру, за кольцо дорог, </a:t>
            </a:r>
            <a:br>
              <a:rPr lang="ru-RU" sz="3200" dirty="0"/>
            </a:br>
            <a:r>
              <a:rPr lang="ru-RU" sz="3200" dirty="0" smtClean="0"/>
              <a:t> И </a:t>
            </a:r>
            <a:r>
              <a:rPr lang="ru-RU" sz="3200" dirty="0"/>
              <a:t>пускай со звонами плачут глухари </a:t>
            </a:r>
            <a:br>
              <a:rPr lang="ru-RU" sz="3200" dirty="0"/>
            </a:br>
            <a:r>
              <a:rPr lang="ru-RU" sz="3200" dirty="0" smtClean="0"/>
              <a:t> Есть </a:t>
            </a:r>
            <a:r>
              <a:rPr lang="ru-RU" sz="3200" dirty="0"/>
              <a:t>тоска веселая в </a:t>
            </a:r>
            <a:r>
              <a:rPr lang="ru-RU" sz="3200" dirty="0" err="1"/>
              <a:t>алостях</a:t>
            </a:r>
            <a:r>
              <a:rPr lang="ru-RU" sz="3200" dirty="0"/>
              <a:t> зари.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38868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704088"/>
            <a:ext cx="4896544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0"/>
            <a:ext cx="6264695" cy="6857999"/>
          </a:xfrm>
        </p:spPr>
      </p:pic>
    </p:spTree>
    <p:extLst>
      <p:ext uri="{BB962C8B-B14F-4D97-AF65-F5344CB8AC3E}">
        <p14:creationId xmlns:p14="http://schemas.microsoft.com/office/powerpoint/2010/main" val="5200940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704088"/>
            <a:ext cx="4536504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5" y="0"/>
            <a:ext cx="6912767" cy="6857999"/>
          </a:xfrm>
        </p:spPr>
      </p:pic>
    </p:spTree>
    <p:extLst>
      <p:ext uri="{BB962C8B-B14F-4D97-AF65-F5344CB8AC3E}">
        <p14:creationId xmlns:p14="http://schemas.microsoft.com/office/powerpoint/2010/main" val="13274487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704088"/>
            <a:ext cx="3384376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0"/>
            <a:ext cx="6480720" cy="6858000"/>
          </a:xfrm>
        </p:spPr>
      </p:pic>
    </p:spTree>
    <p:extLst>
      <p:ext uri="{BB962C8B-B14F-4D97-AF65-F5344CB8AC3E}">
        <p14:creationId xmlns:p14="http://schemas.microsoft.com/office/powerpoint/2010/main" val="5933982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704088"/>
            <a:ext cx="4104456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0"/>
            <a:ext cx="5904656" cy="6858000"/>
          </a:xfrm>
        </p:spPr>
      </p:pic>
    </p:spTree>
    <p:extLst>
      <p:ext uri="{BB962C8B-B14F-4D97-AF65-F5344CB8AC3E}">
        <p14:creationId xmlns:p14="http://schemas.microsoft.com/office/powerpoint/2010/main" val="33925727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704088"/>
            <a:ext cx="4608512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4221608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1863568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704088"/>
            <a:ext cx="2448272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AMANTI RAY\Desktop\89f6987eb76bbaf2530b9e0019d86a8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2"/>
            <a:ext cx="8939362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722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704088"/>
            <a:ext cx="5328592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AMANTI RAY\Desktop\be2806e61b6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0"/>
            <a:ext cx="69847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196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704088"/>
            <a:ext cx="1584176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5" name="Picture 3" descr="C:\Users\AMANTI RAY\Desktop\img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660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336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/>
          </a:bodyPr>
          <a:lstStyle/>
          <a:p>
            <a:pPr marL="270510" indent="179705">
              <a:lnSpc>
                <a:spcPct val="115000"/>
              </a:lnSpc>
              <a:spcAft>
                <a:spcPts val="0"/>
              </a:spcAft>
            </a:pPr>
            <a:endParaRPr lang="ru-RU" sz="2800" b="1" dirty="0" smtClean="0">
              <a:latin typeface="Times New Roman"/>
              <a:ea typeface="Calibri"/>
              <a:cs typeface="Times New Roman"/>
            </a:endParaRPr>
          </a:p>
          <a:p>
            <a:pPr marL="270510" indent="179705">
              <a:lnSpc>
                <a:spcPct val="115000"/>
              </a:lnSpc>
              <a:spcAft>
                <a:spcPts val="0"/>
              </a:spcAft>
            </a:pPr>
            <a:endParaRPr lang="ru-RU" sz="2800" b="1" dirty="0">
              <a:latin typeface="Times New Roman"/>
              <a:ea typeface="Calibri"/>
              <a:cs typeface="Times New Roman"/>
            </a:endParaRPr>
          </a:p>
          <a:p>
            <a:pPr marL="270510" indent="179705">
              <a:lnSpc>
                <a:spcPct val="115000"/>
              </a:lnSpc>
              <a:spcAft>
                <a:spcPts val="0"/>
              </a:spcAft>
            </a:pPr>
            <a:endParaRPr lang="ru-RU" sz="2800" b="1" dirty="0" smtClean="0">
              <a:latin typeface="Times New Roman"/>
              <a:ea typeface="Calibri"/>
              <a:cs typeface="Times New Roman"/>
            </a:endParaRPr>
          </a:p>
          <a:p>
            <a:pPr marL="270510" indent="179705">
              <a:lnSpc>
                <a:spcPct val="115000"/>
              </a:lnSpc>
              <a:spcAft>
                <a:spcPts val="0"/>
              </a:spcAft>
            </a:pPr>
            <a:endParaRPr lang="ru-RU" sz="2800" b="1" dirty="0"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6146" name="Picture 2" descr="C:\Users\AMANTI RAY\Desktop\ФОТО ЕСЕНИНА\Sergey-Esenin-redkie-foto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59766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108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61135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 numCol="2">
            <a:normAutofit fontScale="85000" lnSpcReduction="10000"/>
          </a:bodyPr>
          <a:lstStyle/>
          <a:p>
            <a:r>
              <a:rPr lang="ru-RU" b="1" dirty="0"/>
              <a:t>«Все живое особой метой». </a:t>
            </a:r>
            <a:r>
              <a:rPr lang="ru-RU" b="1" dirty="0" smtClean="0"/>
              <a:t>       </a:t>
            </a:r>
            <a:endParaRPr lang="ru-RU" dirty="0" smtClean="0"/>
          </a:p>
          <a:p>
            <a:r>
              <a:rPr lang="ru-RU" dirty="0" smtClean="0"/>
              <a:t>Все живое особой метой</a:t>
            </a:r>
          </a:p>
          <a:p>
            <a:r>
              <a:rPr lang="ru-RU" dirty="0" smtClean="0"/>
              <a:t>Отмечается </a:t>
            </a:r>
            <a:r>
              <a:rPr lang="ru-RU" dirty="0"/>
              <a:t>с ранних пор.</a:t>
            </a:r>
          </a:p>
          <a:p>
            <a:r>
              <a:rPr lang="ru-RU" dirty="0"/>
              <a:t>Если не был бы я поэтом,</a:t>
            </a:r>
          </a:p>
          <a:p>
            <a:r>
              <a:rPr lang="ru-RU" dirty="0"/>
              <a:t>То, наверно, был мошенник и вор.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Худощавый и низкорослый,</a:t>
            </a:r>
          </a:p>
          <a:p>
            <a:r>
              <a:rPr lang="ru-RU" dirty="0"/>
              <a:t>Средь мальчишек всегда герой,</a:t>
            </a:r>
          </a:p>
          <a:p>
            <a:r>
              <a:rPr lang="ru-RU" dirty="0"/>
              <a:t>Часто, часто с разбитым носом</a:t>
            </a:r>
          </a:p>
          <a:p>
            <a:r>
              <a:rPr lang="ru-RU" dirty="0"/>
              <a:t>Приходил я к себе домой.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И навстречу испуганной маме</a:t>
            </a:r>
          </a:p>
          <a:p>
            <a:r>
              <a:rPr lang="ru-RU" dirty="0"/>
              <a:t>Я цедил сквозь кровавый рот:</a:t>
            </a:r>
          </a:p>
          <a:p>
            <a:r>
              <a:rPr lang="ru-RU" dirty="0"/>
              <a:t>"Ничего! Я споткнулся о камень,</a:t>
            </a:r>
          </a:p>
          <a:p>
            <a:r>
              <a:rPr lang="ru-RU" dirty="0"/>
              <a:t>Это к </a:t>
            </a:r>
            <a:r>
              <a:rPr lang="ru-RU" dirty="0" err="1"/>
              <a:t>завтраму</a:t>
            </a:r>
            <a:r>
              <a:rPr lang="ru-RU" dirty="0"/>
              <a:t> все заживет".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И теперь вот, когда простыла</a:t>
            </a:r>
          </a:p>
          <a:p>
            <a:r>
              <a:rPr lang="ru-RU" dirty="0"/>
              <a:t>Этих дней </a:t>
            </a:r>
            <a:r>
              <a:rPr lang="ru-RU" dirty="0" err="1"/>
              <a:t>кипятковая</a:t>
            </a:r>
            <a:r>
              <a:rPr lang="ru-RU" dirty="0"/>
              <a:t> вязь,</a:t>
            </a:r>
          </a:p>
          <a:p>
            <a:r>
              <a:rPr lang="ru-RU" dirty="0"/>
              <a:t>Беспокойная, дерзкая сила</a:t>
            </a:r>
          </a:p>
          <a:p>
            <a:r>
              <a:rPr lang="ru-RU" dirty="0"/>
              <a:t>На поэмы мои пролилась.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Золотая, словесная груда,</a:t>
            </a:r>
          </a:p>
          <a:p>
            <a:r>
              <a:rPr lang="ru-RU" dirty="0"/>
              <a:t>И над каждой строкой без конца</a:t>
            </a:r>
          </a:p>
          <a:p>
            <a:r>
              <a:rPr lang="ru-RU" dirty="0"/>
              <a:t>Отражается прежняя удаль</a:t>
            </a:r>
          </a:p>
          <a:p>
            <a:r>
              <a:rPr lang="ru-RU" dirty="0"/>
              <a:t>Забияки и сорванца.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Как тогда, я отважный и гордый,</a:t>
            </a:r>
          </a:p>
          <a:p>
            <a:r>
              <a:rPr lang="ru-RU" dirty="0"/>
              <a:t>Только новью мой брызжет шаг...</a:t>
            </a:r>
          </a:p>
          <a:p>
            <a:r>
              <a:rPr lang="ru-RU" dirty="0"/>
              <a:t>Если раньше мне били в морду,</a:t>
            </a:r>
          </a:p>
          <a:p>
            <a:r>
              <a:rPr lang="ru-RU" dirty="0"/>
              <a:t>То теперь вся в крови душа.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И уже говорю я не маме,</a:t>
            </a:r>
          </a:p>
          <a:p>
            <a:r>
              <a:rPr lang="ru-RU" dirty="0"/>
              <a:t>А в чужой и хохочущий сброд:</a:t>
            </a:r>
          </a:p>
          <a:p>
            <a:r>
              <a:rPr lang="ru-RU" dirty="0"/>
              <a:t>"Ничего! Я споткнулся о камень,</a:t>
            </a:r>
          </a:p>
          <a:p>
            <a:r>
              <a:rPr lang="ru-RU" dirty="0"/>
              <a:t>Это к </a:t>
            </a:r>
            <a:r>
              <a:rPr lang="ru-RU" dirty="0" err="1"/>
              <a:t>завтраму</a:t>
            </a:r>
            <a:r>
              <a:rPr lang="ru-RU" dirty="0"/>
              <a:t> все заживет!"</a:t>
            </a:r>
          </a:p>
        </p:txBody>
      </p:sp>
    </p:spTree>
    <p:extLst>
      <p:ext uri="{BB962C8B-B14F-4D97-AF65-F5344CB8AC3E}">
        <p14:creationId xmlns:p14="http://schemas.microsoft.com/office/powerpoint/2010/main" val="3105043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</p:spPr>
      </p:pic>
    </p:spTree>
    <p:extLst>
      <p:ext uri="{BB962C8B-B14F-4D97-AF65-F5344CB8AC3E}">
        <p14:creationId xmlns:p14="http://schemas.microsoft.com/office/powerpoint/2010/main" val="28314269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1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0D78C9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315</TotalTime>
  <Words>235</Words>
  <Application>Microsoft Office PowerPoint</Application>
  <PresentationFormat>Экран (4:3)</PresentationFormat>
  <Paragraphs>57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1" baseType="lpstr">
      <vt:lpstr>Calibri</vt:lpstr>
      <vt:lpstr>Constantia</vt:lpstr>
      <vt:lpstr>Georgia</vt:lpstr>
      <vt:lpstr>Times New Roman</vt:lpstr>
      <vt:lpstr>Wingdings 2</vt:lpstr>
      <vt:lpstr>Поток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AMANTI RAY</dc:creator>
  <cp:lastModifiedBy>AMANTI RAY</cp:lastModifiedBy>
  <cp:revision>19</cp:revision>
  <dcterms:created xsi:type="dcterms:W3CDTF">2017-12-14T18:30:42Z</dcterms:created>
  <dcterms:modified xsi:type="dcterms:W3CDTF">2017-12-16T16:05:21Z</dcterms:modified>
</cp:coreProperties>
</file>