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1%91%D1%80%D0%BD%D1%8B%D0%B5_%D0%B1%D1%83%D1%88%D0%BB%D0%B0%D1%82%D1%8B_(%D0%BF%D0%B5%D1%81%D0%BD%D1%8F)" TargetMode="External"/><Relationship Id="rId2" Type="http://schemas.openxmlformats.org/officeDocument/2006/relationships/hyperlink" Target="https://ru.wikipedia.org/wiki/%D0%92%D1%8B%D1%81%D0%BE%D1%86%D0%BA%D0%B8%D0%B9,_%D0%92%D0%BB%D0%B0%D0%B4%D0%B8%D0%BC%D0%B8%D1%80_%D0%A1%D0%B5%D0%BC%D1%91%D0%BD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&#1077;&#1074;&#1087;&#1072;&#1090;&#1086;&#1088;&#1080;&#1081;&#1089;&#1082;&#1080;&#1081;&#1076;&#1077;&#1089;&#1072;&#1085;&#1090;.&#1088;&#1092;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5%D0%B2%D0%BF%D0%B0%D1%82%D0%BE%D1%80%D0%B8%D0%B9%D1%81%D0%BA%D0%B8%D0%B9_%D0%B4%D0%B5%D1%81%D0%B0%D0%BD%D1%82#cite_note-4" TargetMode="External"/><Relationship Id="rId5" Type="http://schemas.openxmlformats.org/officeDocument/2006/relationships/hyperlink" Target="https://ru.wikipedia.org/wiki/%D0%95%D0%B2%D0%BF%D0%B0%D1%82%D0%BE%D1%80%D0%B8%D0%B9%D1%81%D0%BA%D0%B8%D0%B9_%D0%B4%D0%B5%D1%81%D0%B0%D0%BD%D1%82#cite_note-3" TargetMode="External"/><Relationship Id="rId4" Type="http://schemas.openxmlformats.org/officeDocument/2006/relationships/hyperlink" Target="https://ru.wikipedia.org/wiki/%D0%9A%D0%BE%D0%BA%D1%82%D0%B5%D0%B9%D0%BB%D1%8C_%D0%9C%D0%BE%D0%BB%D0%BE%D1%82%D0%BE%D0%B2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0%D0%B7%D0%BE%D0%B2%D1%8B%D0%B5_%D1%82%D1%80%D0%B0%D0%BB%D1%8C%D1%89%D0%B8%D0%BA%D0%B8_%D0%BF%D1%80%D0%BE%D0%B5%D0%BA%D1%82%D0%B0_53_%D1%82%D0%B8%D0%BF%D0%B0_%C2%AB%D0%A4%D1%83%D0%B3%D0%B0%D1%81%C2%BB" TargetMode="External"/><Relationship Id="rId13" Type="http://schemas.openxmlformats.org/officeDocument/2006/relationships/hyperlink" Target="https://ru.wikipedia.org/wiki/%D0%9C%D0%BE%D1%80%D1%81%D0%BA%D0%B0%D1%8F_%D0%BF%D0%B5%D1%85%D0%BE%D1%82%D0%B0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s://ru.wikipedia.org/wiki/%D0%9E%D1%82%D1%80%D1%8F%D0%B4_(%D0%B2%D0%BE%D0%B5%D0%BD%D0%BD%D0%BE%D0%B5_%D0%B4%D0%B5%D0%BB%D0%BE)" TargetMode="External"/><Relationship Id="rId12" Type="http://schemas.openxmlformats.org/officeDocument/2006/relationships/hyperlink" Target="https://ru.wikipedia.org/wiki/%D0%91%D0%B0%D1%82%D0%B0%D0%BB%D1%8C%D0%BE%D0%BD" TargetMode="External"/><Relationship Id="rId17" Type="http://schemas.openxmlformats.org/officeDocument/2006/relationships/hyperlink" Target="https://ru.wikipedia.org/wiki/%D0%95%D0%B2%D0%BF%D0%B0%D1%82%D0%BE%D1%80%D0%B8%D0%B9%D1%81%D0%BA%D0%B8%D0%B9_%D0%B4%D0%B5%D1%81%D0%B0%D0%BD%D1%82#cite_note-6" TargetMode="External"/><Relationship Id="rId2" Type="http://schemas.openxmlformats.org/officeDocument/2006/relationships/image" Target="../media/image8.jpg"/><Relationship Id="rId16" Type="http://schemas.openxmlformats.org/officeDocument/2006/relationships/hyperlink" Target="https://ru.wikipedia.org/wiki/%D0%93%D0%B0%D0%BB%D1%83%D1%88%D0%BA%D0%B8%D0%BD,_%D0%90%D0%BB%D0%B5%D0%BA%D1%81%D0%B0%D0%BD%D0%B4%D1%80_%D0%98%D0%B2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1%80%D0%B0%D0%B1%D0%BB%D1%8C" TargetMode="External"/><Relationship Id="rId11" Type="http://schemas.openxmlformats.org/officeDocument/2006/relationships/hyperlink" Target="https://ru.wikipedia.org/wiki/%D0%95%D0%B2%D0%BF%D0%B0%D1%82%D0%BE%D1%80%D0%B8%D0%B9%D1%81%D0%BA%D0%B8%D0%B9_%D0%B4%D0%B5%D1%81%D0%B0%D0%BD%D1%82#cite_note-autogenerated7-5" TargetMode="External"/><Relationship Id="rId5" Type="http://schemas.openxmlformats.org/officeDocument/2006/relationships/image" Target="../media/image11.jpg"/><Relationship Id="rId15" Type="http://schemas.openxmlformats.org/officeDocument/2006/relationships/hyperlink" Target="https://ru.wikipedia.org/wiki/%D0%95%D0%B2%D0%BF%D0%B0%D1%82%D0%BE%D1%80%D0%B8%D0%B9%D1%81%D0%BA%D0%B8%D0%B9_%D0%B4%D0%B5%D1%81%D0%B0%D0%BD%D1%82#cite_note-autogenerated1-1" TargetMode="External"/><Relationship Id="rId10" Type="http://schemas.openxmlformats.org/officeDocument/2006/relationships/hyperlink" Target="https://ru.wikipedia.org/wiki/%D0%91%D1%83%D0%BA%D1%81%D0%B8%D1%80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ru.wikipedia.org/wiki/%D0%A1%D1%82%D0%BE%D1%80%D0%BE%D0%B6%D0%B5%D0%B2%D0%BE%D0%B9_%D0%BA%D0%B0%D1%82%D0%B5%D1%80" TargetMode="External"/><Relationship Id="rId14" Type="http://schemas.openxmlformats.org/officeDocument/2006/relationships/hyperlink" Target="https://ru.wikipedia.org/wiki/%D0%9A%D0%B0%D0%BF%D0%B8%D1%82%D0%B0%D0%BD_(%D0%B2%D0%BE%D0%B8%D0%BD%D1%81%D0%BA%D0%BE%D0%B5_%D0%B7%D0%B2%D0%B0%D0%BD%D0%B8%D0%B5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1%83%D0%B6%D0%B1%D0%B0_%D0%B1%D0%B5%D0%B7%D0%BE%D0%BF%D0%B0%D1%81%D0%BD%D0%BE%D1%81%D1%82%D0%B8_(%D0%A1%D0%94)" TargetMode="External"/><Relationship Id="rId2" Type="http://schemas.openxmlformats.org/officeDocument/2006/relationships/hyperlink" Target="https://ru.wikipedia.org/wiki/%D0%93%D0%B0%D0%BB%D1%83%D1%88%D0%BA%D0%B8%D0%BD,_%D0%90%D0%BB%D0%B5%D0%BA%D1%81%D0%B0%D0%BD%D0%B4%D1%80_%D0%98%D0%B2%D0%B0%D0%BD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A%D0%B8_(%D0%B3%D0%BE%D1%80%D0%BE%D0%B4)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ru.wikipedia.org/wiki/%D0%95%D0%B2%D0%BF%D0%B0%D1%82%D0%BE%D1%80%D0%B8%D0%B9%D1%81%D0%BA%D0%B8%D0%B9_%D0%B4%D0%B5%D1%81%D0%B0%D0%BD%D1%82#cite_note-17" TargetMode="External"/><Relationship Id="rId4" Type="http://schemas.openxmlformats.org/officeDocument/2006/relationships/hyperlink" Target="https://ru.wikipedia.org/wiki/%D0%9A%D0%B0%D0%B1%D0%B5%D0%BB%D1%8C%D1%82%D0%BE%D0%B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Евпаторийский десант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49418" y="4957224"/>
            <a:ext cx="3158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7-Б </a:t>
            </a:r>
            <a:r>
              <a:rPr lang="ru-RU" dirty="0" smtClean="0"/>
              <a:t>класс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МБОУ «Школа-лицей» 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65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405" y="4184347"/>
            <a:ext cx="10820400" cy="2673653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Памятник (стела с барельефом) в Евпатории на пересечении улиц </a:t>
            </a:r>
            <a:r>
              <a:rPr lang="ru-RU" dirty="0" err="1">
                <a:latin typeface="Arial" panose="020B0604020202020204" pitchFamily="34" charset="0"/>
              </a:rPr>
              <a:t>Дёмышева</a:t>
            </a:r>
            <a:r>
              <a:rPr lang="ru-RU" dirty="0">
                <a:latin typeface="Arial" panose="020B0604020202020204" pitchFamily="34" charset="0"/>
              </a:rPr>
              <a:t> и Революции.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Песня </a:t>
            </a:r>
            <a:r>
              <a:rPr lang="ru-RU" dirty="0">
                <a:latin typeface="Arial" panose="020B0604020202020204" pitchFamily="34" charset="0"/>
                <a:hlinkClick r:id="rId2" tooltip="Высоцкий, Владимир Семёнович"/>
              </a:rPr>
              <a:t>В. С. Высоцкого</a:t>
            </a:r>
            <a:r>
              <a:rPr lang="ru-RU" dirty="0">
                <a:latin typeface="Arial" panose="020B0604020202020204" pitchFamily="34" charset="0"/>
              </a:rPr>
              <a:t> «</a:t>
            </a:r>
            <a:r>
              <a:rPr lang="ru-RU" dirty="0">
                <a:latin typeface="Arial" panose="020B0604020202020204" pitchFamily="34" charset="0"/>
                <a:hlinkClick r:id="rId3" tooltip="Чёрные бушлаты (песня)"/>
              </a:rPr>
              <a:t>Чёрные бушлаты</a:t>
            </a:r>
            <a:r>
              <a:rPr lang="ru-RU" dirty="0">
                <a:latin typeface="Arial" panose="020B0604020202020204" pitchFamily="34" charset="0"/>
              </a:rPr>
              <a:t>» (1972) посвящена евпаторийскому десанту.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Улица в Евпатории.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4 декабря 2015 года в Евпатории был основан военно-спортивный клуб </a:t>
            </a:r>
            <a:r>
              <a:rPr lang="ru-RU" dirty="0">
                <a:latin typeface="Arial" panose="020B0604020202020204" pitchFamily="34" charset="0"/>
                <a:hlinkClick r:id="rId4"/>
              </a:rPr>
              <a:t>«Евпаторийский десант»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407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685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 smtClean="0">
                <a:latin typeface="Arial" panose="020B0604020202020204" pitchFamily="34" charset="0"/>
              </a:rPr>
              <a:t>Евпатори́йский</a:t>
            </a:r>
            <a:r>
              <a:rPr lang="ru-RU" sz="3000" b="1" dirty="0" smtClean="0">
                <a:latin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</a:rPr>
              <a:t>деса́нт</a:t>
            </a:r>
            <a:r>
              <a:rPr lang="ru-RU" sz="3000" dirty="0" smtClean="0">
                <a:latin typeface="Arial" panose="020B0604020202020204" pitchFamily="34" charset="0"/>
              </a:rPr>
              <a:t> — тактический морской десант Красной армии, высаженный 5 января 1942 г. в Евпатории с целью отвлечения вражеских сил от осаждённого Севастополя и с Керченского полуострова.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654"/>
            <a:ext cx="12192000" cy="4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7726" y="296025"/>
            <a:ext cx="6248905" cy="306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В ночь с 5 на 6 декабря 1941 года в порту Евпатории с двух сторожевых катеров Черноморского флота на пассажирский причал и Хлебную пристань высадилась разведгруппа штаба Черноморского флота, которой командовали капитан В. В. Топчиев и батальонный комиссар У. А. Латышев. </a:t>
            </a:r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89431" cy="3246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32" y="3090930"/>
            <a:ext cx="3799268" cy="37670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6061" y="3689498"/>
            <a:ext cx="774020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Стоявший на причале немецкий часовой, услышав немецкую речь, не стал поднимать тревогу и был бесшумно захвачен в плен, затем разведчики бесшумно разоружили, связали и доставили на катер двух других патрулировавших порт солдат, что позволило сохранить высадку десанта в тайне.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87449" y="64886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У. А. Латышев</a:t>
            </a:r>
          </a:p>
        </p:txBody>
      </p:sp>
    </p:spTree>
    <p:extLst>
      <p:ext uri="{BB962C8B-B14F-4D97-AF65-F5344CB8AC3E}">
        <p14:creationId xmlns:p14="http://schemas.microsoft.com/office/powerpoint/2010/main" val="388690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2327"/>
            <a:ext cx="3254062" cy="37156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4062" cy="31682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96992" y="121215"/>
            <a:ext cx="889500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</a:rPr>
              <a:t>После этого разведчики разделились: группа под командованием старшины </a:t>
            </a:r>
            <a:r>
              <a:rPr lang="ru-RU" sz="2100" dirty="0" smtClean="0">
                <a:latin typeface="Arial" panose="020B0604020202020204" pitchFamily="34" charset="0"/>
              </a:rPr>
              <a:t>М. Аникина </a:t>
            </a:r>
            <a:r>
              <a:rPr lang="ru-RU" sz="2100" dirty="0">
                <a:latin typeface="Arial" panose="020B0604020202020204" pitchFamily="34" charset="0"/>
              </a:rPr>
              <a:t>совершила вылазку к аэродрому, чтобы уничтожить находившиеся там самолёты (но обнаружила, что аэродром пуст и, захватив пленного из аэродромной команды, вернулась на катер); основные силы под командованием Ф. Ф. </a:t>
            </a:r>
            <a:r>
              <a:rPr lang="ru-RU" sz="2100" dirty="0" err="1">
                <a:latin typeface="Arial" panose="020B0604020202020204" pitchFamily="34" charset="0"/>
              </a:rPr>
              <a:t>Волончука</a:t>
            </a:r>
            <a:r>
              <a:rPr lang="ru-RU" sz="2100" dirty="0">
                <a:latin typeface="Arial" panose="020B0604020202020204" pitchFamily="34" charset="0"/>
              </a:rPr>
              <a:t> захватили полицейский участок, уничтожив находившихся там полицейских, собрав их оружие и выпустив арестованных, а затем обстреляли выдвинувшийся на звуки стрельбы отряд из 30 гитлеровцев и подожгли здание жандармского управления. Погрузившись на катера, разведчики забросали оставшимися </a:t>
            </a:r>
            <a:r>
              <a:rPr lang="ru-RU" sz="2100" dirty="0">
                <a:latin typeface="Arial" panose="020B0604020202020204" pitchFamily="34" charset="0"/>
                <a:hlinkClick r:id="rId4" tooltip="Коктейль Молотова"/>
              </a:rPr>
              <a:t>бутылками с зажигательной смесью</a:t>
            </a:r>
            <a:r>
              <a:rPr lang="ru-RU" sz="2100" dirty="0">
                <a:latin typeface="Arial" panose="020B0604020202020204" pitchFamily="34" charset="0"/>
              </a:rPr>
              <a:t> причал и стоявшую на рейде шхуну. В результате этого рейда разведгруппа потерь не имела (к ней присоединился освобождённый из полицейского участка милиционер), были уничтожены свыше 10 гитлеровцев (в том числе, заместитель начальника городской полиции и немецкий офицер), захвачены 12 пленных, сейф с документами из полицейского участка, оружие и боеприпасы</a:t>
            </a:r>
            <a:r>
              <a:rPr lang="ru-RU" sz="2100" baseline="30000" dirty="0">
                <a:latin typeface="Arial" panose="020B0604020202020204" pitchFamily="34" charset="0"/>
                <a:hlinkClick r:id="rId5"/>
              </a:rPr>
              <a:t>[3]</a:t>
            </a:r>
            <a:r>
              <a:rPr lang="ru-RU" sz="2100" dirty="0">
                <a:latin typeface="Arial" panose="020B0604020202020204" pitchFamily="34" charset="0"/>
              </a:rPr>
              <a:t>. Есть основания предполагать, что успех этой операции способствовал решению советского военного командования о проведении новой десантной операции в районе Евпатории — более крупными силами</a:t>
            </a:r>
            <a:r>
              <a:rPr lang="ru-RU" sz="2100" baseline="30000" dirty="0">
                <a:latin typeface="Arial" panose="020B0604020202020204" pitchFamily="34" charset="0"/>
                <a:hlinkClick r:id="rId6"/>
              </a:rPr>
              <a:t>[</a:t>
            </a:r>
            <a:endParaRPr lang="ru-RU" sz="2100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2930" y="0"/>
            <a:ext cx="1669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Ф. Ф. 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Волончук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2930" y="3168203"/>
            <a:ext cx="166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М. Аникин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3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68" y="0"/>
            <a:ext cx="2906332" cy="32847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68" y="3284757"/>
            <a:ext cx="2906332" cy="35732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47720" y="6488668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А. С. Бойко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5668" y="0"/>
            <a:ext cx="154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Г. К. </a:t>
            </a:r>
            <a:r>
              <a:rPr lang="ru-RU" dirty="0" err="1" smtClean="0">
                <a:latin typeface="Arial" panose="020B0604020202020204" pitchFamily="34" charset="0"/>
              </a:rPr>
              <a:t>Бузинов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26" cy="32847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7414" y="2806452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Н. В. Буслаев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756"/>
            <a:ext cx="2794027" cy="35732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1002" y="648866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Ф. А. Павлов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56079" y="184666"/>
            <a:ext cx="649164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Для высадки десанта из </a:t>
            </a:r>
            <a:r>
              <a:rPr lang="ru-RU" dirty="0">
                <a:latin typeface="Arial" panose="020B0604020202020204" pitchFamily="34" charset="0"/>
                <a:hlinkClick r:id="rId6" tooltip="Корабль"/>
              </a:rPr>
              <a:t>кораблей</a:t>
            </a:r>
            <a:r>
              <a:rPr lang="ru-RU" dirty="0">
                <a:latin typeface="Arial" panose="020B0604020202020204" pitchFamily="34" charset="0"/>
              </a:rPr>
              <a:t> Черноморского флота ВМФ СССР был сформирован </a:t>
            </a:r>
            <a:r>
              <a:rPr lang="ru-RU" dirty="0">
                <a:latin typeface="Arial" panose="020B0604020202020204" pitchFamily="34" charset="0"/>
                <a:hlinkClick r:id="rId7" tooltip="Отряд (военное дело)"/>
              </a:rPr>
              <a:t>отряд</a:t>
            </a:r>
            <a:r>
              <a:rPr lang="ru-RU" dirty="0">
                <a:latin typeface="Arial" panose="020B0604020202020204" pitchFamily="34" charset="0"/>
              </a:rPr>
              <a:t> высадки десанта под командованием капитана 2-го ранга Н. В. Буслаева и полкового комиссара А. С. Бойко: </a:t>
            </a:r>
            <a:r>
              <a:rPr lang="ru-RU" dirty="0">
                <a:latin typeface="Arial" panose="020B0604020202020204" pitchFamily="34" charset="0"/>
                <a:hlinkClick r:id="rId8" tooltip="Базовые тральщики проекта 53 типа «Фугас»"/>
              </a:rPr>
              <a:t>базовый тральщик «Взрыватель»</a:t>
            </a:r>
            <a:r>
              <a:rPr lang="ru-RU" dirty="0">
                <a:latin typeface="Arial" panose="020B0604020202020204" pitchFamily="34" charset="0"/>
              </a:rPr>
              <a:t>, 7 </a:t>
            </a:r>
            <a:r>
              <a:rPr lang="ru-RU" dirty="0">
                <a:latin typeface="Arial" panose="020B0604020202020204" pitchFamily="34" charset="0"/>
                <a:hlinkClick r:id="rId9" tooltip="Сторожевой катер"/>
              </a:rPr>
              <a:t>сторожевых катеров</a:t>
            </a:r>
            <a:r>
              <a:rPr lang="ru-RU" dirty="0">
                <a:latin typeface="Arial" panose="020B0604020202020204" pitchFamily="34" charset="0"/>
              </a:rPr>
              <a:t> типа «МО-IV» и морской </a:t>
            </a:r>
            <a:r>
              <a:rPr lang="ru-RU" dirty="0">
                <a:latin typeface="Arial" panose="020B0604020202020204" pitchFamily="34" charset="0"/>
                <a:hlinkClick r:id="rId10" tooltip="Буксир"/>
              </a:rPr>
              <a:t>буксир</a:t>
            </a:r>
            <a:r>
              <a:rPr lang="ru-RU" dirty="0">
                <a:latin typeface="Arial" panose="020B0604020202020204" pitchFamily="34" charset="0"/>
              </a:rPr>
              <a:t> «СП-14»</a:t>
            </a:r>
            <a:r>
              <a:rPr lang="ru-RU" baseline="30000" dirty="0">
                <a:latin typeface="Arial" panose="020B0604020202020204" pitchFamily="34" charset="0"/>
                <a:hlinkClick r:id="rId11"/>
              </a:rPr>
              <a:t>[5]</a:t>
            </a:r>
            <a:r>
              <a:rPr lang="ru-RU" dirty="0"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</a:rPr>
              <a:t>Евпаторийский десант состоял из усиленного </a:t>
            </a:r>
            <a:r>
              <a:rPr lang="ru-RU" dirty="0">
                <a:latin typeface="Arial" panose="020B0604020202020204" pitchFamily="34" charset="0"/>
                <a:hlinkClick r:id="rId12" tooltip="Батальон"/>
              </a:rPr>
              <a:t>батальона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hlinkClick r:id="rId13" tooltip="Морская пехота"/>
              </a:rPr>
              <a:t>морской пехоты</a:t>
            </a:r>
            <a:r>
              <a:rPr lang="ru-RU" dirty="0">
                <a:latin typeface="Arial" panose="020B0604020202020204" pitchFamily="34" charset="0"/>
              </a:rPr>
              <a:t> (700 военнослужащих под командованием </a:t>
            </a:r>
            <a:r>
              <a:rPr lang="ru-RU" dirty="0">
                <a:latin typeface="Arial" panose="020B0604020202020204" pitchFamily="34" charset="0"/>
                <a:hlinkClick r:id="rId14" tooltip="Капитан (воинское звание)"/>
              </a:rPr>
              <a:t>капитана</a:t>
            </a:r>
            <a:r>
              <a:rPr lang="ru-RU" dirty="0">
                <a:latin typeface="Arial" panose="020B0604020202020204" pitchFamily="34" charset="0"/>
              </a:rPr>
              <a:t> Г. К. </a:t>
            </a:r>
            <a:r>
              <a:rPr lang="ru-RU" dirty="0" err="1">
                <a:latin typeface="Arial" panose="020B0604020202020204" pitchFamily="34" charset="0"/>
              </a:rPr>
              <a:t>Бузинова</a:t>
            </a:r>
            <a:r>
              <a:rPr lang="ru-RU" dirty="0">
                <a:latin typeface="Arial" panose="020B0604020202020204" pitchFamily="34" charset="0"/>
              </a:rPr>
              <a:t>)</a:t>
            </a:r>
            <a:r>
              <a:rPr lang="ru-RU" baseline="30000" dirty="0">
                <a:latin typeface="Arial" panose="020B0604020202020204" pitchFamily="34" charset="0"/>
                <a:hlinkClick r:id="rId15"/>
              </a:rPr>
              <a:t>[1]</a:t>
            </a:r>
            <a:r>
              <a:rPr lang="ru-RU" dirty="0">
                <a:latin typeface="Arial" panose="020B0604020202020204" pitchFamily="34" charset="0"/>
              </a:rPr>
              <a:t>, в состав которого вошли: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батальон морской пехоты (командир — капитан Г. К. </a:t>
            </a:r>
            <a:r>
              <a:rPr lang="ru-RU" dirty="0" err="1">
                <a:latin typeface="Arial" panose="020B0604020202020204" pitchFamily="34" charset="0"/>
              </a:rPr>
              <a:t>Бузинов</a:t>
            </a:r>
            <a:r>
              <a:rPr lang="ru-RU" dirty="0">
                <a:latin typeface="Arial" panose="020B0604020202020204" pitchFamily="34" charset="0"/>
              </a:rPr>
              <a:t>, комиссар — батальонный комиссар М. Г. Пален)</a:t>
            </a:r>
            <a:r>
              <a:rPr lang="ru-RU" baseline="30000" dirty="0">
                <a:latin typeface="Arial" panose="020B0604020202020204" pitchFamily="34" charset="0"/>
                <a:hlinkClick r:id="rId11"/>
              </a:rPr>
              <a:t>[5]</a:t>
            </a:r>
            <a:endParaRPr lang="ru-RU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группа разведчиков штаба Черноморского флота (командир — капитан В. В. Топчиев)</a:t>
            </a:r>
            <a:r>
              <a:rPr lang="ru-RU" baseline="30000" dirty="0">
                <a:latin typeface="Arial" panose="020B0604020202020204" pitchFamily="34" charset="0"/>
                <a:hlinkClick r:id="rId11"/>
              </a:rPr>
              <a:t>[5]</a:t>
            </a:r>
            <a:endParaRPr lang="ru-RU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группа сотрудников Евпаторийского городского отдела милиции</a:t>
            </a:r>
            <a:r>
              <a:rPr lang="ru-RU" baseline="30000" dirty="0">
                <a:latin typeface="Arial" panose="020B0604020202020204" pitchFamily="34" charset="0"/>
                <a:hlinkClick r:id="rId11"/>
              </a:rPr>
              <a:t>[5]</a:t>
            </a:r>
            <a:endParaRPr lang="ru-RU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оперативно-чекистская группа Особого Отдела НКВД ЧФ во главе с батальонным комиссаром </a:t>
            </a:r>
            <a:r>
              <a:rPr lang="ru-RU" dirty="0">
                <a:latin typeface="Arial" panose="020B0604020202020204" pitchFamily="34" charset="0"/>
                <a:hlinkClick r:id="rId16" tooltip="Галушкин, Александр Иванович"/>
              </a:rPr>
              <a:t>А. И. Галушкиным</a:t>
            </a:r>
            <a:r>
              <a:rPr lang="ru-RU" dirty="0">
                <a:latin typeface="Arial" panose="020B0604020202020204" pitchFamily="34" charset="0"/>
              </a:rPr>
              <a:t> (начальник группы Л. И. </a:t>
            </a:r>
            <a:r>
              <a:rPr lang="ru-RU" dirty="0" err="1">
                <a:latin typeface="Arial" panose="020B0604020202020204" pitchFamily="34" charset="0"/>
              </a:rPr>
              <a:t>Шустерман</a:t>
            </a:r>
            <a:r>
              <a:rPr lang="ru-RU" dirty="0">
                <a:latin typeface="Arial" panose="020B0604020202020204" pitchFamily="34" charset="0"/>
              </a:rPr>
              <a:t>) с приданным спецотрядом (ротой) ОО НКВД ЧФ (командир капитан-лейтенант И. Ф. </a:t>
            </a:r>
            <a:r>
              <a:rPr lang="ru-RU" dirty="0" err="1">
                <a:latin typeface="Arial" panose="020B0604020202020204" pitchFamily="34" charset="0"/>
              </a:rPr>
              <a:t>Литовчук</a:t>
            </a:r>
            <a:r>
              <a:rPr lang="ru-RU" dirty="0">
                <a:latin typeface="Arial" panose="020B0604020202020204" pitchFamily="34" charset="0"/>
              </a:rPr>
              <a:t>, старший политрук В. П. </a:t>
            </a:r>
            <a:r>
              <a:rPr lang="ru-RU" dirty="0" err="1">
                <a:latin typeface="Arial" panose="020B0604020202020204" pitchFamily="34" charset="0"/>
              </a:rPr>
              <a:t>Цыбулин</a:t>
            </a:r>
            <a:r>
              <a:rPr lang="ru-RU" dirty="0">
                <a:latin typeface="Arial" panose="020B0604020202020204" pitchFamily="34" charset="0"/>
              </a:rPr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группа партийных и советских работников Евпатории, Сак, Ак-Мечети, </a:t>
            </a:r>
            <a:r>
              <a:rPr lang="ru-RU" dirty="0" err="1">
                <a:latin typeface="Arial" panose="020B0604020202020204" pitchFamily="34" charset="0"/>
              </a:rPr>
              <a:t>Фрайдорфа</a:t>
            </a:r>
            <a:r>
              <a:rPr lang="ru-RU" dirty="0">
                <a:latin typeface="Arial" panose="020B0604020202020204" pitchFamily="34" charset="0"/>
              </a:rPr>
              <a:t> и Симферополя (Ф. А. Павлов — Оргбюро Крымского обкома)</a:t>
            </a:r>
            <a:r>
              <a:rPr lang="ru-RU" baseline="30000" dirty="0">
                <a:latin typeface="Arial" panose="020B0604020202020204" pitchFamily="34" charset="0"/>
                <a:hlinkClick r:id="rId17"/>
              </a:rPr>
              <a:t>[6</a:t>
            </a:r>
            <a:r>
              <a:rPr lang="ru-RU" baseline="30000" dirty="0" smtClean="0">
                <a:latin typeface="Arial" panose="020B0604020202020204" pitchFamily="34" charset="0"/>
                <a:hlinkClick r:id="rId17"/>
              </a:rPr>
              <a:t>]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6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5339" y="476518"/>
            <a:ext cx="7076661" cy="638148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700" dirty="0"/>
              <a:t>К десанту присоединился отряд, сформированный из узников, освобожденных из концентрационного лагеря (около 200 человек).</a:t>
            </a:r>
          </a:p>
          <a:p>
            <a:pPr marL="0" indent="0" algn="ctr">
              <a:buNone/>
            </a:pPr>
            <a:r>
              <a:rPr lang="ru-RU" sz="2700" dirty="0"/>
              <a:t>Оккупационные немецко-румынские силы в Евпатории включали в себя полицейский гарнизон города (основу которого составляли от 80 до 100 солдат, подчинённых военному коменданту города), комендатуру порта (50 военнослужащих немецких военно-морских сил под командованием коменданта порта капитана второго ранга фон </a:t>
            </a:r>
            <a:r>
              <a:rPr lang="ru-RU" sz="2700" dirty="0" err="1"/>
              <a:t>Рихтгофена</a:t>
            </a:r>
            <a:r>
              <a:rPr lang="ru-RU" sz="2700" dirty="0"/>
              <a:t>, оснащённые двумя или тремя рыболовными катерами, двумя 76-мм трофейными полевыми орудиями и двумя пулемётами), а также части береговой артиллерии (батарея 1-го дивизиона 48-го полка береговой артиллерии и 145-й дивизион береговой артиллерии, имевший на вооружении 120-мм орудия)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374"/>
            <a:ext cx="3763894" cy="47265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464591"/>
            <a:ext cx="2432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капитан </a:t>
            </a:r>
            <a:r>
              <a:rPr lang="ru-RU" dirty="0">
                <a:solidFill>
                  <a:schemeClr val="bg1"/>
                </a:solidFill>
              </a:rPr>
              <a:t>второго ранга </a:t>
            </a:r>
            <a:r>
              <a:rPr lang="ru-RU" dirty="0" smtClean="0">
                <a:solidFill>
                  <a:schemeClr val="bg1"/>
                </a:solidFill>
              </a:rPr>
              <a:t>фон </a:t>
            </a:r>
            <a:r>
              <a:rPr lang="ru-RU" dirty="0" err="1" smtClean="0">
                <a:solidFill>
                  <a:schemeClr val="bg1"/>
                </a:solidFill>
              </a:rPr>
              <a:t>Рихтгофен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8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04420"/>
            <a:ext cx="12192000" cy="305358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Завершив ликвидацию десанта, немцы расстреляли на Красной Горке в Евпатории три тысячи человек (взятых в плен раненых десантников, а также местных жителей, среди которых были старики, женщины и дети</a:t>
            </a:r>
            <a:r>
              <a:rPr lang="ru-RU" dirty="0" smtClean="0"/>
              <a:t>). </a:t>
            </a:r>
            <a:r>
              <a:rPr lang="ru-RU" dirty="0"/>
              <a:t>Их вели группами по 25-30 человек к противотанковым рвам, ставили на колени и расстреливали из винтовок и пулемётов. Трое из расстрелянных (Я. Ф. </a:t>
            </a:r>
            <a:r>
              <a:rPr lang="ru-RU" dirty="0" err="1"/>
              <a:t>Сиказан</a:t>
            </a:r>
            <a:r>
              <a:rPr lang="ru-RU" dirty="0"/>
              <a:t>, Григорий Сиротенко и Дмитрий </a:t>
            </a:r>
            <a:r>
              <a:rPr lang="ru-RU" dirty="0" err="1"/>
              <a:t>Парафилов</a:t>
            </a:r>
            <a:r>
              <a:rPr lang="ru-RU" dirty="0"/>
              <a:t>) </a:t>
            </a:r>
            <a:r>
              <a:rPr lang="ru-RU" dirty="0" smtClean="0"/>
              <a:t>выжили.</a:t>
            </a:r>
            <a:endParaRPr lang="ru-RU" dirty="0"/>
          </a:p>
          <a:p>
            <a:pPr algn="ctr"/>
            <a:r>
              <a:rPr lang="ru-RU" dirty="0"/>
              <a:t>15 января 1942 года в районе Евпатории в бою с подразделением немецкой военной жандармерии была уничтожена группа из 7 советских моряков (шесть из которых погибли и один был захвачен в плен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8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422" y="1043713"/>
            <a:ext cx="7645758" cy="2987376"/>
          </a:xfrm>
        </p:spPr>
        <p:txBody>
          <a:bodyPr>
            <a:noAutofit/>
          </a:bodyPr>
          <a:lstStyle/>
          <a:p>
            <a:pPr algn="ctr"/>
            <a:r>
              <a:rPr lang="ru-RU" sz="2600" dirty="0"/>
              <a:t>Один из участников десанта, майор </a:t>
            </a:r>
            <a:r>
              <a:rPr lang="ru-RU" sz="2600" dirty="0">
                <a:hlinkClick r:id="rId2" tooltip="Галушкин, Александр Иванович"/>
              </a:rPr>
              <a:t>А. И. Галушкин</a:t>
            </a:r>
            <a:r>
              <a:rPr lang="ru-RU" sz="2600" dirty="0"/>
              <a:t> сумел перейти на нелегальное положение, создать подпольную группу из местных жителей и в течение четырёх месяцев вёл подрывную работу, прежде чем был выявлен агентами </a:t>
            </a:r>
            <a:r>
              <a:rPr lang="ru-RU" sz="2600" dirty="0">
                <a:hlinkClick r:id="rId3" tooltip="Служба безопасности (СД)"/>
              </a:rPr>
              <a:t>SD</a:t>
            </a:r>
            <a:r>
              <a:rPr lang="ru-RU" sz="2600" dirty="0"/>
              <a:t>. 7 мая 1942 года дом, в котором он находился был окружён. А. И. Галушкин вступил в бой и погиб, отстреливаясь из </a:t>
            </a:r>
            <a:r>
              <a:rPr lang="ru-RU" sz="2600" dirty="0" smtClean="0"/>
              <a:t>автомата.</a:t>
            </a:r>
            <a:endParaRPr lang="ru-RU" sz="2600" dirty="0"/>
          </a:p>
          <a:p>
            <a:pPr algn="ctr"/>
            <a:r>
              <a:rPr lang="ru-RU" sz="2600" dirty="0"/>
              <a:t>Ещё несколько сумевших выбраться из города десантников воевали в партизанских отрядах Крыма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78817" cy="3412900"/>
          </a:xfrm>
        </p:spPr>
      </p:pic>
      <p:sp>
        <p:nvSpPr>
          <p:cNvPr id="6" name="Прямоугольник 5"/>
          <p:cNvSpPr/>
          <p:nvPr/>
        </p:nvSpPr>
        <p:spPr>
          <a:xfrm>
            <a:off x="4533363" y="434154"/>
            <a:ext cx="765863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Практически никто из участников десанта наград за него не получил. Вероятно, награждён был только добравшийся до Севастополя матрос-</a:t>
            </a:r>
            <a:r>
              <a:rPr lang="ru-RU" sz="2000" dirty="0" err="1">
                <a:latin typeface="Arial" panose="020B0604020202020204" pitchFamily="34" charset="0"/>
              </a:rPr>
              <a:t>спецотрядовец</a:t>
            </a:r>
            <a:r>
              <a:rPr lang="ru-RU" sz="2000" dirty="0">
                <a:latin typeface="Arial" panose="020B0604020202020204" pitchFamily="34" charset="0"/>
              </a:rPr>
              <a:t> Алексей Лаврухин — медалью «За боевые заслуги».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</a:rPr>
              <a:t>памятник морякам-десантникам, установленный 7 июня 1970 года на побережье в нескольких километрах от города </a:t>
            </a:r>
            <a:r>
              <a:rPr lang="ru-RU" sz="2000" dirty="0">
                <a:latin typeface="Arial" panose="020B0604020202020204" pitchFamily="34" charset="0"/>
                <a:hlinkClick r:id="rId3" tooltip="Саки (город)"/>
              </a:rPr>
              <a:t>Саки</a:t>
            </a:r>
            <a:r>
              <a:rPr lang="ru-RU" sz="2000" dirty="0">
                <a:latin typeface="Arial" panose="020B0604020202020204" pitchFamily="34" charset="0"/>
              </a:rPr>
              <a:t>, в 50 </a:t>
            </a:r>
            <a:r>
              <a:rPr lang="ru-RU" sz="2000" dirty="0">
                <a:latin typeface="Arial" panose="020B0604020202020204" pitchFamily="34" charset="0"/>
                <a:hlinkClick r:id="rId4" tooltip="Кабельтов"/>
              </a:rPr>
              <a:t>кабельтовых</a:t>
            </a:r>
            <a:r>
              <a:rPr lang="ru-RU" sz="2000" dirty="0">
                <a:latin typeface="Arial" panose="020B0604020202020204" pitchFamily="34" charset="0"/>
              </a:rPr>
              <a:t> от маяка Евпаторийский (скульптор Н. И. </a:t>
            </a:r>
            <a:r>
              <a:rPr lang="ru-RU" sz="2000" dirty="0" err="1">
                <a:latin typeface="Arial" panose="020B0604020202020204" pitchFamily="34" charset="0"/>
              </a:rPr>
              <a:t>Брацун</a:t>
            </a:r>
            <a:r>
              <a:rPr lang="ru-RU" sz="2000" dirty="0">
                <a:latin typeface="Arial" panose="020B0604020202020204" pitchFamily="34" charset="0"/>
              </a:rPr>
              <a:t>, архитекторы В. Н. </a:t>
            </a:r>
            <a:r>
              <a:rPr lang="ru-RU" sz="2000" dirty="0" err="1">
                <a:latin typeface="Arial" panose="020B0604020202020204" pitchFamily="34" charset="0"/>
              </a:rPr>
              <a:t>Ениосов</a:t>
            </a:r>
            <a:r>
              <a:rPr lang="ru-RU" sz="2000" dirty="0">
                <a:latin typeface="Arial" panose="020B0604020202020204" pitchFamily="34" charset="0"/>
              </a:rPr>
              <a:t> и С. И. </a:t>
            </a:r>
            <a:r>
              <a:rPr lang="ru-RU" sz="2000" dirty="0" err="1">
                <a:latin typeface="Arial" panose="020B0604020202020204" pitchFamily="34" charset="0"/>
              </a:rPr>
              <a:t>Кулев</a:t>
            </a:r>
            <a:r>
              <a:rPr lang="ru-RU" sz="2000" dirty="0">
                <a:latin typeface="Arial" panose="020B0604020202020204" pitchFamily="34" charset="0"/>
              </a:rPr>
              <a:t>)</a:t>
            </a:r>
            <a:r>
              <a:rPr lang="ru-RU" sz="2000" baseline="30000" dirty="0">
                <a:latin typeface="Arial" panose="020B0604020202020204" pitchFamily="34" charset="0"/>
                <a:hlinkClick r:id="rId5"/>
              </a:rPr>
              <a:t>[17]</a:t>
            </a:r>
            <a:r>
              <a:rPr lang="ru-RU" sz="2000" dirty="0">
                <a:latin typeface="Arial" panose="020B0604020202020204" pitchFamily="34" charset="0"/>
              </a:rPr>
              <a:t>. Памятник хорошо виден с автодороги в Симферополь. Скульптор изобразил группу моряков-десантников, идущих в бой, тем самым увековечив бессмертный подвиг героев, сражавшихся до последней капли крови. До этого памятника на этом же месте стояла другая скульптура в виде одного матроса с поднятой над головой гранатой. Старый памятник перенесли на кладбище с. Колоски недалеко от Евпатории в сторону Черноморского, где захоронены несколько десантников, погибших в этих местах. Со временем памятник, изготовленный из армированного бетона начал разрушаться и в 1990 году к 45-летию Победы по инициативе и на средства местного колхоза была изготовлена и установлена его копия.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901"/>
            <a:ext cx="4378817" cy="34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8181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77</TotalTime>
  <Words>375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След самолета</vt:lpstr>
      <vt:lpstr>Евпаторийский десант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Евпаторийский десант</dc:title>
  <dc:creator>Пользователь Windows</dc:creator>
  <cp:lastModifiedBy>Пользователь Windows</cp:lastModifiedBy>
  <cp:revision>9</cp:revision>
  <dcterms:created xsi:type="dcterms:W3CDTF">2020-01-13T20:20:03Z</dcterms:created>
  <dcterms:modified xsi:type="dcterms:W3CDTF">2020-01-14T03:40:30Z</dcterms:modified>
</cp:coreProperties>
</file>