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6" r:id="rId3"/>
    <p:sldId id="257" r:id="rId4"/>
    <p:sldId id="259" r:id="rId5"/>
    <p:sldId id="276" r:id="rId6"/>
    <p:sldId id="267" r:id="rId7"/>
    <p:sldId id="264" r:id="rId8"/>
    <p:sldId id="275" r:id="rId9"/>
    <p:sldId id="271" r:id="rId10"/>
    <p:sldId id="268" r:id="rId11"/>
    <p:sldId id="261" r:id="rId12"/>
    <p:sldId id="262" r:id="rId13"/>
    <p:sldId id="277" r:id="rId14"/>
    <p:sldId id="270" r:id="rId15"/>
    <p:sldId id="272" r:id="rId16"/>
    <p:sldId id="274" r:id="rId17"/>
    <p:sldId id="273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6182" y="1357298"/>
            <a:ext cx="5129194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Брейн-ринг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«Неорганическая химия»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6000768"/>
            <a:ext cx="5429288" cy="638164"/>
          </a:xfrm>
        </p:spPr>
        <p:txBody>
          <a:bodyPr/>
          <a:lstStyle/>
          <a:p>
            <a:r>
              <a:rPr lang="ru-RU" b="1" dirty="0" smtClean="0"/>
              <a:t>Игра для 9 класса</a:t>
            </a:r>
            <a:endParaRPr lang="ru-RU" b="1" dirty="0"/>
          </a:p>
        </p:txBody>
      </p:sp>
      <p:pic>
        <p:nvPicPr>
          <p:cNvPr id="15361" name="Picture 1" descr="C:\Users\Елена\Pictures\_42542905_tubes_bbc_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85794"/>
            <a:ext cx="2862220" cy="21431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57356" y="4429132"/>
            <a:ext cx="52149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Химия-это область чудес, в ней скрыто счастье человечества, величайшие завоевания разума будут сделаны именно в этой области.   </a:t>
            </a:r>
          </a:p>
          <a:p>
            <a:r>
              <a:rPr lang="ru-RU" b="1" dirty="0" smtClean="0"/>
              <a:t>                                                         М. Горький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071678"/>
            <a:ext cx="3714776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Тур </a:t>
            </a:r>
            <a:r>
              <a:rPr lang="en-US" dirty="0" smtClean="0"/>
              <a:t>III</a:t>
            </a:r>
            <a:br>
              <a:rPr lang="en-US" dirty="0" smtClean="0"/>
            </a:br>
            <a:r>
              <a:rPr lang="ru-RU" dirty="0" smtClean="0"/>
              <a:t>Техника безопасности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4" descr="67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500042"/>
            <a:ext cx="4103688" cy="27209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28794" y="4500570"/>
            <a:ext cx="53578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Только те меры безопасности хороши, надёжны и действенны, которые зависят от тебя самого и от твоих собственных способностей.</a:t>
            </a:r>
            <a:br>
              <a:rPr lang="ru-RU" b="1" dirty="0" smtClean="0"/>
            </a:br>
            <a:r>
              <a:rPr lang="en-US" b="1" i="1" dirty="0" smtClean="0"/>
              <a:t>                                    </a:t>
            </a:r>
            <a:r>
              <a:rPr lang="ru-RU" b="1" i="1" dirty="0" smtClean="0"/>
              <a:t>Николо </a:t>
            </a:r>
            <a:r>
              <a:rPr lang="ru-RU" b="1" i="1" dirty="0" err="1" smtClean="0"/>
              <a:t>Маккиавелли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357298"/>
            <a:ext cx="5429256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7. На какой препарат бытовой химии Вы бы поставили данный предупреждающий знак</a:t>
            </a:r>
            <a:r>
              <a:rPr lang="ru-RU" sz="2400" b="1" dirty="0" smtClean="0">
                <a:solidFill>
                  <a:schemeClr val="tx1"/>
                </a:solidFill>
              </a:rPr>
              <a:t>? Ответ обоснуйте.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285852" y="4643446"/>
            <a:ext cx="7143800" cy="75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/>
            <a:r>
              <a:rPr lang="ru-RU" sz="2800" dirty="0" smtClean="0"/>
              <a:t>    </a:t>
            </a:r>
            <a:endParaRPr lang="ru-RU" sz="2800" dirty="0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357290" y="2643182"/>
            <a:ext cx="7143800" cy="75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/>
            <a:r>
              <a:rPr lang="ru-RU" sz="2800" dirty="0" smtClean="0"/>
              <a:t>    </a:t>
            </a:r>
            <a:endParaRPr lang="ru-RU" sz="2800" dirty="0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285852" y="5572140"/>
            <a:ext cx="7143800" cy="75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/>
            <a:r>
              <a:rPr lang="ru-RU" sz="2800" dirty="0" smtClean="0"/>
              <a:t>    </a:t>
            </a:r>
            <a:endParaRPr lang="ru-RU" sz="2800" dirty="0"/>
          </a:p>
        </p:txBody>
      </p:sp>
      <p:pic>
        <p:nvPicPr>
          <p:cNvPr id="10244" name="Picture 4" descr="C:\Users\Елена\Desktop\tools\poroshok-tide-alpiyskaya-svezhest-400-g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071810"/>
            <a:ext cx="2266495" cy="3214686"/>
          </a:xfrm>
          <a:prstGeom prst="rect">
            <a:avLst/>
          </a:prstGeom>
          <a:noFill/>
        </p:spPr>
      </p:pic>
      <p:pic>
        <p:nvPicPr>
          <p:cNvPr id="10245" name="Picture 5" descr="C:\Users\Елена\Desktop\tools\img_0002610.jpg"/>
          <p:cNvPicPr>
            <a:picLocks noChangeAspect="1" noChangeArrowheads="1"/>
          </p:cNvPicPr>
          <p:nvPr/>
        </p:nvPicPr>
        <p:blipFill>
          <a:blip r:embed="rId3" cstate="print"/>
          <a:srcRect l="22857" r="25713"/>
          <a:stretch>
            <a:fillRect/>
          </a:stretch>
        </p:blipFill>
        <p:spPr bwMode="auto">
          <a:xfrm>
            <a:off x="5000628" y="3071810"/>
            <a:ext cx="1785950" cy="337343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858016" y="2857496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4.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2844" y="2928934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1.</a:t>
            </a:r>
            <a:endParaRPr lang="ru-RU" sz="4000" b="1" dirty="0"/>
          </a:p>
        </p:txBody>
      </p:sp>
      <p:pic>
        <p:nvPicPr>
          <p:cNvPr id="10246" name="Picture 6" descr="C:\Users\Елена\Desktop\tools\de3dabbf6d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071810"/>
            <a:ext cx="1571636" cy="347949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643174" y="2928934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2.</a:t>
            </a:r>
            <a:endParaRPr lang="ru-RU" sz="4000" b="1" dirty="0"/>
          </a:p>
        </p:txBody>
      </p:sp>
      <p:pic>
        <p:nvPicPr>
          <p:cNvPr id="10247" name="Picture 7" descr="C:\Users\Елена\Desktop\tools\pantin-provi-gladkij-shelk.jpg"/>
          <p:cNvPicPr>
            <a:picLocks noChangeAspect="1" noChangeArrowheads="1"/>
          </p:cNvPicPr>
          <p:nvPr/>
        </p:nvPicPr>
        <p:blipFill>
          <a:blip r:embed="rId5" cstate="print"/>
          <a:srcRect l="31250" t="5000" r="33750" b="3750"/>
          <a:stretch>
            <a:fillRect/>
          </a:stretch>
        </p:blipFill>
        <p:spPr bwMode="auto">
          <a:xfrm>
            <a:off x="7429520" y="3000372"/>
            <a:ext cx="1287841" cy="335758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72000" y="2928934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3.</a:t>
            </a:r>
            <a:endParaRPr lang="ru-RU" sz="4000" b="1" dirty="0"/>
          </a:p>
        </p:txBody>
      </p:sp>
      <p:pic>
        <p:nvPicPr>
          <p:cNvPr id="4098" name="Picture 2" descr="C:\Users\Елена\Desktop\tools\x_0e1561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714356"/>
            <a:ext cx="2263764" cy="1997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285860"/>
            <a:ext cx="5429256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8. Какие действия необходимы для устранения разлива кислоты (</a:t>
            </a:r>
            <a:r>
              <a:rPr lang="ru-RU" sz="2400" b="1" dirty="0" err="1" smtClean="0">
                <a:solidFill>
                  <a:schemeClr val="tx1"/>
                </a:solidFill>
              </a:rPr>
              <a:t>акумуляторная</a:t>
            </a:r>
            <a:r>
              <a:rPr lang="ru-RU" sz="2400" b="1" dirty="0" smtClean="0">
                <a:solidFill>
                  <a:schemeClr val="tx1"/>
                </a:solidFill>
              </a:rPr>
              <a:t> или жидкость для паяния)? Ответ обоснуйте.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3071810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1.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3929066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2. 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4714884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3.</a:t>
            </a:r>
            <a:endParaRPr lang="ru-RU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550070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4.</a:t>
            </a:r>
            <a:endParaRPr lang="ru-RU" sz="4000" b="1" dirty="0"/>
          </a:p>
        </p:txBody>
      </p:sp>
      <p:pic>
        <p:nvPicPr>
          <p:cNvPr id="9217" name="Picture 1" descr="C:\Users\Елена\Pictures\химия\96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642918"/>
            <a:ext cx="3109219" cy="233363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285852" y="3214686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Обработать место разлива уксусом.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357290" y="4071942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Обработать место разлива раствором соли.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57290" y="4929198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Обработать место разлива раствором соды.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357290" y="5715016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Обработать место разлива раствором перманганата калия.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85860"/>
            <a:ext cx="5429256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9. Какой набор реактивов запрещено хранить и использовать в школьной химической лаборатории?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Ответ обоснуйте.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3071810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1.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3929066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2. 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4714884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3.</a:t>
            </a:r>
            <a:endParaRPr lang="ru-RU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550070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4.</a:t>
            </a:r>
            <a:endParaRPr lang="ru-RU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85852" y="3214686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H2SO4, KOH, </a:t>
            </a:r>
            <a:r>
              <a:rPr lang="en-US" sz="2400" b="1" dirty="0" err="1" smtClean="0"/>
              <a:t>HCl</a:t>
            </a:r>
            <a:r>
              <a:rPr lang="en-US" sz="2400" b="1" dirty="0" smtClean="0"/>
              <a:t>, CuSO4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357290" y="4071942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K2SO4, KCNS, K3[Fe(CN)</a:t>
            </a:r>
            <a:r>
              <a:rPr lang="en-US" sz="1600" b="1" dirty="0" smtClean="0"/>
              <a:t>6</a:t>
            </a:r>
            <a:r>
              <a:rPr lang="en-US" sz="2400" b="1" dirty="0" smtClean="0"/>
              <a:t>], KF 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57290" y="4929198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Pb</a:t>
            </a:r>
            <a:r>
              <a:rPr lang="en-US" sz="2400" b="1" dirty="0" smtClean="0"/>
              <a:t>(NO3)2, </a:t>
            </a:r>
            <a:r>
              <a:rPr lang="en-US" sz="2400" b="1" dirty="0" err="1" smtClean="0"/>
              <a:t>HgO</a:t>
            </a:r>
            <a:r>
              <a:rPr lang="en-US" sz="2400" b="1" dirty="0" smtClean="0"/>
              <a:t>, KClO3, H2O2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357290" y="5715016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CH3COONa, </a:t>
            </a:r>
            <a:r>
              <a:rPr lang="en-US" sz="2400" b="1" dirty="0" err="1" smtClean="0"/>
              <a:t>CuO</a:t>
            </a:r>
            <a:r>
              <a:rPr lang="en-US" sz="2400" b="1" dirty="0" smtClean="0"/>
              <a:t>, HNO3, Al2O3</a:t>
            </a:r>
            <a:endParaRPr lang="ru-RU" sz="2400" b="1" dirty="0"/>
          </a:p>
        </p:txBody>
      </p:sp>
      <p:pic>
        <p:nvPicPr>
          <p:cNvPr id="6146" name="Picture 2" descr="C:\Users\Елена\Desktop\tools\him-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714356"/>
            <a:ext cx="3071834" cy="2303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357298"/>
            <a:ext cx="428628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Тур </a:t>
            </a:r>
            <a:r>
              <a:rPr lang="en-US" dirty="0" smtClean="0"/>
              <a:t>IV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Химия </a:t>
            </a:r>
            <a:r>
              <a:rPr lang="ru-RU" dirty="0" smtClean="0"/>
              <a:t>для жизни</a:t>
            </a:r>
            <a:endParaRPr lang="ru-RU" dirty="0"/>
          </a:p>
        </p:txBody>
      </p:sp>
      <p:pic>
        <p:nvPicPr>
          <p:cNvPr id="2050" name="Picture 2" descr="C:\Users\Елена\Desktop\tools\0_6dc9d_368cf46d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500042"/>
            <a:ext cx="3881438" cy="25860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14546" y="478632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Широко распространяет химия руки свои в дела человеческие. </a:t>
            </a:r>
          </a:p>
          <a:p>
            <a:r>
              <a:rPr lang="ru-RU" b="1" dirty="0" smtClean="0"/>
              <a:t>                                       М.В. Ломоносов</a:t>
            </a:r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Елена\Desktop\tools\87634777_4307316_aptekaugol.jpg"/>
          <p:cNvPicPr>
            <a:picLocks noChangeAspect="1" noChangeArrowheads="1"/>
          </p:cNvPicPr>
          <p:nvPr/>
        </p:nvPicPr>
        <p:blipFill>
          <a:blip r:embed="rId2" cstate="print"/>
          <a:srcRect l="8750" t="27500" r="23750" b="25625"/>
          <a:stretch>
            <a:fillRect/>
          </a:stretch>
        </p:blipFill>
        <p:spPr bwMode="auto">
          <a:xfrm>
            <a:off x="1071538" y="2643182"/>
            <a:ext cx="2571768" cy="17859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596" y="2357430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1.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4857760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3.</a:t>
            </a:r>
            <a:endParaRPr lang="ru-RU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00562" y="478632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4.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29124" y="228599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2.</a:t>
            </a:r>
            <a:endParaRPr lang="ru-RU" sz="40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85984" y="2857496"/>
            <a:ext cx="6643734" cy="142876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10.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Какое вещество иногда используют для устранения запаха в холодильнике?</a:t>
            </a:r>
            <a:r>
              <a:rPr lang="ru-RU" sz="2400" b="1" dirty="0" smtClean="0"/>
              <a:t> Ответ обоснуйте.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Елена\Desktop\tools\9c28f50b-3cb6-4489-b682-da2880692795.jpg"/>
          <p:cNvPicPr>
            <a:picLocks noChangeAspect="1" noChangeArrowheads="1"/>
          </p:cNvPicPr>
          <p:nvPr/>
        </p:nvPicPr>
        <p:blipFill>
          <a:blip r:embed="rId3" cstate="print"/>
          <a:srcRect t="5263" b="10526"/>
          <a:stretch>
            <a:fillRect/>
          </a:stretch>
        </p:blipFill>
        <p:spPr bwMode="auto">
          <a:xfrm>
            <a:off x="214282" y="571480"/>
            <a:ext cx="1933597" cy="1714512"/>
          </a:xfrm>
          <a:prstGeom prst="rect">
            <a:avLst/>
          </a:prstGeom>
          <a:noFill/>
        </p:spPr>
      </p:pic>
      <p:pic>
        <p:nvPicPr>
          <p:cNvPr id="1027" name="Picture 3" descr="C:\Users\Елена\Desktop\tools\t52_15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571744"/>
            <a:ext cx="3810000" cy="1809750"/>
          </a:xfrm>
          <a:prstGeom prst="rect">
            <a:avLst/>
          </a:prstGeom>
          <a:noFill/>
        </p:spPr>
      </p:pic>
      <p:pic>
        <p:nvPicPr>
          <p:cNvPr id="1028" name="Picture 4" descr="C:\Users\Елена\Desktop\tools\hnqmUP4Fwd0.jpg"/>
          <p:cNvPicPr>
            <a:picLocks noChangeAspect="1" noChangeArrowheads="1"/>
          </p:cNvPicPr>
          <p:nvPr/>
        </p:nvPicPr>
        <p:blipFill>
          <a:blip r:embed="rId5" cstate="print"/>
          <a:srcRect t="17642" b="11792"/>
          <a:stretch>
            <a:fillRect/>
          </a:stretch>
        </p:blipFill>
        <p:spPr bwMode="auto">
          <a:xfrm>
            <a:off x="2357422" y="3786190"/>
            <a:ext cx="1758635" cy="857256"/>
          </a:xfrm>
          <a:prstGeom prst="rect">
            <a:avLst/>
          </a:prstGeom>
          <a:noFill/>
        </p:spPr>
      </p:pic>
      <p:pic>
        <p:nvPicPr>
          <p:cNvPr id="1029" name="Picture 5" descr="C:\Users\Елена\Desktop\tools\medni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944475" y="4015657"/>
            <a:ext cx="2112834" cy="3286148"/>
          </a:xfrm>
          <a:prstGeom prst="rect">
            <a:avLst/>
          </a:prstGeom>
          <a:noFill/>
        </p:spPr>
      </p:pic>
      <p:pic>
        <p:nvPicPr>
          <p:cNvPr id="1032" name="Picture 8" descr="C:\Users\Елена\Desktop\tools\87989509_Sod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14" y="4786322"/>
            <a:ext cx="2286016" cy="1959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572560" cy="72547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11. </a:t>
            </a:r>
            <a:r>
              <a:rPr lang="ru-RU" sz="2400" b="1" dirty="0" smtClean="0">
                <a:solidFill>
                  <a:schemeClr val="tx1"/>
                </a:solidFill>
              </a:rPr>
              <a:t>Открытую емкость с раствором какого вещества ставили в русских избах между рамами зимой чтобы предотвратить </a:t>
            </a:r>
            <a:r>
              <a:rPr lang="ru-RU" sz="2400" b="1" dirty="0" err="1" smtClean="0">
                <a:solidFill>
                  <a:schemeClr val="tx1"/>
                </a:solidFill>
              </a:rPr>
              <a:t>намерзание</a:t>
            </a:r>
            <a:r>
              <a:rPr lang="ru-RU" sz="2400" b="1" dirty="0" smtClean="0">
                <a:solidFill>
                  <a:schemeClr val="tx1"/>
                </a:solidFill>
              </a:rPr>
              <a:t> снега на </a:t>
            </a:r>
            <a:r>
              <a:rPr lang="ru-RU" sz="2400" b="1" dirty="0" smtClean="0">
                <a:solidFill>
                  <a:schemeClr val="tx1"/>
                </a:solidFill>
              </a:rPr>
              <a:t>стеклах? Ответ обоснуйте.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2000240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1.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4143380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3.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86314" y="407194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4.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86314" y="207167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2.</a:t>
            </a:r>
            <a:endParaRPr lang="ru-RU" sz="4000" b="1" dirty="0"/>
          </a:p>
        </p:txBody>
      </p:sp>
      <p:pic>
        <p:nvPicPr>
          <p:cNvPr id="2051" name="Picture 3" descr="C:\Users\Елена\Desktop\tools\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429132"/>
            <a:ext cx="2928958" cy="2293894"/>
          </a:xfrm>
          <a:prstGeom prst="rect">
            <a:avLst/>
          </a:prstGeom>
          <a:noFill/>
        </p:spPr>
      </p:pic>
      <p:pic>
        <p:nvPicPr>
          <p:cNvPr id="2052" name="Picture 4" descr="C:\Users\Елена\Desktop\tools\871_1332591796_377a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5" y="2214554"/>
            <a:ext cx="2920675" cy="1857388"/>
          </a:xfrm>
          <a:prstGeom prst="rect">
            <a:avLst/>
          </a:prstGeom>
          <a:noFill/>
        </p:spPr>
      </p:pic>
      <p:pic>
        <p:nvPicPr>
          <p:cNvPr id="2053" name="Picture 5" descr="C:\Users\Елена\Desktop\tools\124.jpg"/>
          <p:cNvPicPr>
            <a:picLocks noChangeAspect="1" noChangeArrowheads="1"/>
          </p:cNvPicPr>
          <p:nvPr/>
        </p:nvPicPr>
        <p:blipFill>
          <a:blip r:embed="rId4" cstate="print"/>
          <a:srcRect t="11091" b="22365"/>
          <a:stretch>
            <a:fillRect/>
          </a:stretch>
        </p:blipFill>
        <p:spPr bwMode="auto">
          <a:xfrm>
            <a:off x="5643569" y="2214554"/>
            <a:ext cx="2791227" cy="1857388"/>
          </a:xfrm>
          <a:prstGeom prst="rect">
            <a:avLst/>
          </a:prstGeom>
          <a:noFill/>
        </p:spPr>
      </p:pic>
      <p:pic>
        <p:nvPicPr>
          <p:cNvPr id="2055" name="Picture 7" descr="C:\Users\Елена\Desktop\tools\519Ge_xJK6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357694"/>
            <a:ext cx="2812742" cy="2286016"/>
          </a:xfrm>
          <a:prstGeom prst="rect">
            <a:avLst/>
          </a:prstGeom>
          <a:noFill/>
          <a:ln>
            <a:solidFill>
              <a:schemeClr val="accent1">
                <a:alpha val="50000"/>
              </a:schemeClr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85860"/>
            <a:ext cx="5072098" cy="72547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12. </a:t>
            </a:r>
            <a:r>
              <a:rPr lang="ru-RU" sz="2400" b="1" dirty="0" smtClean="0">
                <a:solidFill>
                  <a:schemeClr val="tx1"/>
                </a:solidFill>
              </a:rPr>
              <a:t>Чем можно удалить накипь в чайнике? Ответ обоснуйте.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3071810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1.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514351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3.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57752" y="514351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4.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57752" y="314324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2.</a:t>
            </a:r>
            <a:endParaRPr lang="ru-RU" sz="4000" b="1" dirty="0"/>
          </a:p>
        </p:txBody>
      </p:sp>
      <p:pic>
        <p:nvPicPr>
          <p:cNvPr id="3074" name="Picture 2" descr="C:\Users\Елена\Desktop\tools\main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571480"/>
            <a:ext cx="3343275" cy="2279737"/>
          </a:xfrm>
          <a:prstGeom prst="rect">
            <a:avLst/>
          </a:prstGeom>
          <a:noFill/>
        </p:spPr>
      </p:pic>
      <p:pic>
        <p:nvPicPr>
          <p:cNvPr id="3075" name="Picture 3" descr="C:\Users\Елена\Desktop\tools\6a00d8341cc95353ef00e54f8254188834-800w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857496"/>
            <a:ext cx="2788805" cy="1857388"/>
          </a:xfrm>
          <a:prstGeom prst="rect">
            <a:avLst/>
          </a:prstGeom>
          <a:noFill/>
        </p:spPr>
      </p:pic>
      <p:pic>
        <p:nvPicPr>
          <p:cNvPr id="3076" name="Picture 4" descr="C:\Users\Елена\Desktop\tools\cucumber6554.jpg"/>
          <p:cNvPicPr>
            <a:picLocks noChangeAspect="1" noChangeArrowheads="1"/>
          </p:cNvPicPr>
          <p:nvPr/>
        </p:nvPicPr>
        <p:blipFill>
          <a:blip r:embed="rId4" cstate="print"/>
          <a:srcRect t="14460"/>
          <a:stretch>
            <a:fillRect/>
          </a:stretch>
        </p:blipFill>
        <p:spPr bwMode="auto">
          <a:xfrm>
            <a:off x="5857884" y="5143512"/>
            <a:ext cx="2786082" cy="1529231"/>
          </a:xfrm>
          <a:prstGeom prst="rect">
            <a:avLst/>
          </a:prstGeom>
          <a:noFill/>
        </p:spPr>
      </p:pic>
      <p:pic>
        <p:nvPicPr>
          <p:cNvPr id="3077" name="Picture 5" descr="C:\Users\Елена\Desktop\tools\118.jpg"/>
          <p:cNvPicPr>
            <a:picLocks noChangeAspect="1" noChangeArrowheads="1"/>
          </p:cNvPicPr>
          <p:nvPr/>
        </p:nvPicPr>
        <p:blipFill>
          <a:blip r:embed="rId5" cstate="print"/>
          <a:srcRect l="3449" t="20588" r="20681" b="11765"/>
          <a:stretch>
            <a:fillRect/>
          </a:stretch>
        </p:blipFill>
        <p:spPr bwMode="auto">
          <a:xfrm>
            <a:off x="1214414" y="4857760"/>
            <a:ext cx="3143272" cy="1643074"/>
          </a:xfrm>
          <a:prstGeom prst="rect">
            <a:avLst/>
          </a:prstGeom>
          <a:noFill/>
        </p:spPr>
      </p:pic>
      <p:pic>
        <p:nvPicPr>
          <p:cNvPr id="3078" name="Picture 6" descr="C:\Users\Елена\Desktop\tools\radish-recipes-radishes-184843_L.jpg"/>
          <p:cNvPicPr>
            <a:picLocks noChangeAspect="1" noChangeArrowheads="1"/>
          </p:cNvPicPr>
          <p:nvPr/>
        </p:nvPicPr>
        <p:blipFill>
          <a:blip r:embed="rId6" cstate="print"/>
          <a:srcRect l="6114" t="28932" b="30337"/>
          <a:stretch>
            <a:fillRect/>
          </a:stretch>
        </p:blipFill>
        <p:spPr bwMode="auto">
          <a:xfrm>
            <a:off x="1214414" y="2786058"/>
            <a:ext cx="3290886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500174"/>
            <a:ext cx="535785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Тур </a:t>
            </a:r>
            <a:r>
              <a:rPr lang="en-US" dirty="0" smtClean="0"/>
              <a:t>V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Химический эксперимент</a:t>
            </a:r>
            <a:endParaRPr lang="ru-RU" dirty="0"/>
          </a:p>
        </p:txBody>
      </p:sp>
      <p:pic>
        <p:nvPicPr>
          <p:cNvPr id="28674" name="Picture 2" descr="C:\Users\Елена\Pictures\genera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14290"/>
            <a:ext cx="2178502" cy="32639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00232" y="4714884"/>
            <a:ext cx="4857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Эксперимент - истинный посредник между человеком и природой. </a:t>
            </a:r>
          </a:p>
          <a:p>
            <a:r>
              <a:rPr lang="ru-RU" b="1" dirty="0" smtClean="0"/>
              <a:t>                                      Леонардо да Винчи 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142984"/>
            <a:ext cx="8272466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Тур </a:t>
            </a:r>
            <a:r>
              <a:rPr lang="en-US" dirty="0" smtClean="0"/>
              <a:t>I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 истории химии</a:t>
            </a:r>
            <a:endParaRPr lang="ru-RU" dirty="0"/>
          </a:p>
        </p:txBody>
      </p:sp>
      <p:pic>
        <p:nvPicPr>
          <p:cNvPr id="14337" name="Picture 1" descr="C:\Users\Елена\Pictures\4dc26c14110b0b56fde7429cd58dbe96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500042"/>
            <a:ext cx="2619208" cy="27146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14546" y="47148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Химия- древнейшая из наук. История цивилизации может быть написана, как история химии.  </a:t>
            </a:r>
          </a:p>
          <a:p>
            <a:r>
              <a:rPr lang="ru-RU" b="1" dirty="0" smtClean="0">
                <a:solidFill>
                  <a:srgbClr val="000000"/>
                </a:solidFill>
              </a:rPr>
              <a:t>                                        </a:t>
            </a:r>
            <a:r>
              <a:rPr lang="ru-RU" b="1" dirty="0" err="1" smtClean="0">
                <a:solidFill>
                  <a:srgbClr val="000000"/>
                </a:solidFill>
              </a:rPr>
              <a:t>Айзек</a:t>
            </a:r>
            <a:r>
              <a:rPr lang="ru-RU" b="1" dirty="0" smtClean="0">
                <a:solidFill>
                  <a:srgbClr val="000000"/>
                </a:solidFill>
              </a:rPr>
              <a:t> Азимов</a:t>
            </a:r>
            <a:endParaRPr lang="ru-RU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14356"/>
            <a:ext cx="77724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1. </a:t>
            </a:r>
            <a:r>
              <a:rPr lang="ru-RU" sz="2400" b="1" dirty="0" smtClean="0">
                <a:solidFill>
                  <a:schemeClr val="tx1"/>
                </a:solidFill>
              </a:rPr>
              <a:t>Кто, не имея академического образования, будучи аптекарем впервые в истории науки получил чистый хлор</a:t>
            </a:r>
            <a:r>
              <a:rPr lang="ru-RU" sz="2400" b="1" dirty="0" smtClean="0">
                <a:solidFill>
                  <a:schemeClr val="tx1"/>
                </a:solidFill>
              </a:rPr>
              <a:t>? Какие открытия еще сделаны этим ученым?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2071679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1.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43504" y="2143117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2.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2910" y="4286256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3.</a:t>
            </a:r>
            <a:endParaRPr lang="ru-RU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43504" y="421481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4.</a:t>
            </a:r>
            <a:endParaRPr lang="ru-RU" sz="4000" b="1" dirty="0"/>
          </a:p>
        </p:txBody>
      </p:sp>
      <p:pic>
        <p:nvPicPr>
          <p:cNvPr id="7" name="Picture 6" descr="schee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214554"/>
            <a:ext cx="1539762" cy="200026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42844" y="2786058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Карл</a:t>
            </a:r>
          </a:p>
          <a:p>
            <a:pPr algn="ctr"/>
            <a:r>
              <a:rPr lang="ru-RU" b="1" dirty="0" smtClean="0"/>
              <a:t>Вильгельм </a:t>
            </a:r>
            <a:r>
              <a:rPr lang="ru-RU" b="1" dirty="0" err="1" smtClean="0"/>
              <a:t>Шееле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43438" y="2928935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Анри </a:t>
            </a:r>
            <a:r>
              <a:rPr lang="ru-RU" b="1" dirty="0" err="1" smtClean="0"/>
              <a:t>Муассан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42844" y="5214950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Антуан</a:t>
            </a:r>
            <a:r>
              <a:rPr lang="ru-RU" b="1" dirty="0" smtClean="0"/>
              <a:t> </a:t>
            </a:r>
            <a:r>
              <a:rPr lang="ru-RU" b="1" dirty="0" err="1" smtClean="0"/>
              <a:t>Жером</a:t>
            </a:r>
            <a:r>
              <a:rPr lang="ru-RU" b="1" dirty="0" smtClean="0"/>
              <a:t> </a:t>
            </a:r>
            <a:r>
              <a:rPr lang="ru-RU" b="1" dirty="0" err="1" smtClean="0"/>
              <a:t>Белар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786314" y="5214950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Бернар </a:t>
            </a:r>
            <a:r>
              <a:rPr lang="ru-RU" b="1" dirty="0" err="1" smtClean="0"/>
              <a:t>Куртуа</a:t>
            </a:r>
            <a:endParaRPr lang="ru-RU" b="1" dirty="0"/>
          </a:p>
        </p:txBody>
      </p:sp>
      <p:pic>
        <p:nvPicPr>
          <p:cNvPr id="13313" name="Picture 1" descr="C:\Users\Елена\Desktop\tools\Moissa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214554"/>
            <a:ext cx="1428760" cy="2020675"/>
          </a:xfrm>
          <a:prstGeom prst="rect">
            <a:avLst/>
          </a:prstGeom>
          <a:noFill/>
        </p:spPr>
      </p:pic>
      <p:pic>
        <p:nvPicPr>
          <p:cNvPr id="13314" name="Picture 2" descr="C:\Users\Елена\Desktop\tools\Courto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429132"/>
            <a:ext cx="1485910" cy="1857388"/>
          </a:xfrm>
          <a:prstGeom prst="rect">
            <a:avLst/>
          </a:prstGeom>
          <a:noFill/>
        </p:spPr>
      </p:pic>
      <p:pic>
        <p:nvPicPr>
          <p:cNvPr id="13315" name="Picture 3" descr="C:\Users\Елена\Desktop\tools\Antoine-Jerome_Balar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4500570"/>
            <a:ext cx="1528586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285860"/>
            <a:ext cx="4357718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2.Что не являлось целью деятельности алхимиков в средние века</a:t>
            </a:r>
            <a:r>
              <a:rPr lang="ru-RU" sz="2400" b="1" dirty="0" smtClean="0">
                <a:solidFill>
                  <a:schemeClr val="tx1"/>
                </a:solidFill>
              </a:rPr>
              <a:t>?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Ответ обоснуйте.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285852" y="4643446"/>
            <a:ext cx="7143800" cy="75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/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264318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1.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3643314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2.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4643446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3.</a:t>
            </a:r>
            <a:endParaRPr lang="ru-RU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564357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4.</a:t>
            </a:r>
            <a:endParaRPr lang="ru-RU" sz="4000" b="1" dirty="0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285852" y="3714752"/>
            <a:ext cx="7143800" cy="75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/>
            <a:r>
              <a:rPr lang="ru-RU" sz="2800" dirty="0" smtClean="0"/>
              <a:t>    </a:t>
            </a:r>
            <a:endParaRPr lang="ru-RU" sz="2800" dirty="0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357290" y="2643182"/>
            <a:ext cx="5786478" cy="75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/>
            <a:r>
              <a:rPr lang="ru-RU" sz="2800" dirty="0" smtClean="0"/>
              <a:t>    </a:t>
            </a:r>
            <a:endParaRPr lang="ru-RU" sz="2800" dirty="0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285852" y="5572140"/>
            <a:ext cx="7143800" cy="75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/>
            <a:r>
              <a:rPr lang="ru-RU" sz="2800" dirty="0" smtClean="0"/>
              <a:t>    </a:t>
            </a:r>
            <a:endParaRPr lang="ru-RU" sz="2800" dirty="0"/>
          </a:p>
        </p:txBody>
      </p:sp>
      <p:pic>
        <p:nvPicPr>
          <p:cNvPr id="13" name="Picture 6" descr="alchemy_samp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714356"/>
            <a:ext cx="2901769" cy="1454138"/>
          </a:xfrm>
          <a:prstGeom prst="rect">
            <a:avLst/>
          </a:prstGeom>
          <a:noFill/>
        </p:spPr>
      </p:pic>
      <p:pic>
        <p:nvPicPr>
          <p:cNvPr id="12" name="Picture 11" descr="Mercury_et_Sulph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928802"/>
            <a:ext cx="2500330" cy="183465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285852" y="3714752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Вечный двигатель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357290" y="4786322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Философский камень</a:t>
            </a:r>
            <a:endParaRPr lang="ru-RU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357290" y="2714620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Эликсир молодости</a:t>
            </a:r>
            <a:endParaRPr lang="ru-RU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357290" y="5786454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Универсальный растворитель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Заголовок 1"/>
          <p:cNvSpPr>
            <a:spLocks noGrp="1"/>
          </p:cNvSpPr>
          <p:nvPr>
            <p:ph type="title"/>
          </p:nvPr>
        </p:nvSpPr>
        <p:spPr>
          <a:xfrm>
            <a:off x="2786050" y="1214422"/>
            <a:ext cx="5857916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3. Каким способом Джозеф Пристли в 1774г впервые получил </a:t>
            </a:r>
            <a:r>
              <a:rPr lang="ru-RU" sz="2400" b="1" dirty="0" smtClean="0">
                <a:solidFill>
                  <a:schemeClr val="tx1"/>
                </a:solidFill>
              </a:rPr>
              <a:t>кислород </a:t>
            </a:r>
            <a:r>
              <a:rPr lang="ru-RU" sz="2400" b="1" dirty="0" smtClean="0">
                <a:solidFill>
                  <a:schemeClr val="tx1"/>
                </a:solidFill>
              </a:rPr>
              <a:t>в лаборатории</a:t>
            </a:r>
            <a:r>
              <a:rPr lang="ru-RU" sz="2400" b="1" dirty="0" smtClean="0">
                <a:solidFill>
                  <a:schemeClr val="tx1"/>
                </a:solidFill>
              </a:rPr>
              <a:t>? Можно ли использовать этот способ в школьной химической лаборатории?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714612" y="264318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1.</a:t>
            </a:r>
            <a:endParaRPr lang="ru-RU" sz="40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2786050" y="3643314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2.</a:t>
            </a:r>
            <a:endParaRPr lang="ru-RU" sz="40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2786050" y="4500570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3.</a:t>
            </a:r>
            <a:endParaRPr lang="ru-RU" sz="400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2786050" y="550070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4.</a:t>
            </a:r>
            <a:endParaRPr lang="ru-RU" sz="4000" b="1" dirty="0"/>
          </a:p>
        </p:txBody>
      </p:sp>
      <p:pic>
        <p:nvPicPr>
          <p:cNvPr id="13" name="Picture 5" descr="Priestley1.jpg (7219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225901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C:\Users\Елена\Desktop\tools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643446"/>
            <a:ext cx="2333625" cy="142875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357554" y="2714620"/>
            <a:ext cx="5643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2KMnO4 = K2MnO4 + MnO2 + O2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500430" y="5643578"/>
            <a:ext cx="5643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2H2O2 = 2H2O + O2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500430" y="3786190"/>
            <a:ext cx="5643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2H2O = 2H2 + O2</a:t>
            </a:r>
            <a:endParaRPr lang="ru-RU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500430" y="4714884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2HgO = 2Hg + O2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500174"/>
            <a:ext cx="4429156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Тур </a:t>
            </a:r>
            <a:r>
              <a:rPr lang="en-US" dirty="0" smtClean="0"/>
              <a:t>II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Химическая реакция</a:t>
            </a:r>
            <a:endParaRPr lang="ru-RU" dirty="0"/>
          </a:p>
        </p:txBody>
      </p:sp>
      <p:pic>
        <p:nvPicPr>
          <p:cNvPr id="10242" name="Picture 2" descr="C:\Users\Елена\Desktop\tools\64789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28604"/>
            <a:ext cx="4191000" cy="30003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71670" y="4357694"/>
            <a:ext cx="52864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Ближайший предмет химии составляет изучение однородных веществ, из сложения которых составлены все тела мира, превращений их друг в друга и явлений, сопровождающих такие превращения. 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 smtClean="0"/>
              <a:t>                                              </a:t>
            </a:r>
            <a:r>
              <a:rPr lang="ru-RU" b="1" dirty="0" smtClean="0"/>
              <a:t>Д.И</a:t>
            </a:r>
            <a:r>
              <a:rPr lang="ru-RU" b="1" dirty="0" smtClean="0"/>
              <a:t>. </a:t>
            </a:r>
            <a:r>
              <a:rPr lang="ru-RU" b="1" dirty="0" smtClean="0"/>
              <a:t>Менделеев</a:t>
            </a:r>
            <a:endParaRPr lang="en-US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Заголовок 1"/>
          <p:cNvSpPr>
            <a:spLocks noGrp="1"/>
          </p:cNvSpPr>
          <p:nvPr>
            <p:ph type="title"/>
          </p:nvPr>
        </p:nvSpPr>
        <p:spPr>
          <a:xfrm>
            <a:off x="142844" y="1357298"/>
            <a:ext cx="4214842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4.Какие вещества можно различить при помощи нитрата серебра</a:t>
            </a:r>
            <a:r>
              <a:rPr lang="ru-RU" sz="2400" b="1" dirty="0" smtClean="0">
                <a:solidFill>
                  <a:schemeClr val="tx1"/>
                </a:solidFill>
              </a:rPr>
              <a:t>?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Ответ обоснуйте.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030310" y="2698745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1.</a:t>
            </a:r>
            <a:endParaRPr lang="ru-RU" sz="40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1000100" y="3571876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2.</a:t>
            </a:r>
            <a:endParaRPr lang="ru-RU" sz="40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1000100" y="442913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3.</a:t>
            </a:r>
            <a:endParaRPr lang="ru-RU" sz="400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1000100" y="5429264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4.</a:t>
            </a:r>
            <a:endParaRPr lang="ru-RU" sz="4000" b="1" dirty="0"/>
          </a:p>
        </p:txBody>
      </p:sp>
      <p:pic>
        <p:nvPicPr>
          <p:cNvPr id="5121" name="Picture 1" descr="C:\Users\Елена\Desktop\tools\3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785794"/>
            <a:ext cx="4443423" cy="15769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14480" y="2786058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KNO3,   </a:t>
            </a:r>
            <a:r>
              <a:rPr lang="en-US" sz="2800" dirty="0" err="1" smtClean="0"/>
              <a:t>NaCl</a:t>
            </a:r>
            <a:r>
              <a:rPr lang="en-US" sz="2800" dirty="0" smtClean="0"/>
              <a:t>,   HF,   CaBr2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785918" y="3714752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FeCl3,   HF,   ZnBr2,   AlI3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857356" y="5643578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KBr</a:t>
            </a:r>
            <a:r>
              <a:rPr lang="en-US" sz="2800" dirty="0" smtClean="0"/>
              <a:t>, CuCl2, </a:t>
            </a:r>
            <a:r>
              <a:rPr lang="en-US" sz="2800" dirty="0" err="1" smtClean="0"/>
              <a:t>NaF</a:t>
            </a:r>
            <a:r>
              <a:rPr lang="en-US" sz="2800" dirty="0" smtClean="0"/>
              <a:t>, </a:t>
            </a:r>
            <a:r>
              <a:rPr lang="en-US" sz="2800" dirty="0" err="1" smtClean="0"/>
              <a:t>HBr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5918" y="4572008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NaCl</a:t>
            </a:r>
            <a:r>
              <a:rPr lang="en-US" sz="2800" dirty="0" smtClean="0"/>
              <a:t>,   </a:t>
            </a:r>
            <a:r>
              <a:rPr lang="en-US" sz="2800" dirty="0" err="1" smtClean="0"/>
              <a:t>HCl</a:t>
            </a:r>
            <a:r>
              <a:rPr lang="en-US" sz="2800" dirty="0" smtClean="0"/>
              <a:t>,   </a:t>
            </a:r>
            <a:r>
              <a:rPr lang="en-US" sz="2800" dirty="0" err="1" smtClean="0"/>
              <a:t>NaBr</a:t>
            </a:r>
            <a:r>
              <a:rPr lang="en-US" sz="2800" dirty="0" smtClean="0"/>
              <a:t> ,   </a:t>
            </a:r>
            <a:r>
              <a:rPr lang="en-US" sz="2800" dirty="0" err="1" smtClean="0"/>
              <a:t>NaI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Заголовок 1"/>
          <p:cNvSpPr>
            <a:spLocks noGrp="1"/>
          </p:cNvSpPr>
          <p:nvPr>
            <p:ph type="title"/>
          </p:nvPr>
        </p:nvSpPr>
        <p:spPr>
          <a:xfrm>
            <a:off x="285720" y="1428736"/>
            <a:ext cx="6215106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5. В какой строке перечислены формулы веществ, взаимодействующих с раствором едкого натра</a:t>
            </a:r>
            <a:r>
              <a:rPr lang="ru-RU" sz="2400" b="1" dirty="0" smtClean="0">
                <a:solidFill>
                  <a:schemeClr val="tx1"/>
                </a:solidFill>
              </a:rPr>
              <a:t>?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Ответ обоснуйте.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024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14BA24-621A-4304-9246-B191BF3BD6AD}" type="slidenum">
              <a:rPr lang="ru-RU"/>
              <a:pPr/>
              <a:t>8</a:t>
            </a:fld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30244" y="2698745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1.</a:t>
            </a:r>
            <a:endParaRPr lang="ru-RU" sz="4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00034" y="3571876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2.</a:t>
            </a:r>
            <a:endParaRPr lang="ru-RU" sz="4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00034" y="442913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3.</a:t>
            </a:r>
            <a:endParaRPr lang="ru-RU" sz="4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00034" y="5429264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4.</a:t>
            </a:r>
            <a:endParaRPr lang="ru-RU" sz="4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142976" y="2786058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Al2O3,   </a:t>
            </a:r>
            <a:r>
              <a:rPr lang="en-US" sz="2800" dirty="0" err="1" smtClean="0"/>
              <a:t>HCl</a:t>
            </a:r>
            <a:r>
              <a:rPr lang="en-US" sz="2800" dirty="0" smtClean="0"/>
              <a:t>,   H2SO4,   </a:t>
            </a:r>
            <a:r>
              <a:rPr lang="en-US" sz="2800" dirty="0" err="1" smtClean="0"/>
              <a:t>KBr</a:t>
            </a:r>
            <a:endParaRPr lang="ru-RU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1285852" y="3714752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AlCl3,   Al,   ZnBr2,   Zn(OH)2</a:t>
            </a:r>
            <a:endParaRPr lang="ru-RU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1357290" y="5643578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CuSO4, ZnCl2, HF, H2O</a:t>
            </a:r>
            <a:endParaRPr lang="ru-RU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1285852" y="4572008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Al(OH)3,   KOH,  K2SO4 ,  Zn</a:t>
            </a:r>
            <a:endParaRPr lang="ru-RU" sz="2800" dirty="0"/>
          </a:p>
        </p:txBody>
      </p:sp>
      <p:pic>
        <p:nvPicPr>
          <p:cNvPr id="29698" name="Picture 2" descr="C:\Users\Елена\Desktop\tools\Sodium_hydroxide_solution.jpg"/>
          <p:cNvPicPr>
            <a:picLocks noChangeAspect="1" noChangeArrowheads="1"/>
          </p:cNvPicPr>
          <p:nvPr/>
        </p:nvPicPr>
        <p:blipFill>
          <a:blip r:embed="rId2" cstate="print"/>
          <a:srcRect l="23169" t="6062" r="18231" b="7892"/>
          <a:stretch>
            <a:fillRect/>
          </a:stretch>
        </p:blipFill>
        <p:spPr bwMode="auto">
          <a:xfrm>
            <a:off x="6500826" y="1357298"/>
            <a:ext cx="2214578" cy="43368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214422"/>
            <a:ext cx="6929486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6. Какая установка позволяет осуществить цепочку превращений: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en-US" sz="3200" b="1" dirty="0" err="1" smtClean="0">
                <a:solidFill>
                  <a:schemeClr val="tx1"/>
                </a:solidFill>
              </a:rPr>
              <a:t>HCl</a:t>
            </a:r>
            <a:r>
              <a:rPr lang="en-US" sz="3200" b="1" dirty="0" smtClean="0">
                <a:solidFill>
                  <a:schemeClr val="tx1"/>
                </a:solidFill>
              </a:rPr>
              <a:t>      H</a:t>
            </a:r>
            <a:r>
              <a:rPr lang="en-US" sz="2000" b="1" dirty="0" smtClean="0">
                <a:solidFill>
                  <a:schemeClr val="tx1"/>
                </a:solidFill>
              </a:rPr>
              <a:t>2</a:t>
            </a:r>
            <a:r>
              <a:rPr lang="en-US" sz="3200" b="1" dirty="0" smtClean="0">
                <a:solidFill>
                  <a:schemeClr val="tx1"/>
                </a:solidFill>
              </a:rPr>
              <a:t>      H</a:t>
            </a:r>
            <a:r>
              <a:rPr lang="en-US" sz="2000" b="1" dirty="0" smtClean="0">
                <a:solidFill>
                  <a:schemeClr val="tx1"/>
                </a:solidFill>
              </a:rPr>
              <a:t>2</a:t>
            </a:r>
            <a:r>
              <a:rPr lang="en-US" sz="3200" b="1" dirty="0" smtClean="0">
                <a:solidFill>
                  <a:schemeClr val="tx1"/>
                </a:solidFill>
              </a:rPr>
              <a:t>O </a:t>
            </a:r>
            <a:r>
              <a:rPr lang="ru-RU" sz="3200" b="1" dirty="0" smtClean="0">
                <a:solidFill>
                  <a:schemeClr val="tx1"/>
                </a:solidFill>
              </a:rPr>
              <a:t>? </a:t>
            </a:r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Ответ обоснуйте.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285852" y="4714884"/>
            <a:ext cx="7143800" cy="75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/>
            <a:r>
              <a:rPr lang="ru-RU" sz="2800" dirty="0" smtClean="0"/>
              <a:t>   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2500306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1.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2500306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2.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4500570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3.</a:t>
            </a:r>
            <a:endParaRPr lang="ru-RU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14876" y="4357694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4.</a:t>
            </a:r>
            <a:endParaRPr lang="ru-RU" sz="4000" b="1" dirty="0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285852" y="3714752"/>
            <a:ext cx="7572428" cy="75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/>
            <a:r>
              <a:rPr lang="ru-RU" sz="2800" dirty="0" smtClean="0"/>
              <a:t>    </a:t>
            </a:r>
            <a:endParaRPr lang="ru-RU" sz="2800" dirty="0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357290" y="2643182"/>
            <a:ext cx="7286676" cy="75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/>
            <a:endParaRPr lang="ru-RU" sz="2800" dirty="0"/>
          </a:p>
        </p:txBody>
      </p:sp>
      <p:pic>
        <p:nvPicPr>
          <p:cNvPr id="14337" name="Picture 1" descr="C:\Users\Елена\Pictures\химия\wpermr1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9" y="4500569"/>
            <a:ext cx="3330557" cy="1643075"/>
          </a:xfrm>
          <a:prstGeom prst="rect">
            <a:avLst/>
          </a:prstGeom>
          <a:noFill/>
        </p:spPr>
      </p:pic>
      <p:pic>
        <p:nvPicPr>
          <p:cNvPr id="14338" name="Picture 2" descr="C:\Users\Елена\Pictures\химия\wpermr2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571744"/>
            <a:ext cx="3286149" cy="1555444"/>
          </a:xfrm>
          <a:prstGeom prst="rect">
            <a:avLst/>
          </a:prstGeom>
          <a:noFill/>
        </p:spPr>
      </p:pic>
      <p:pic>
        <p:nvPicPr>
          <p:cNvPr id="14340" name="Picture 4" descr="C:\Users\Елена\Pictures\химия\wpermr1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571744"/>
            <a:ext cx="3367791" cy="1571636"/>
          </a:xfrm>
          <a:prstGeom prst="rect">
            <a:avLst/>
          </a:prstGeom>
          <a:noFill/>
        </p:spPr>
      </p:pic>
      <p:pic>
        <p:nvPicPr>
          <p:cNvPr id="14341" name="Picture 5" descr="C:\Users\Елена\Pictures\химия\wpermr10.gif"/>
          <p:cNvPicPr>
            <a:picLocks noChangeAspect="1" noChangeArrowheads="1"/>
          </p:cNvPicPr>
          <p:nvPr/>
        </p:nvPicPr>
        <p:blipFill>
          <a:blip r:embed="rId5" cstate="print"/>
          <a:srcRect t="21039" b="5033"/>
          <a:stretch>
            <a:fillRect/>
          </a:stretch>
        </p:blipFill>
        <p:spPr bwMode="auto">
          <a:xfrm>
            <a:off x="1071538" y="4572008"/>
            <a:ext cx="3292643" cy="1643074"/>
          </a:xfrm>
          <a:prstGeom prst="rect">
            <a:avLst/>
          </a:prstGeom>
          <a:noFill/>
        </p:spPr>
      </p:pic>
      <p:cxnSp>
        <p:nvCxnSpPr>
          <p:cNvPr id="20" name="Прямая со стрелкой 19"/>
          <p:cNvCxnSpPr/>
          <p:nvPr/>
        </p:nvCxnSpPr>
        <p:spPr>
          <a:xfrm>
            <a:off x="3714744" y="1714488"/>
            <a:ext cx="50006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857752" y="1714488"/>
            <a:ext cx="50006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593</TotalTime>
  <Words>580</Words>
  <Application>Microsoft Office PowerPoint</Application>
  <PresentationFormat>Экран (4:3)</PresentationFormat>
  <Paragraphs>117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Городская</vt:lpstr>
      <vt:lpstr>Брейн-ринг «Неорганическая химия»</vt:lpstr>
      <vt:lpstr>Тур I Из истории химии</vt:lpstr>
      <vt:lpstr>1. Кто, не имея академического образования, будучи аптекарем впервые в истории науки получил чистый хлор? Какие открытия еще сделаны этим ученым?</vt:lpstr>
      <vt:lpstr>2.Что не являлось целью деятельности алхимиков в средние века?  Ответ обоснуйте.   </vt:lpstr>
      <vt:lpstr>3. Каким способом Джозеф Пристли в 1774г впервые получил кислород в лаборатории? Можно ли использовать этот способ в школьной химической лаборатории?  </vt:lpstr>
      <vt:lpstr>Тур II Химическая реакция</vt:lpstr>
      <vt:lpstr>4.Какие вещества можно различить при помощи нитрата серебра? Ответ обоснуйте.  </vt:lpstr>
      <vt:lpstr>5. В какой строке перечислены формулы веществ, взаимодействующих с раствором едкого натра?  Ответ обоснуйте.  </vt:lpstr>
      <vt:lpstr>6. Какая установка позволяет осуществить цепочку превращений: HCl      H2      H2O ?  Ответ обоснуйте.  </vt:lpstr>
      <vt:lpstr>Тур III Техника безопасности </vt:lpstr>
      <vt:lpstr>7. На какой препарат бытовой химии Вы бы поставили данный предупреждающий знак? Ответ обоснуйте.   </vt:lpstr>
      <vt:lpstr>8. Какие действия необходимы для устранения разлива кислоты (акумуляторная или жидкость для паяния)? Ответ обоснуйте.</vt:lpstr>
      <vt:lpstr>9. Какой набор реактивов запрещено хранить и использовать в школьной химической лаборатории?  Ответ обоснуйте.</vt:lpstr>
      <vt:lpstr>Тур IV Химия для жизни</vt:lpstr>
      <vt:lpstr>Слайд 15</vt:lpstr>
      <vt:lpstr>11. Открытую емкость с раствором какого вещества ставили в русских избах между рамами зимой чтобы предотвратить намерзание снега на стеклах? Ответ обоснуйте.</vt:lpstr>
      <vt:lpstr>12. Чем можно удалить накипь в чайнике? Ответ обоснуйте.</vt:lpstr>
      <vt:lpstr>Тур V Химический эксперимент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Брейн-ринг «Органическая химия»</dc:title>
  <dc:creator>Елена</dc:creator>
  <cp:lastModifiedBy>Елена</cp:lastModifiedBy>
  <cp:revision>87</cp:revision>
  <dcterms:created xsi:type="dcterms:W3CDTF">2013-02-20T09:43:20Z</dcterms:created>
  <dcterms:modified xsi:type="dcterms:W3CDTF">2013-02-24T10:57:13Z</dcterms:modified>
</cp:coreProperties>
</file>