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88" r:id="rId5"/>
    <p:sldId id="290" r:id="rId6"/>
    <p:sldId id="289" r:id="rId7"/>
    <p:sldId id="291" r:id="rId8"/>
    <p:sldId id="264" r:id="rId9"/>
    <p:sldId id="295" r:id="rId10"/>
    <p:sldId id="294" r:id="rId11"/>
    <p:sldId id="293" r:id="rId12"/>
    <p:sldId id="292" r:id="rId13"/>
    <p:sldId id="269" r:id="rId14"/>
    <p:sldId id="296" r:id="rId15"/>
    <p:sldId id="297" r:id="rId16"/>
    <p:sldId id="299" r:id="rId17"/>
    <p:sldId id="298" r:id="rId18"/>
    <p:sldId id="274" r:id="rId19"/>
    <p:sldId id="300" r:id="rId20"/>
    <p:sldId id="301" r:id="rId21"/>
    <p:sldId id="303" r:id="rId22"/>
    <p:sldId id="302" r:id="rId23"/>
    <p:sldId id="279" r:id="rId24"/>
    <p:sldId id="307" r:id="rId25"/>
    <p:sldId id="306" r:id="rId26"/>
    <p:sldId id="305" r:id="rId27"/>
    <p:sldId id="304" r:id="rId28"/>
    <p:sldId id="284" r:id="rId29"/>
    <p:sldId id="30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00"/>
    <a:srgbClr val="924900"/>
    <a:srgbClr val="2A65AC"/>
    <a:srgbClr val="FA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4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453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slide" Target="slide2.xml"/><Relationship Id="rId7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slide" Target="slide2.xml"/><Relationship Id="rId7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slide" Target="slide2.xml"/><Relationship Id="rId7" Type="http://schemas.openxmlformats.org/officeDocument/2006/relationships/image" Target="../media/image4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4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" Type="http://schemas.openxmlformats.org/officeDocument/2006/relationships/image" Target="../media/image7.jpeg"/><Relationship Id="rId21" Type="http://schemas.openxmlformats.org/officeDocument/2006/relationships/slide" Target="slide20.xml"/><Relationship Id="rId7" Type="http://schemas.openxmlformats.org/officeDocument/2006/relationships/slide" Target="slide5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2" Type="http://schemas.openxmlformats.org/officeDocument/2006/relationships/notesSlide" Target="../notesSlides/notesSlide2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28" Type="http://schemas.openxmlformats.org/officeDocument/2006/relationships/slide" Target="slide27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Relationship Id="rId30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slide" Target="slide2.xml"/><Relationship Id="rId7" Type="http://schemas.openxmlformats.org/officeDocument/2006/relationships/image" Target="../media/image53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5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slide" Target="slide2.xml"/><Relationship Id="rId7" Type="http://schemas.openxmlformats.org/officeDocument/2006/relationships/image" Target="../media/image65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6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sign-web.com.ua/wp-content/uploads/2012/11/owl.jpg" TargetMode="External"/><Relationship Id="rId5" Type="http://schemas.openxmlformats.org/officeDocument/2006/relationships/hyperlink" Target="http://gatet.files.wordpress.com/2010/06/me.jpg" TargetMode="External"/><Relationship Id="rId4" Type="http://schemas.openxmlformats.org/officeDocument/2006/relationships/hyperlink" Target="http://www.hereisfree.com/content1/pic/zip/201122421113324977801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lenaranko.ucoz.ru/" TargetMode="External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" Target="slide2.xm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1520" y="5085184"/>
            <a:ext cx="85689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ru-RU" sz="2200" i="1" dirty="0" smtClean="0">
              <a:latin typeface="Times New Roman" pitchFamily="18" charset="0"/>
            </a:endParaRPr>
          </a:p>
        </p:txBody>
      </p:sp>
      <p:pic>
        <p:nvPicPr>
          <p:cNvPr id="9" name="Рисунок 8" descr="Рисунок16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55576" y="1772816"/>
            <a:ext cx="7560841" cy="1449717"/>
          </a:xfrm>
          <a:prstGeom prst="rect">
            <a:avLst/>
          </a:prstGeom>
        </p:spPr>
      </p:pic>
      <p:pic>
        <p:nvPicPr>
          <p:cNvPr id="10" name="Рисунок 9" descr="Рисунок17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827584" y="332658"/>
            <a:ext cx="7416824" cy="650226"/>
          </a:xfrm>
          <a:prstGeom prst="rect">
            <a:avLst/>
          </a:prstGeom>
        </p:spPr>
      </p:pic>
      <p:pic>
        <p:nvPicPr>
          <p:cNvPr id="11" name="Рисунок 10" descr="Рисунок1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395536" y="6165304"/>
            <a:ext cx="1606332" cy="36004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6084168" y="6165304"/>
            <a:ext cx="2700300" cy="36004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House 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357554" y="407194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Tables and chairs.  </a:t>
            </a:r>
            <a:endParaRPr lang="ru-RU" sz="4800" b="1" i="1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80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 dirty="0" smtClean="0">
                <a:latin typeface="Georgia" pitchFamily="18" charset="0"/>
              </a:rPr>
              <a:t>Guess the riddle:</a:t>
            </a:r>
          </a:p>
          <a:p>
            <a:pPr>
              <a:spcBef>
                <a:spcPct val="20000"/>
              </a:spcBef>
            </a:pPr>
            <a:r>
              <a:rPr lang="en-US" sz="2800" b="1" i="1" dirty="0" smtClean="0">
                <a:latin typeface="Georgia" pitchFamily="18" charset="0"/>
              </a:rPr>
              <a:t>We have legs but cannot walk.</a:t>
            </a:r>
          </a:p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95736" y="4214818"/>
            <a:ext cx="4030670" cy="22907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House 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42844" y="4143380"/>
            <a:ext cx="8496944" cy="176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1. </a:t>
            </a:r>
            <a:r>
              <a:rPr lang="en-US" sz="32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a hall</a:t>
            </a:r>
          </a:p>
          <a:p>
            <a:pPr>
              <a:spcBef>
                <a:spcPct val="20000"/>
              </a:spcBef>
            </a:pPr>
            <a:r>
              <a:rPr lang="en-US" sz="32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2. a bath</a:t>
            </a:r>
          </a:p>
          <a:p>
            <a:pPr>
              <a:spcBef>
                <a:spcPct val="20000"/>
              </a:spcBef>
            </a:pPr>
            <a:r>
              <a:rPr lang="en-US" sz="32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3. a kitchen</a:t>
            </a:r>
            <a:endParaRPr lang="ru-RU" sz="3200" b="1" i="1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50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 smtClean="0">
                <a:latin typeface="Georgia" pitchFamily="18" charset="0"/>
              </a:rPr>
              <a:t>Find the odd word in each line:</a:t>
            </a:r>
          </a:p>
          <a:p>
            <a:pPr marL="514350" indent="-514350">
              <a:spcBef>
                <a:spcPct val="20000"/>
              </a:spcBef>
              <a:buAutoNum type="arabicPeriod"/>
            </a:pPr>
            <a:r>
              <a:rPr lang="en-US" sz="2800" dirty="0" smtClean="0">
                <a:latin typeface="Georgia" pitchFamily="18" charset="0"/>
              </a:rPr>
              <a:t>A wall, a hall, a window, a door.</a:t>
            </a:r>
          </a:p>
          <a:p>
            <a:pPr marL="514350" indent="-514350">
              <a:spcBef>
                <a:spcPct val="20000"/>
              </a:spcBef>
            </a:pPr>
            <a:r>
              <a:rPr lang="en-US" sz="2800" dirty="0" smtClean="0">
                <a:latin typeface="Georgia" pitchFamily="18" charset="0"/>
              </a:rPr>
              <a:t>2. A fridge, a table, a bath, a stove.</a:t>
            </a:r>
          </a:p>
          <a:p>
            <a:pPr marL="514350" indent="-514350">
              <a:spcBef>
                <a:spcPct val="20000"/>
              </a:spcBef>
            </a:pPr>
            <a:r>
              <a:rPr lang="en-US" sz="2800" dirty="0" smtClean="0">
                <a:latin typeface="Georgia" pitchFamily="18" charset="0"/>
              </a:rPr>
              <a:t>3. A kitchen, a bedroom, a living – room, children’ s room.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1571612"/>
            <a:ext cx="2025642" cy="16664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3714752"/>
            <a:ext cx="2857520" cy="21431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221" name="Picture 5" descr="http://kitchendes.com/pic/670/248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43174" y="3714752"/>
            <a:ext cx="3095634" cy="20791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House 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A carpet</a:t>
            </a:r>
            <a:r>
              <a:rPr lang="en-US" sz="3600" i="1" dirty="0" smtClean="0">
                <a:latin typeface="Georgia" pitchFamily="18" charset="0"/>
              </a:rPr>
              <a:t>.</a:t>
            </a:r>
            <a:r>
              <a:rPr lang="en-US" sz="2800" i="1" dirty="0" smtClean="0">
                <a:latin typeface="Georgia" pitchFamily="18" charset="0"/>
              </a:rPr>
              <a:t> 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 dirty="0" smtClean="0">
                <a:latin typeface="Georgia" pitchFamily="18" charset="0"/>
              </a:rPr>
              <a:t>What is it?                      +  </a:t>
            </a:r>
          </a:p>
          <a:p>
            <a:pPr>
              <a:spcBef>
                <a:spcPct val="20000"/>
              </a:spcBef>
            </a:pPr>
            <a:r>
              <a:rPr lang="en-US" sz="2800" dirty="0" smtClean="0">
                <a:latin typeface="Georgia" pitchFamily="18" charset="0"/>
              </a:rPr>
              <a:t>                                                   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27650" name="Picture 2" descr="http://bm.img.com.ua/nxs2/berlin/storage/600x500/0/c3/c29a100cf27debbb9e968178df136c3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1643050"/>
            <a:ext cx="2571768" cy="19288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652" name="Picture 4" descr="http://open.az/uploads/posts/2011-02/1296538012_143600_24540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05" y="1714488"/>
            <a:ext cx="2676867" cy="20002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654" name="Picture 6" descr="http://yablor.ru/media/images/top/original/kidscarpe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3857628"/>
            <a:ext cx="2428868" cy="24288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Clothes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8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A dress.</a:t>
            </a:r>
            <a:endParaRPr lang="ru-RU" sz="4800" b="1" i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 dirty="0" smtClean="0">
                <a:latin typeface="Georgia" pitchFamily="18" charset="0"/>
              </a:rPr>
              <a:t>What is it? </a:t>
            </a:r>
            <a:endParaRPr lang="ru-RU" sz="4000" b="1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26626" name="Picture 2" descr="http://www.imageup.ru/img253/1283981/bl203rl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1571612"/>
            <a:ext cx="3203279" cy="42148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Clothes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8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A shirt. </a:t>
            </a:r>
            <a:endParaRPr lang="ru-RU" sz="4800" b="1" i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 dirty="0" smtClean="0">
                <a:latin typeface="Georgia" pitchFamily="18" charset="0"/>
              </a:rPr>
              <a:t>What is it? </a:t>
            </a:r>
            <a:endParaRPr lang="ru-RU" sz="4000" b="1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1571612"/>
            <a:ext cx="1704979" cy="40260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2643182"/>
            <a:ext cx="2762250" cy="4000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Clothes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8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Mittens.</a:t>
            </a:r>
            <a:r>
              <a:rPr lang="en-US" sz="2800" i="1" dirty="0" smtClean="0">
                <a:latin typeface="Georgia" pitchFamily="18" charset="0"/>
              </a:rPr>
              <a:t> 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 dirty="0" smtClean="0">
                <a:latin typeface="Georgia" pitchFamily="18" charset="0"/>
              </a:rPr>
              <a:t>Guess the riddle</a:t>
            </a:r>
            <a:r>
              <a:rPr lang="en-US" sz="2800" dirty="0" smtClean="0">
                <a:latin typeface="Georgia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0034" y="221455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We protect your hands from snow and ice.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Fingers think we’re very nice.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What are we?</a:t>
            </a:r>
            <a:endParaRPr lang="ru-RU" dirty="0"/>
          </a:p>
        </p:txBody>
      </p:sp>
      <p:pic>
        <p:nvPicPr>
          <p:cNvPr id="24578" name="Picture 2" descr="http://www.tomsk.ru/userpic/news/2011/Dec/12/233937_vie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3286124"/>
            <a:ext cx="4292531" cy="32861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Clothes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14282" y="3929066"/>
            <a:ext cx="8496944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i="1" dirty="0" smtClean="0">
                <a:latin typeface="Georgia" pitchFamily="18" charset="0"/>
              </a:rPr>
              <a:t> </a:t>
            </a:r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1. Shoes.</a:t>
            </a:r>
          </a:p>
          <a:p>
            <a:pPr>
              <a:spcBef>
                <a:spcPct val="20000"/>
              </a:spcBef>
            </a:pPr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2. A blouse.</a:t>
            </a:r>
          </a:p>
          <a:p>
            <a:pPr>
              <a:spcBef>
                <a:spcPct val="20000"/>
              </a:spcBef>
            </a:pPr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3. Trousers.</a:t>
            </a: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 smtClean="0">
                <a:latin typeface="Georgia" pitchFamily="18" charset="0"/>
              </a:rPr>
              <a:t>Find the odd word in each line:</a:t>
            </a:r>
          </a:p>
          <a:p>
            <a:pPr marL="514350" indent="-514350">
              <a:spcBef>
                <a:spcPct val="20000"/>
              </a:spcBef>
              <a:buAutoNum type="arabicPeriod"/>
            </a:pPr>
            <a:r>
              <a:rPr lang="en-US" sz="2800" dirty="0" smtClean="0">
                <a:latin typeface="Georgia" pitchFamily="18" charset="0"/>
              </a:rPr>
              <a:t>Shoes, a skirt, jeans, a scarf.</a:t>
            </a:r>
          </a:p>
          <a:p>
            <a:pPr marL="514350" indent="-514350">
              <a:spcBef>
                <a:spcPct val="20000"/>
              </a:spcBef>
              <a:buAutoNum type="arabicPeriod"/>
            </a:pPr>
            <a:r>
              <a:rPr lang="en-US" sz="2800" dirty="0" smtClean="0">
                <a:latin typeface="Georgia" pitchFamily="18" charset="0"/>
              </a:rPr>
              <a:t>Mittens, a scarf, a coat, a blouse.</a:t>
            </a:r>
          </a:p>
          <a:p>
            <a:pPr marL="514350" indent="-514350">
              <a:spcBef>
                <a:spcPct val="20000"/>
              </a:spcBef>
              <a:buAutoNum type="arabicPeriod"/>
            </a:pPr>
            <a:r>
              <a:rPr lang="en-US" sz="2800" dirty="0" smtClean="0">
                <a:latin typeface="Georgia" pitchFamily="18" charset="0"/>
              </a:rPr>
              <a:t> A shirt, a sweater, trousers, a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T </a:t>
            </a:r>
            <a:r>
              <a:rPr lang="en-US" sz="2800" smtClean="0">
                <a:latin typeface="Georgia" pitchFamily="18" charset="0"/>
              </a:rPr>
              <a:t>- shirt. 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23554" name="Picture 2" descr="http://i39.tinypic.com/2yun2w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1500174"/>
            <a:ext cx="2096467" cy="2214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556" name="Picture 4" descr="http://data14.gallery.ru/albums/gallery/283182-23843-41217014-m750x740-u8f07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3857628"/>
            <a:ext cx="2741261" cy="25003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558" name="Picture 6" descr="http://goodcatch.com.ua/image/cache/data/odegda/norfin/letnyaya_odegda/NORFIN_CONVERTABLE_PANTS-700x7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15816" y="3842613"/>
            <a:ext cx="2571768" cy="2571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Clothes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8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Boots</a:t>
            </a:r>
            <a:r>
              <a:rPr lang="en-US" sz="4400" i="1" dirty="0" smtClean="0">
                <a:latin typeface="Georgia" pitchFamily="18" charset="0"/>
              </a:rPr>
              <a:t> </a:t>
            </a:r>
            <a:endParaRPr lang="ru-RU" sz="4400" i="1" dirty="0" smtClean="0"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 smtClean="0">
                <a:latin typeface="Georgia" pitchFamily="18" charset="0"/>
              </a:rPr>
              <a:t>What are they?                                         K=T </a:t>
            </a:r>
            <a:endParaRPr lang="ru-RU" sz="3200" b="1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22530" name="Picture 2" descr="http://shoespot.co.uk/wp-content/uploads/2014/03/resourc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1571612"/>
            <a:ext cx="1774162" cy="2319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532" name="Picture 4" descr="http://a2.zassets.com/images/110/110028/5089-10997-p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4071942"/>
            <a:ext cx="3143271" cy="23574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Weather 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525464" y="40998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800" b="1" i="1" dirty="0" smtClean="0">
                <a:solidFill>
                  <a:srgbClr val="004200"/>
                </a:solidFill>
                <a:latin typeface="Georgia" pitchFamily="18" charset="0"/>
              </a:rPr>
              <a:t>It is cloudy. </a:t>
            </a:r>
            <a:endParaRPr lang="ru-RU" sz="4800" b="1" i="1" dirty="0" smtClean="0">
              <a:solidFill>
                <a:srgbClr val="004200"/>
              </a:solidFill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 dirty="0" smtClean="0">
                <a:latin typeface="Georgia" pitchFamily="18" charset="0"/>
              </a:rPr>
              <a:t>What is the weather like? </a:t>
            </a:r>
            <a:endParaRPr lang="ru-RU" sz="4000" b="1" dirty="0" smtClean="0">
              <a:latin typeface="Georgia" pitchFamily="18" charset="0"/>
            </a:endParaRPr>
          </a:p>
        </p:txBody>
      </p:sp>
      <p:pic>
        <p:nvPicPr>
          <p:cNvPr id="21506" name="Picture 2" descr="http://www.arxiv.az/media/az.apa.az/20141008/21190185/45fe0a36be0394520268035b8d21ab3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37069" y="2336686"/>
            <a:ext cx="3667341" cy="34556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Weather 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800" b="1" i="1" dirty="0" smtClean="0">
                <a:solidFill>
                  <a:srgbClr val="004200"/>
                </a:solidFill>
                <a:latin typeface="Georgia" pitchFamily="18" charset="0"/>
              </a:rPr>
              <a:t>It rains.</a:t>
            </a:r>
            <a:endParaRPr lang="ru-RU" sz="4800" b="1" i="1" dirty="0" smtClean="0">
              <a:solidFill>
                <a:srgbClr val="004200"/>
              </a:solidFill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 dirty="0" smtClean="0">
                <a:latin typeface="Georgia" pitchFamily="18" charset="0"/>
              </a:rPr>
              <a:t>What is it? </a:t>
            </a:r>
            <a:endParaRPr lang="ru-RU" sz="4000" b="1" dirty="0" smtClean="0">
              <a:latin typeface="Georgia" pitchFamily="18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1500174"/>
            <a:ext cx="2876519" cy="26432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3429000"/>
            <a:ext cx="4214842" cy="32108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997969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93300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869632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80625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741294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97969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300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869632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80625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741294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997969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300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869632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80625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41294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3997969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933007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869632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8776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7412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50</a:t>
            </a:r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39979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933007" y="5157118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9410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44" name="AutoShape 7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68776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45" name="AutoShape 7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7412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468312" y="1700734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2400" b="1" cap="all" dirty="0" smtClean="0">
                <a:latin typeface="Georgia" pitchFamily="18" charset="0"/>
              </a:rPr>
              <a:t>ANIMALS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468312" y="5157118"/>
            <a:ext cx="2879551" cy="79216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2400" b="1" cap="all" dirty="0" smtClean="0">
                <a:latin typeface="Georgia" pitchFamily="18" charset="0"/>
              </a:rPr>
              <a:t>FOOD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468312" y="4293022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2400" b="1" cap="all" dirty="0" smtClean="0">
                <a:latin typeface="Georgia" pitchFamily="18" charset="0"/>
              </a:rPr>
              <a:t>WEATHER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468312" y="2564830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FAFBF7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2400" b="1" cap="all" dirty="0" smtClean="0">
                <a:latin typeface="Georgia" pitchFamily="18" charset="0"/>
              </a:rPr>
              <a:t>HOUSE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468312" y="3428926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en-US" sz="2400" b="1" cap="all" dirty="0" smtClean="0">
                <a:latin typeface="Georgia" pitchFamily="18" charset="0"/>
              </a:rPr>
              <a:t>CLOTHES</a:t>
            </a:r>
            <a:endParaRPr lang="ru-RU" sz="2400" b="1" cap="all" dirty="0">
              <a:latin typeface="Georgia" pitchFamily="18" charset="0"/>
            </a:endParaRPr>
          </a:p>
        </p:txBody>
      </p:sp>
      <p:pic>
        <p:nvPicPr>
          <p:cNvPr id="37" name="Рисунок 36" descr="Рисунок36.png"/>
          <p:cNvPicPr>
            <a:picLocks noChangeAspect="1"/>
          </p:cNvPicPr>
          <p:nvPr/>
        </p:nvPicPr>
        <p:blipFill>
          <a:blip r:embed="rId29" cstate="screen"/>
          <a:srcRect/>
          <a:stretch>
            <a:fillRect/>
          </a:stretch>
        </p:blipFill>
        <p:spPr>
          <a:xfrm>
            <a:off x="1475656" y="260648"/>
            <a:ext cx="6891166" cy="792088"/>
          </a:xfrm>
          <a:prstGeom prst="rect">
            <a:avLst/>
          </a:prstGeom>
        </p:spPr>
      </p:pic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0" cstate="screen"/>
          <a:srcRect/>
          <a:stretch>
            <a:fillRect/>
          </a:stretch>
        </p:blipFill>
        <p:spPr>
          <a:xfrm>
            <a:off x="7308304" y="6237312"/>
            <a:ext cx="1152128" cy="300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Weather 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15916" y="3429000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85720" y="5214950"/>
            <a:ext cx="84969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800" b="1" i="1" dirty="0" smtClean="0">
                <a:solidFill>
                  <a:srgbClr val="004200"/>
                </a:solidFill>
                <a:latin typeface="Georgia" pitchFamily="18" charset="0"/>
              </a:rPr>
              <a:t>A rainbow</a:t>
            </a:r>
            <a:endParaRPr lang="ru-RU" sz="4800" b="1" i="1" dirty="0" smtClean="0">
              <a:solidFill>
                <a:srgbClr val="004200"/>
              </a:solidFill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 dirty="0" smtClean="0">
                <a:latin typeface="Georgia" pitchFamily="18" charset="0"/>
              </a:rPr>
              <a:t>Guess the riddle:</a:t>
            </a:r>
          </a:p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35743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Red and green and delicate blue,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Orange, yellow, and violet, too.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Indigo’s there,</a:t>
            </a:r>
            <a:br>
              <a:rPr lang="en-US" b="1" dirty="0" smtClean="0"/>
            </a:br>
            <a:r>
              <a:rPr lang="en-US" b="1" dirty="0" smtClean="0"/>
              <a:t>a deep, dark, hue.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I see, but can’t touch it, and</a:t>
            </a:r>
            <a:br>
              <a:rPr lang="en-US" b="1" dirty="0" smtClean="0"/>
            </a:br>
            <a:r>
              <a:rPr lang="en-US" b="1" dirty="0" smtClean="0"/>
              <a:t>neither can you!</a:t>
            </a:r>
            <a:endParaRPr lang="en-US" dirty="0" smtClean="0"/>
          </a:p>
          <a:p>
            <a:r>
              <a:rPr lang="en-US" b="1" dirty="0" smtClean="0"/>
              <a:t>What is it?</a:t>
            </a:r>
            <a:endParaRPr lang="en-US" dirty="0"/>
          </a:p>
        </p:txBody>
      </p:sp>
      <p:pic>
        <p:nvPicPr>
          <p:cNvPr id="19458" name="Picture 2" descr="http://img-fotki.yandex.ru/get/4407/mr-serg-bask.1493/0_8a00b_98c1ddce_X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2786058"/>
            <a:ext cx="5600739" cy="35004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Weather 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995936" y="3946112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85720" y="4071942"/>
            <a:ext cx="8496944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20000"/>
              </a:spcBef>
              <a:buAutoNum type="arabicPeriod"/>
            </a:pPr>
            <a:r>
              <a:rPr lang="en-US" sz="2800" b="1" i="1" dirty="0" smtClean="0">
                <a:latin typeface="Georgia" pitchFamily="18" charset="0"/>
              </a:rPr>
              <a:t>Rain.</a:t>
            </a:r>
          </a:p>
          <a:p>
            <a:pPr marL="514350" indent="-514350">
              <a:spcBef>
                <a:spcPct val="20000"/>
              </a:spcBef>
            </a:pPr>
            <a:r>
              <a:rPr lang="en-US" sz="2800" b="1" i="1" dirty="0" smtClean="0">
                <a:latin typeface="Georgia" pitchFamily="18" charset="0"/>
              </a:rPr>
              <a:t>2. Snowy. </a:t>
            </a:r>
          </a:p>
          <a:p>
            <a:pPr marL="514350" indent="-514350">
              <a:spcBef>
                <a:spcPct val="20000"/>
              </a:spcBef>
            </a:pPr>
            <a:r>
              <a:rPr lang="en-US" sz="2800" b="1" i="1" dirty="0" smtClean="0">
                <a:latin typeface="Georgia" pitchFamily="18" charset="0"/>
              </a:rPr>
              <a:t>3. A star</a:t>
            </a:r>
            <a:r>
              <a:rPr lang="en-US" sz="2800" i="1" dirty="0" smtClean="0">
                <a:latin typeface="Georgia" pitchFamily="18" charset="0"/>
              </a:rPr>
              <a:t>.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 smtClean="0">
                <a:latin typeface="Georgia" pitchFamily="18" charset="0"/>
              </a:rPr>
              <a:t>Find the odd word in each line:</a:t>
            </a:r>
          </a:p>
          <a:p>
            <a:pPr>
              <a:spcBef>
                <a:spcPct val="20000"/>
              </a:spcBef>
            </a:pPr>
            <a:r>
              <a:rPr lang="en-US" sz="2800" dirty="0" smtClean="0">
                <a:latin typeface="Georgia" pitchFamily="18" charset="0"/>
              </a:rPr>
              <a:t>1. Windy, cloudy, rain, snowy.</a:t>
            </a:r>
          </a:p>
          <a:p>
            <a:pPr>
              <a:spcBef>
                <a:spcPct val="20000"/>
              </a:spcBef>
            </a:pPr>
            <a:r>
              <a:rPr lang="en-US" sz="2800" dirty="0" smtClean="0">
                <a:latin typeface="Georgia" pitchFamily="18" charset="0"/>
              </a:rPr>
              <a:t>2. Hot, snowy, sunny, warm.</a:t>
            </a:r>
          </a:p>
          <a:p>
            <a:pPr>
              <a:spcBef>
                <a:spcPct val="20000"/>
              </a:spcBef>
            </a:pPr>
            <a:r>
              <a:rPr lang="en-US" sz="2800" dirty="0" smtClean="0">
                <a:latin typeface="Georgia" pitchFamily="18" charset="0"/>
              </a:rPr>
              <a:t>3. Rain, wind, cloud, a star.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18434" name="Picture 2" descr="http://www.tribuna.ru/upload/iblock/360/3602ffc9775e055b8f38b67299d787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1643050"/>
            <a:ext cx="3143271" cy="23574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436" name="Picture 4" descr="http://tlt.ru/uploads/2014/10/77c9b55f67e8bd30ef7f4c8d8f5c9d4d_x102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22098" y="4286256"/>
            <a:ext cx="3214709" cy="21431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438" name="Picture 6" descr="http://img1.liveinternet.ru/images/attach/c/4/83/961/83961207_0_5e31a_c50800f9_XL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5984" y="3857628"/>
            <a:ext cx="2853438" cy="21431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Weather 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85720" y="4714884"/>
            <a:ext cx="84969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800" b="1" i="1" dirty="0" smtClean="0">
                <a:solidFill>
                  <a:srgbClr val="004200"/>
                </a:solidFill>
                <a:latin typeface="Georgia" pitchFamily="18" charset="0"/>
              </a:rPr>
              <a:t>It’s foggy </a:t>
            </a:r>
            <a:endParaRPr lang="ru-RU" sz="4800" b="1" i="1" dirty="0" smtClean="0">
              <a:solidFill>
                <a:srgbClr val="004200"/>
              </a:solidFill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29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 dirty="0" smtClean="0">
                <a:latin typeface="Georgia" pitchFamily="18" charset="0"/>
              </a:rPr>
              <a:t>What is the weather like?    </a:t>
            </a:r>
          </a:p>
          <a:p>
            <a:pPr>
              <a:spcBef>
                <a:spcPct val="20000"/>
              </a:spcBef>
            </a:pPr>
            <a:r>
              <a:rPr lang="en-US" sz="3200" dirty="0" smtClean="0">
                <a:latin typeface="Georgia" pitchFamily="18" charset="0"/>
              </a:rPr>
              <a:t>F+’                                       + </a:t>
            </a:r>
            <a:r>
              <a:rPr lang="en-US" sz="3200" dirty="0" err="1" smtClean="0">
                <a:latin typeface="Georgia" pitchFamily="18" charset="0"/>
              </a:rPr>
              <a:t>gy</a:t>
            </a:r>
            <a:r>
              <a:rPr lang="en-US" sz="2800" dirty="0" smtClean="0">
                <a:latin typeface="Georgia" pitchFamily="18" charset="0"/>
              </a:rPr>
              <a:t>  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17416" name="Picture 8" descr="http://www.gazetairkutsk.ru/wp-content/uploads/sites/14/2013/08/zhi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2285992"/>
            <a:ext cx="3050434" cy="20248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18" name="Picture 10" descr="http://img0.liveinternet.ru/images/attach/c/7/96/801/96801410_2902271_88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50528" y="3357562"/>
            <a:ext cx="4500593" cy="30003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Food 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8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Cheese </a:t>
            </a:r>
            <a:endParaRPr lang="ru-RU" sz="4800" b="1" i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 dirty="0" smtClean="0">
                <a:latin typeface="Georgia" pitchFamily="18" charset="0"/>
              </a:rPr>
              <a:t>What is it?</a:t>
            </a:r>
            <a:endParaRPr lang="ru-RU" sz="4000" b="1" dirty="0" smtClean="0">
              <a:latin typeface="Georgia" pitchFamily="18" charset="0"/>
            </a:endParaRPr>
          </a:p>
        </p:txBody>
      </p:sp>
      <p:pic>
        <p:nvPicPr>
          <p:cNvPr id="16386" name="Picture 2" descr="http://sfera.fm/content/19ff6b43cbe25fa2c764fba5d9adfd5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7904" y="1585742"/>
            <a:ext cx="4952988" cy="26534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Food 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8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Bread.</a:t>
            </a:r>
            <a:r>
              <a:rPr lang="en-US" sz="4800" b="1" i="1" dirty="0" smtClean="0">
                <a:latin typeface="Georgia" pitchFamily="18" charset="0"/>
              </a:rPr>
              <a:t> </a:t>
            </a:r>
            <a:endParaRPr lang="ru-RU" sz="4800" b="1" i="1" dirty="0" smtClean="0"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 dirty="0" smtClean="0">
                <a:latin typeface="Georgia" pitchFamily="18" charset="0"/>
              </a:rPr>
              <a:t>Guess!</a:t>
            </a:r>
            <a:endParaRPr lang="ru-RU" sz="4000" b="1" dirty="0" smtClean="0">
              <a:latin typeface="Georgia" pitchFamily="18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1643050"/>
            <a:ext cx="4691977" cy="25003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4000504"/>
            <a:ext cx="3863171" cy="2571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Food 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85720" y="3643314"/>
            <a:ext cx="84969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8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Sugar</a:t>
            </a:r>
            <a:r>
              <a:rPr lang="en-US" sz="4800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  <a:endParaRPr lang="ru-RU" sz="4800" i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 dirty="0" smtClean="0">
                <a:latin typeface="Georgia" pitchFamily="18" charset="0"/>
              </a:rPr>
              <a:t>Guess the riddle:</a:t>
            </a:r>
          </a:p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35743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/>
              <a:t>Clean, but not water,</a:t>
            </a:r>
            <a:endParaRPr lang="en-US" sz="2000" dirty="0" smtClean="0"/>
          </a:p>
          <a:p>
            <a:r>
              <a:rPr lang="en-US" sz="2000" b="1" dirty="0" smtClean="0"/>
              <a:t>White, but not snow,</a:t>
            </a:r>
            <a:endParaRPr lang="en-US" sz="2000" dirty="0" smtClean="0"/>
          </a:p>
          <a:p>
            <a:r>
              <a:rPr lang="en-US" sz="2000" b="1" dirty="0" smtClean="0"/>
              <a:t>Sweet, but not ice-cream,</a:t>
            </a:r>
            <a:endParaRPr lang="en-US" sz="2000" dirty="0" smtClean="0"/>
          </a:p>
          <a:p>
            <a:r>
              <a:rPr lang="en-US" sz="2000" b="1" dirty="0" smtClean="0"/>
              <a:t>What is it?</a:t>
            </a:r>
            <a:endParaRPr lang="en-US" sz="2000" dirty="0"/>
          </a:p>
        </p:txBody>
      </p:sp>
      <p:pic>
        <p:nvPicPr>
          <p:cNvPr id="14340" name="Picture 4" descr="http://img.kapital.kz/c/4185e1beee831eabb6e05d45295840e9/640/480/8/b/e/0/4/5bfc6904d45dc4f7dfaaa7edc0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2714620"/>
            <a:ext cx="4667283" cy="35004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Food 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85720" y="4071942"/>
            <a:ext cx="8496944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20000"/>
              </a:spcBef>
              <a:buAutoNum type="arabicPeriod"/>
            </a:pP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Meat.</a:t>
            </a:r>
          </a:p>
          <a:p>
            <a:pPr marL="514350" indent="-514350">
              <a:spcBef>
                <a:spcPct val="20000"/>
              </a:spcBef>
              <a:buAutoNum type="arabicPeriod"/>
            </a:pP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Water.</a:t>
            </a:r>
          </a:p>
          <a:p>
            <a:pPr marL="514350" indent="-514350">
              <a:spcBef>
                <a:spcPct val="20000"/>
              </a:spcBef>
              <a:buAutoNum type="arabicPeriod"/>
            </a:pP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Cheese</a:t>
            </a:r>
            <a:r>
              <a:rPr lang="en-US" sz="2800" i="1" dirty="0" smtClean="0">
                <a:latin typeface="Georgia" pitchFamily="18" charset="0"/>
              </a:rPr>
              <a:t>. 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25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 dirty="0" smtClean="0">
                <a:latin typeface="Georgia" pitchFamily="18" charset="0"/>
              </a:rPr>
              <a:t>Find the odd word in each line:</a:t>
            </a:r>
          </a:p>
          <a:p>
            <a:pPr marL="514350" indent="-514350">
              <a:spcBef>
                <a:spcPct val="20000"/>
              </a:spcBef>
              <a:buAutoNum type="arabicPeriod"/>
            </a:pPr>
            <a:r>
              <a:rPr lang="en-US" sz="2800" dirty="0" smtClean="0">
                <a:latin typeface="Georgia" pitchFamily="18" charset="0"/>
              </a:rPr>
              <a:t>Sugar, jam, meat, sweets.</a:t>
            </a:r>
          </a:p>
          <a:p>
            <a:pPr marL="514350" indent="-514350">
              <a:spcBef>
                <a:spcPct val="20000"/>
              </a:spcBef>
              <a:buAutoNum type="arabicPeriod"/>
            </a:pPr>
            <a:r>
              <a:rPr lang="en-US" sz="2800" dirty="0" smtClean="0">
                <a:latin typeface="Georgia" pitchFamily="18" charset="0"/>
              </a:rPr>
              <a:t>Potatoes, fish, meat, water.</a:t>
            </a:r>
          </a:p>
          <a:p>
            <a:pPr marL="514350" indent="-514350">
              <a:spcBef>
                <a:spcPct val="20000"/>
              </a:spcBef>
              <a:buAutoNum type="arabicPeriod"/>
            </a:pPr>
            <a:r>
              <a:rPr lang="en-US" sz="2800" dirty="0" smtClean="0">
                <a:latin typeface="Georgia" pitchFamily="18" charset="0"/>
              </a:rPr>
              <a:t>Cheese, a cake, biscuits, bread.  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13314" name="Picture 2" descr="http://s019.radikal.ru/i611/1205/45/9cc4b2fe800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2285992"/>
            <a:ext cx="2881290" cy="21744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316" name="Picture 4" descr="http://img1.liveinternet.ru/images/attach/c/8/99/98/99098311_large_1290969509_1239458550_clean_water_zastavki_com_11956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4572008"/>
            <a:ext cx="2861920" cy="21084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318" name="Picture 6" descr="http://dlm6.meta.ua/pic/0/41/141/AXtvLdoWC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298" y="4143380"/>
            <a:ext cx="2561813" cy="25003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Food 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85720" y="4786322"/>
            <a:ext cx="84969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8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Butter </a:t>
            </a:r>
            <a:endParaRPr lang="ru-RU" sz="4800" b="1" i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29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 dirty="0" smtClean="0">
                <a:latin typeface="Georgia" pitchFamily="18" charset="0"/>
              </a:rPr>
              <a:t>What is it?</a:t>
            </a:r>
          </a:p>
          <a:p>
            <a:pPr>
              <a:spcBef>
                <a:spcPct val="20000"/>
              </a:spcBef>
            </a:pPr>
            <a:r>
              <a:rPr lang="en-US" sz="3200" dirty="0" smtClean="0">
                <a:latin typeface="Georgia" pitchFamily="18" charset="0"/>
              </a:rPr>
              <a:t>But +                                           ‘ + r </a:t>
            </a:r>
            <a:endParaRPr lang="ru-RU" sz="3200" dirty="0" smtClean="0">
              <a:latin typeface="Georgia" pitchFamily="18" charset="0"/>
            </a:endParaRPr>
          </a:p>
        </p:txBody>
      </p:sp>
      <p:pic>
        <p:nvPicPr>
          <p:cNvPr id="12290" name="Picture 2" descr="http://www.stihi.ru/pics/2012/11/29/70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2285993"/>
            <a:ext cx="2905102" cy="1647064"/>
          </a:xfrm>
          <a:prstGeom prst="rect">
            <a:avLst/>
          </a:prstGeom>
          <a:noFill/>
        </p:spPr>
      </p:pic>
      <p:pic>
        <p:nvPicPr>
          <p:cNvPr id="12292" name="Picture 4" descr="http://milknet.ru/data/tradeboard/6483/tradeboardkaRFDC_img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4071942"/>
            <a:ext cx="4286280" cy="22559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bg1"/>
              </a:gs>
              <a:gs pos="100000">
                <a:srgbClr val="FFE7E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2" name="Рисунок 11" descr="Рисунок4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63688" y="404664"/>
            <a:ext cx="6480720" cy="648072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1484784"/>
            <a:ext cx="864096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http://www.hereisfree.com/content1//pic/zip/201122421113324977801.jpg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идея кнопки «домик»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http://gatet.files.wordpress.com/2010/06/me.jpg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знак вопроса с человечком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http://www.design-web.com.ua/wp-content/uploads/2012/11/owl.jpg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мудрая сова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bg1"/>
              </a:gs>
              <a:gs pos="100000">
                <a:srgbClr val="FFE7E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51520" y="1844824"/>
            <a:ext cx="8640960" cy="303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Ранько Елена Алексеевна 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учитель начальных классов  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МАОУ лицей №21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г. Иваново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kumimoji="0" lang="ru-RU" sz="24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http://elenaranko.ucoz.ru/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i="1" dirty="0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8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A dog</a:t>
            </a:r>
            <a:r>
              <a:rPr lang="en-US" sz="4800" i="1" dirty="0" smtClean="0">
                <a:latin typeface="Georgia" pitchFamily="18" charset="0"/>
              </a:rPr>
              <a:t>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 dirty="0" smtClean="0">
                <a:latin typeface="Georgia" pitchFamily="18" charset="0"/>
              </a:rPr>
              <a:t>Who is it?</a:t>
            </a:r>
            <a:r>
              <a:rPr lang="en-US" sz="4400" dirty="0" smtClean="0"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 </a:t>
            </a: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Animals 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1571612"/>
            <a:ext cx="4176425" cy="25003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8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A camel.</a:t>
            </a:r>
            <a:endParaRPr lang="ru-RU" sz="4800" b="1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 dirty="0" smtClean="0">
                <a:latin typeface="Georgia" pitchFamily="18" charset="0"/>
              </a:rPr>
              <a:t>Guess who am I?</a:t>
            </a:r>
            <a:r>
              <a:rPr lang="en-US" sz="4400" dirty="0" smtClean="0">
                <a:latin typeface="Georgia" pitchFamily="18" charset="0"/>
              </a:rPr>
              <a:t>  </a:t>
            </a:r>
            <a:r>
              <a:rPr lang="en-US" sz="2800" dirty="0" smtClean="0">
                <a:latin typeface="Georgia" pitchFamily="18" charset="0"/>
              </a:rPr>
              <a:t>     </a:t>
            </a: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Animals 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1571612"/>
            <a:ext cx="3262310" cy="26785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4214818"/>
            <a:ext cx="3295586" cy="23995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85720" y="3929066"/>
            <a:ext cx="84969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8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A pig.   </a:t>
            </a:r>
            <a:endParaRPr lang="ru-RU" sz="4800" b="1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 dirty="0" smtClean="0">
                <a:latin typeface="Georgia" pitchFamily="18" charset="0"/>
              </a:rPr>
              <a:t>Guess the riddle:</a:t>
            </a:r>
          </a:p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НОМИНАЦИЯ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32040" y="1785582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I live on a farm.</a:t>
            </a:r>
            <a:endParaRPr lang="en-US" sz="2000" dirty="0" smtClean="0"/>
          </a:p>
          <a:p>
            <a:r>
              <a:rPr lang="en-US" sz="2000" b="1" dirty="0" smtClean="0"/>
              <a:t>I am pink.</a:t>
            </a:r>
            <a:endParaRPr lang="en-US" sz="2000" dirty="0" smtClean="0"/>
          </a:p>
          <a:p>
            <a:r>
              <a:rPr lang="en-US" sz="2000" b="1" dirty="0" smtClean="0"/>
              <a:t>I have a little tail.</a:t>
            </a:r>
            <a:endParaRPr lang="en-US" sz="2000" dirty="0" smtClean="0"/>
          </a:p>
          <a:p>
            <a:r>
              <a:rPr lang="en-US" sz="2000" b="1" dirty="0" smtClean="0"/>
              <a:t>My nose is called a snout.</a:t>
            </a:r>
            <a:endParaRPr lang="en-US" sz="2000" dirty="0" smtClean="0"/>
          </a:p>
          <a:p>
            <a:r>
              <a:rPr lang="en-US" sz="2000" b="1" dirty="0" smtClean="0"/>
              <a:t>And I say “Oink, oink”.</a:t>
            </a:r>
            <a:endParaRPr lang="en-US" sz="2000" dirty="0" smtClean="0"/>
          </a:p>
          <a:p>
            <a:r>
              <a:rPr lang="en-US" sz="2000" b="1" dirty="0" smtClean="0"/>
              <a:t>I am ….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4071942"/>
            <a:ext cx="3001975" cy="20013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14282" y="4500570"/>
            <a:ext cx="8496944" cy="197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20000"/>
              </a:spcBef>
              <a:buAutoNum type="arabicPeriod"/>
            </a:pPr>
            <a:r>
              <a:rPr lang="en-US" sz="36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A giraffe</a:t>
            </a:r>
          </a:p>
          <a:p>
            <a:pPr marL="514350" indent="-514350">
              <a:spcBef>
                <a:spcPct val="20000"/>
              </a:spcBef>
            </a:pPr>
            <a:r>
              <a:rPr lang="en-US" sz="36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2. A frog</a:t>
            </a:r>
          </a:p>
          <a:p>
            <a:pPr marL="514350" indent="-514350">
              <a:spcBef>
                <a:spcPct val="20000"/>
              </a:spcBef>
            </a:pPr>
            <a:r>
              <a:rPr lang="en-US" sz="36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3. A fish </a:t>
            </a:r>
            <a:endParaRPr lang="ru-RU" sz="3600" b="1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71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b="1" dirty="0" smtClean="0">
                <a:latin typeface="Georgia" pitchFamily="18" charset="0"/>
              </a:rPr>
              <a:t>Find the odd words in each line:</a:t>
            </a:r>
          </a:p>
          <a:p>
            <a:pPr marL="514350" indent="-514350">
              <a:spcBef>
                <a:spcPct val="20000"/>
              </a:spcBef>
              <a:buAutoNum type="arabicPeriod"/>
            </a:pPr>
            <a:r>
              <a:rPr lang="en-US" sz="2800" dirty="0" smtClean="0">
                <a:latin typeface="Georgia" pitchFamily="18" charset="0"/>
              </a:rPr>
              <a:t>A horse, a cow, a giraffe, a goat.</a:t>
            </a:r>
          </a:p>
          <a:p>
            <a:pPr marL="514350" indent="-514350">
              <a:spcBef>
                <a:spcPct val="20000"/>
              </a:spcBef>
              <a:buAutoNum type="arabicPeriod" startAt="2"/>
            </a:pPr>
            <a:r>
              <a:rPr lang="en-US" sz="2800" dirty="0" smtClean="0">
                <a:latin typeface="Georgia" pitchFamily="18" charset="0"/>
              </a:rPr>
              <a:t>A </a:t>
            </a:r>
            <a:r>
              <a:rPr lang="en-US" sz="2800" dirty="0" smtClean="0">
                <a:latin typeface="Georgia" pitchFamily="18" charset="0"/>
              </a:rPr>
              <a:t>cat</a:t>
            </a:r>
            <a:r>
              <a:rPr lang="en-US" sz="2800" dirty="0" smtClean="0">
                <a:latin typeface="Georgia" pitchFamily="18" charset="0"/>
              </a:rPr>
              <a:t>, </a:t>
            </a:r>
            <a:r>
              <a:rPr lang="en-US" sz="2800" dirty="0" smtClean="0">
                <a:latin typeface="Georgia" pitchFamily="18" charset="0"/>
              </a:rPr>
              <a:t>a mouse, a </a:t>
            </a:r>
            <a:r>
              <a:rPr lang="en-US" sz="2800" dirty="0" smtClean="0">
                <a:latin typeface="Georgia" pitchFamily="18" charset="0"/>
              </a:rPr>
              <a:t>frog, a dog.</a:t>
            </a:r>
            <a:endParaRPr lang="en-US" sz="2800" dirty="0" smtClean="0">
              <a:latin typeface="Georgia" pitchFamily="18" charset="0"/>
            </a:endParaRPr>
          </a:p>
          <a:p>
            <a:pPr marL="514350" indent="-514350">
              <a:spcBef>
                <a:spcPct val="20000"/>
              </a:spcBef>
            </a:pPr>
            <a:r>
              <a:rPr lang="en-US" sz="2800" dirty="0" smtClean="0">
                <a:latin typeface="Georgia" pitchFamily="18" charset="0"/>
              </a:rPr>
              <a:t>3. A goat, a cow, a fish, a sheep.</a:t>
            </a:r>
          </a:p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Animals 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786182" y="4071942"/>
            <a:ext cx="1512168" cy="233730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2643182"/>
            <a:ext cx="2381266" cy="1785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4714884"/>
            <a:ext cx="2307680" cy="17307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4357694"/>
            <a:ext cx="2663603" cy="2000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8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A horse. </a:t>
            </a:r>
            <a:endParaRPr lang="ru-RU" sz="4800" b="1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 dirty="0" smtClean="0">
                <a:latin typeface="Georgia" pitchFamily="18" charset="0"/>
              </a:rPr>
              <a:t>What animal is?                      u = r </a:t>
            </a:r>
            <a:endParaRPr lang="ru-RU" sz="4000" b="1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Animals 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1643050"/>
            <a:ext cx="2668807" cy="18573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4143380"/>
            <a:ext cx="3506795" cy="19749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House 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A room.</a:t>
            </a:r>
            <a:endParaRPr lang="ru-RU" sz="4800" b="1" i="1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 dirty="0" smtClean="0">
                <a:latin typeface="Georgia" pitchFamily="18" charset="0"/>
              </a:rPr>
              <a:t>What is it?    </a:t>
            </a:r>
            <a:endParaRPr lang="ru-RU" sz="4000" b="1" dirty="0" smtClean="0">
              <a:latin typeface="Georg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71432" y="1616791"/>
            <a:ext cx="3971014" cy="26432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House 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8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A sofa.</a:t>
            </a:r>
            <a:endParaRPr lang="ru-RU" sz="4800" b="1" i="1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 dirty="0" smtClean="0">
                <a:latin typeface="Georgia" pitchFamily="18" charset="0"/>
              </a:rPr>
              <a:t>Guess what is it.</a:t>
            </a:r>
            <a:r>
              <a:rPr lang="en-US" sz="4000" dirty="0" smtClean="0">
                <a:latin typeface="Georgia" pitchFamily="18" charset="0"/>
              </a:rPr>
              <a:t> </a:t>
            </a:r>
            <a:endParaRPr lang="ru-RU" sz="4000" dirty="0" smtClean="0">
              <a:latin typeface="Georg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5" y="1500174"/>
            <a:ext cx="4544103" cy="29289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357694"/>
            <a:ext cx="3849696" cy="21432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627</Words>
  <Application>Microsoft Office PowerPoint</Application>
  <PresentationFormat>Экран (4:3)</PresentationFormat>
  <Paragraphs>190</Paragraphs>
  <Slides>29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леся и леша</cp:lastModifiedBy>
  <cp:revision>34</cp:revision>
  <dcterms:created xsi:type="dcterms:W3CDTF">2014-01-06T16:00:12Z</dcterms:created>
  <dcterms:modified xsi:type="dcterms:W3CDTF">2015-03-19T17:09:16Z</dcterms:modified>
</cp:coreProperties>
</file>