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1" r:id="rId2"/>
    <p:sldId id="259" r:id="rId3"/>
    <p:sldId id="265" r:id="rId4"/>
    <p:sldId id="258" r:id="rId5"/>
    <p:sldId id="266" r:id="rId6"/>
    <p:sldId id="28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82" r:id="rId16"/>
    <p:sldId id="262" r:id="rId17"/>
    <p:sldId id="260" r:id="rId18"/>
    <p:sldId id="283" r:id="rId19"/>
    <p:sldId id="284" r:id="rId20"/>
    <p:sldId id="285" r:id="rId21"/>
    <p:sldId id="287" r:id="rId22"/>
    <p:sldId id="289" r:id="rId23"/>
    <p:sldId id="291" r:id="rId24"/>
    <p:sldId id="292" r:id="rId25"/>
    <p:sldId id="288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CC00"/>
    <a:srgbClr val="9999FF"/>
    <a:srgbClr val="FFCCFF"/>
    <a:srgbClr val="800080"/>
    <a:srgbClr val="009900"/>
    <a:srgbClr val="99FF66"/>
    <a:srgbClr val="0000FF"/>
    <a:srgbClr val="9900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5C522-840B-4147-BC5A-5586FDEE122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4DDA-0369-441F-86B8-6B0D9AABA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9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4668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1563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6986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8831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684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9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slide" Target="slide4.xml"/><Relationship Id="rId9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49.gif"/><Relationship Id="rId4" Type="http://schemas.openxmlformats.org/officeDocument/2006/relationships/slide" Target="slide4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11" Type="http://schemas.openxmlformats.org/officeDocument/2006/relationships/image" Target="../media/image49.gif"/><Relationship Id="rId5" Type="http://schemas.openxmlformats.org/officeDocument/2006/relationships/image" Target="../media/image50.gif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238" y="857232"/>
            <a:ext cx="7600976" cy="1470025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  <a:t>Золотая осень</a:t>
            </a:r>
            <a:endParaRPr lang="ru-RU" sz="9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175260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66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игра – путешествие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143001"/>
            <a:ext cx="3240360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10378">
            <a:off x="7712809" y="277005"/>
            <a:ext cx="1290807" cy="1290807"/>
          </a:xfrm>
          <a:prstGeom prst="rect">
            <a:avLst/>
          </a:prstGeom>
        </p:spPr>
      </p:pic>
      <p:pic>
        <p:nvPicPr>
          <p:cNvPr id="8" name="Picture 10" descr="https://avatars.mds.yandex.net/i?id=84d7bfdf544ad4e3836ce608e118727b_l-4074279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" y="151735"/>
            <a:ext cx="1394076" cy="13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6096" t="4947" r="4492" b="8480"/>
          <a:stretch>
            <a:fillRect/>
          </a:stretch>
        </p:blipFill>
        <p:spPr>
          <a:xfrm>
            <a:off x="5696638" y="357166"/>
            <a:ext cx="3233080" cy="257176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214290"/>
            <a:ext cx="4572000" cy="230832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00CC00"/>
                </a:solidFill>
              </a:rPr>
              <a:t>Не шит, не кроен,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А весь в рубцах;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Без счету одежек,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А все без застежек.</a:t>
            </a:r>
            <a:endParaRPr lang="ru-RU" sz="3600" b="1" dirty="0">
              <a:solidFill>
                <a:srgbClr val="00CC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09" b="5727"/>
          <a:stretch>
            <a:fillRect/>
          </a:stretch>
        </p:blipFill>
        <p:spPr>
          <a:xfrm>
            <a:off x="6264908" y="500042"/>
            <a:ext cx="2593371" cy="221457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42853"/>
            <a:ext cx="6429420" cy="2308324"/>
          </a:xfrm>
          <a:prstGeom prst="rect">
            <a:avLst/>
          </a:prstGeom>
          <a:solidFill>
            <a:srgbClr val="FFCCFF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Красный, детки, но не мак.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В огороде - не бурак.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Сочный лакомый синьор. Угадали?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214290"/>
            <a:ext cx="3369870" cy="2786082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85728"/>
            <a:ext cx="4929222" cy="2308324"/>
          </a:xfrm>
          <a:prstGeom prst="rect">
            <a:avLst/>
          </a:prstGeom>
          <a:solidFill>
            <a:srgbClr val="FFFFCC"/>
          </a:solidFill>
          <a:ln w="952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зелен, и густ на грядке вырос куст.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Покопай немножко: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под кустом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5" grpId="1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381" b="-9524"/>
          <a:stretch>
            <a:fillRect/>
          </a:stretch>
        </p:blipFill>
        <p:spPr>
          <a:xfrm>
            <a:off x="6357950" y="142852"/>
            <a:ext cx="2428892" cy="380526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71414"/>
            <a:ext cx="5786478" cy="2554545"/>
          </a:xfrm>
          <a:prstGeom prst="rect">
            <a:avLst/>
          </a:prstGeom>
          <a:solidFill>
            <a:srgbClr val="FFCCFF"/>
          </a:solidFill>
          <a:ln>
            <a:solidFill>
              <a:srgbClr val="9933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990033"/>
                </a:solidFill>
              </a:rPr>
              <a:t>Хотя я сахарной зовусь,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Но от дождя я не размокла,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Крупна, кругла, сладка на вкус,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Узнали вы, кто я? ...</a:t>
            </a:r>
            <a:endParaRPr lang="ru-RU" dirty="0">
              <a:solidFill>
                <a:srgbClr val="9900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5357826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с  в  ё       л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89370" y="909211"/>
            <a:ext cx="2854630" cy="216259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71736" y="5357826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с  в  ё       л  а</a:t>
            </a:r>
            <a:endParaRPr lang="ru-RU" sz="4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263420"/>
            <a:ext cx="6572296" cy="23083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Он кусает, только вот,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Зубок есть, но, где же рот?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Белый носит сюртучок.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Что это, скажи, дружок? 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0232" y="5929330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ч  е  с   </a:t>
            </a:r>
            <a:r>
              <a:rPr lang="ru-RU" sz="4000" b="1" dirty="0" err="1" smtClean="0"/>
              <a:t>н</a:t>
            </a:r>
            <a:r>
              <a:rPr lang="ru-RU" sz="4000" b="1" dirty="0" smtClean="0"/>
              <a:t>      к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iPy2jkPT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257" y="107133"/>
            <a:ext cx="6643734" cy="664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-24"/>
            <a:ext cx="78581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700" b="1" i="1" dirty="0" smtClean="0">
                <a:solidFill>
                  <a:srgbClr val="FFFF00"/>
                </a:solidFill>
              </a:rPr>
              <a:t>Станция </a:t>
            </a:r>
          </a:p>
          <a:p>
            <a:pPr algn="ctr"/>
            <a:r>
              <a:rPr lang="ru-RU" sz="4700" b="1" i="1" u="sng" dirty="0" smtClean="0">
                <a:solidFill>
                  <a:srgbClr val="FFFF00"/>
                </a:solidFill>
              </a:rPr>
              <a:t>Спортивная</a:t>
            </a:r>
            <a:endParaRPr lang="ru-RU" sz="47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3999" cy="68580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800080"/>
                </a:solidFill>
              </a:rPr>
              <a:t>Станция </a:t>
            </a:r>
            <a:r>
              <a:rPr lang="ru-RU" sz="4400" b="1" i="1" u="sng" dirty="0" smtClean="0">
                <a:solidFill>
                  <a:srgbClr val="800080"/>
                </a:solidFill>
              </a:rPr>
              <a:t>Литературная</a:t>
            </a:r>
            <a:endParaRPr lang="ru-RU" sz="4400" b="1" i="1" u="sng" dirty="0">
              <a:solidFill>
                <a:srgbClr val="800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071546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</a:rPr>
              <a:t>Продолжи пословицы и поговорки об осени.</a:t>
            </a:r>
            <a:endParaRPr lang="ru-RU" sz="28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857364"/>
            <a:ext cx="8358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Сентябрь холоден, да сыт.</a:t>
            </a:r>
          </a:p>
          <a:p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Гуси летят – зиму на хвосте тащат.</a:t>
            </a:r>
          </a:p>
          <a:p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Поздний отлёт птиц к тёплой зиме.</a:t>
            </a:r>
          </a:p>
          <a:p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Ноябрь без топора мосты наводит.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23537" y="1923798"/>
            <a:ext cx="3714776" cy="642942"/>
          </a:xfrm>
          <a:prstGeom prst="roundRect">
            <a:avLst/>
          </a:prstGeom>
          <a:solidFill>
            <a:srgbClr val="FFCC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00430" y="2997440"/>
            <a:ext cx="5214974" cy="642942"/>
          </a:xfrm>
          <a:prstGeom prst="roundRect">
            <a:avLst/>
          </a:prstGeom>
          <a:solidFill>
            <a:srgbClr val="FFCC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34265" y="4081761"/>
            <a:ext cx="3500462" cy="642942"/>
          </a:xfrm>
          <a:prstGeom prst="roundRect">
            <a:avLst/>
          </a:prstGeom>
          <a:solidFill>
            <a:srgbClr val="FFCC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2066" y="5187111"/>
            <a:ext cx="3643338" cy="642942"/>
          </a:xfrm>
          <a:prstGeom prst="roundRect">
            <a:avLst/>
          </a:prstGeom>
          <a:solidFill>
            <a:srgbClr val="FFCC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28690" y="357166"/>
            <a:ext cx="7772400" cy="150019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800000"/>
                </a:solidFill>
              </a:rPr>
              <a:t>Станция </a:t>
            </a:r>
            <a:r>
              <a:rPr lang="ru-RU" b="1" u="sng" dirty="0" smtClean="0">
                <a:solidFill>
                  <a:srgbClr val="800000"/>
                </a:solidFill>
              </a:rPr>
              <a:t>Зоологическая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28860" y="1643050"/>
            <a:ext cx="4714908" cy="2357454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b="1" dirty="0" smtClean="0"/>
              <a:t>Кто из этих животных </a:t>
            </a:r>
          </a:p>
          <a:p>
            <a:pPr eaLnBrk="1" hangingPunct="1"/>
            <a:r>
              <a:rPr lang="ru-RU" b="1" dirty="0" smtClean="0"/>
              <a:t>осенью залегает в </a:t>
            </a:r>
          </a:p>
          <a:p>
            <a:pPr eaLnBrk="1" hangingPunct="1"/>
            <a:r>
              <a:rPr lang="ru-RU" b="1" dirty="0" smtClean="0"/>
              <a:t>спячку и проспит </a:t>
            </a:r>
          </a:p>
          <a:p>
            <a:pPr eaLnBrk="1" hangingPunct="1"/>
            <a:r>
              <a:rPr lang="ru-RU" b="1" dirty="0" smtClean="0"/>
              <a:t>до весны?</a:t>
            </a:r>
          </a:p>
        </p:txBody>
      </p:sp>
      <p:pic>
        <p:nvPicPr>
          <p:cNvPr id="4" name="Рисунок 3" descr="0_1edc4_8ee9f7b3_XL.jpg"/>
          <p:cNvPicPr>
            <a:picLocks noChangeAspect="1"/>
          </p:cNvPicPr>
          <p:nvPr/>
        </p:nvPicPr>
        <p:blipFill>
          <a:blip r:embed="rId3" cstate="print"/>
          <a:srcRect l="8951" t="19753" r="12728" b="9575"/>
          <a:stretch>
            <a:fillRect/>
          </a:stretch>
        </p:blipFill>
        <p:spPr>
          <a:xfrm flipH="1">
            <a:off x="7000892" y="2214554"/>
            <a:ext cx="200026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p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2066" y="4714884"/>
            <a:ext cx="2214578" cy="165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ee6493fc956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14480" y="4714884"/>
            <a:ext cx="2214546" cy="169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237463171_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3430" y="2357430"/>
            <a:ext cx="275405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4646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46526" cy="68728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ru-RU" sz="3200" dirty="0" smtClean="0"/>
              <a:t>Про кого говорят, что его «ноги кормят»?</a:t>
            </a:r>
            <a:br>
              <a:rPr lang="ru-RU" sz="3200" dirty="0" smtClean="0"/>
            </a:br>
            <a:r>
              <a:rPr lang="ru-RU" sz="3200" dirty="0" smtClean="0"/>
              <a:t>Объясните выражение.</a:t>
            </a:r>
            <a:endParaRPr lang="ru-RU" sz="3200" dirty="0"/>
          </a:p>
        </p:txBody>
      </p:sp>
      <p:pic>
        <p:nvPicPr>
          <p:cNvPr id="5" name="Рисунок 4" descr="544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728" y="4429133"/>
            <a:ext cx="2612065" cy="2214577"/>
          </a:xfrm>
          <a:prstGeom prst="ellipse">
            <a:avLst/>
          </a:prstGeom>
          <a:ln w="28575"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_1a32_2f461bfe_X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4401671"/>
            <a:ext cx="2428892" cy="2242039"/>
          </a:xfrm>
          <a:prstGeom prst="ellipse">
            <a:avLst/>
          </a:prstGeom>
          <a:ln w="28575"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wolf_foto-wallpaper_275.jpg"/>
          <p:cNvPicPr>
            <a:picLocks noChangeAspect="1"/>
          </p:cNvPicPr>
          <p:nvPr/>
        </p:nvPicPr>
        <p:blipFill>
          <a:blip r:embed="rId5" cstate="print"/>
          <a:srcRect l="26562" t="4166"/>
          <a:stretch>
            <a:fillRect/>
          </a:stretch>
        </p:blipFill>
        <p:spPr>
          <a:xfrm>
            <a:off x="285720" y="1428736"/>
            <a:ext cx="2408700" cy="2357454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8" name="Рисунок 7" descr="50518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500858" y="1571612"/>
            <a:ext cx="2428860" cy="2407937"/>
          </a:xfrm>
          <a:prstGeom prst="ellipse">
            <a:avLst/>
          </a:prstGeom>
          <a:ln w="28575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10672 C -0.02014 0.12523 -0.00625 0.09422 -0.01702 0.12408 C -0.02084 0.13519 -0.01875 0.1294 -0.02379 0.14144 C -0.02622 0.15972 -0.03264 0.17732 -0.03577 0.19537 C -0.0382 0.22824 -0.0408 0.26574 -0.029 0.2956 C -0.02691 0.30116 -0.02344 0.30556 -0.02101 0.31088 C -0.01667 0.3206 -0.01441 0.33125 -0.00782 0.33773 C -0.00365 0.34653 -0.00139 0.34306 0.00295 0.35139 C 0.01024 0.36505 0.00347 0.35764 0.01093 0.36482 C 0.0118 0.36713 0.01215 0.37037 0.01354 0.37246 C 0.01458 0.37385 0.01632 0.37361 0.01753 0.37454 C 0.02205 0.37755 0.0283 0.38658 0.03107 0.38982 C 0.03489 0.39491 0.03767 0.40209 0.04166 0.40695 C 0.04305 0.4088 0.04531 0.40926 0.04687 0.41088 C 0.06059 0.42477 0.07205 0.44074 0.08819 0.44769 C 0.09687 0.45602 0.10382 0.46088 0.11371 0.46482 C 0.12135 0.47338 0.13715 0.48125 0.14705 0.48403 C 0.17396 0.50394 0.20694 0.51088 0.23646 0.5169 C 0.26128 0.5294 0.28073 0.52084 0.30989 0.51875 C 0.32621 0.50741 0.34184 0.49908 0.35521 0.48033 C 0.35833 0.4713 0.36059 0.46181 0.36458 0.45324 C 0.36718 0.43658 0.37135 0.4213 0.37517 0.4051 C 0.37656 0.39213 0.37916 0.38033 0.38333 0.36875 C 0.38784 0.33982 0.38472 0.31158 0.39253 0.28403 C 0.396 0.23843 0.40017 0.19051 0.38854 0.14722 C 0.38802 0.13611 0.38802 0.12523 0.38715 0.11435 C 0.38611 0.10301 0.37934 0.08588 0.37639 0.07616 C 0.37534 0.07246 0.375 0.06829 0.37378 0.06459 C 0.37222 0.0581 0.3684 0.04514 0.3684 0.04537 C 0.36718 0.03472 0.36597 0.02709 0.3618 0.01829 C 0.35868 0.00417 0.36319 0.0206 0.35659 0.00857 C 0.35555 0.00718 0.3559 0.00463 0.35521 0.00301 C 0.35208 -0.00509 0.35173 -0.0044 0.34722 -0.00856 C 0.33819 -0.00625 0.33194 -2.59259E-6 0.32708 0.01065 C 0.3243 0.02246 0.31528 0.05672 0.32847 0.05672 " pathEditMode="relative" rAng="0" ptsTypes="fffffffffffffffffff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3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635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225536"/>
          </a:xfrm>
          <a:solidFill>
            <a:schemeClr val="accent1"/>
          </a:solidFill>
        </p:spPr>
        <p:txBody>
          <a:bodyPr/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Кто из этих животных меняет на зиму цвет шубки? Почему?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wolf_foto-wallpaper_275.jpg"/>
          <p:cNvPicPr>
            <a:picLocks noChangeAspect="1"/>
          </p:cNvPicPr>
          <p:nvPr/>
        </p:nvPicPr>
        <p:blipFill>
          <a:blip r:embed="rId3" cstate="print"/>
          <a:srcRect l="9670" t="10417" r="12300" b="15403"/>
          <a:stretch>
            <a:fillRect/>
          </a:stretch>
        </p:blipFill>
        <p:spPr>
          <a:xfrm>
            <a:off x="5929322" y="1785927"/>
            <a:ext cx="2928958" cy="2343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237463171_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510526" y="4357694"/>
            <a:ext cx="2490629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0_1edc4_8ee9f7b3_XL.jpg"/>
          <p:cNvPicPr>
            <a:picLocks noChangeAspect="1"/>
          </p:cNvPicPr>
          <p:nvPr/>
        </p:nvPicPr>
        <p:blipFill>
          <a:blip r:embed="rId5" cstate="print"/>
          <a:srcRect l="11328" t="20833" r="10365" b="9375"/>
          <a:stretch>
            <a:fillRect/>
          </a:stretch>
        </p:blipFill>
        <p:spPr>
          <a:xfrm>
            <a:off x="214282" y="4390166"/>
            <a:ext cx="2353900" cy="2324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1223402976_wallpaper_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3" y="1857364"/>
            <a:ext cx="2928958" cy="219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0.05254 L 0.30868 0.3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 L -0.31632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143636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86116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131762"/>
            <a:ext cx="8786874" cy="1725602"/>
          </a:xfrm>
          <a:ln w="76200">
            <a:solidFill>
              <a:srgbClr val="FFC000"/>
            </a:solidFill>
          </a:ln>
        </p:spPr>
        <p:txBody>
          <a:bodyPr/>
          <a:lstStyle/>
          <a:p>
            <a:r>
              <a:rPr lang="ru-RU" sz="3600" b="1" i="1" dirty="0" smtClean="0">
                <a:solidFill>
                  <a:srgbClr val="CC3300"/>
                </a:solidFill>
              </a:rPr>
              <a:t>Вспомни название осенних месяцев.</a:t>
            </a:r>
            <a:br>
              <a:rPr lang="ru-RU" sz="3600" b="1" i="1" dirty="0" smtClean="0">
                <a:solidFill>
                  <a:srgbClr val="CC3300"/>
                </a:solidFill>
              </a:rPr>
            </a:br>
            <a:r>
              <a:rPr lang="ru-RU" sz="3600" b="1" i="1" dirty="0" smtClean="0">
                <a:solidFill>
                  <a:srgbClr val="CC3300"/>
                </a:solidFill>
              </a:rPr>
              <a:t>Назови их по порядку.</a:t>
            </a:r>
            <a:endParaRPr lang="ru-RU" sz="3600" b="1" i="1" dirty="0">
              <a:solidFill>
                <a:srgbClr val="CC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895897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00"/>
                </a:solidFill>
              </a:rPr>
              <a:t>сентябрь</a:t>
            </a:r>
            <a:endParaRPr lang="ru-RU" sz="2400" b="1" dirty="0">
              <a:solidFill>
                <a:srgbClr val="CC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3753153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январь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4610409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март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5539103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CC00"/>
                </a:solidFill>
              </a:rPr>
              <a:t>июнь</a:t>
            </a:r>
            <a:endParaRPr lang="ru-RU" sz="2400" b="1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2967335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февраль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3753153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апрель</a:t>
            </a:r>
            <a:endParaRPr 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892" y="4610409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июль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702" y="5467665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октябрь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3306" y="300037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CC"/>
                </a:solidFill>
              </a:rPr>
              <a:t>август</a:t>
            </a:r>
            <a:endParaRPr lang="ru-RU" sz="2400" b="1" dirty="0">
              <a:solidFill>
                <a:srgbClr val="CC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3306" y="3857628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ноябрь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3306" y="464344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декабрь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7620" y="557214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май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00208 L 0.04045 -0.0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3872 -0.232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30833 -0.46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18" grpId="0"/>
      <p:bldP spid="18" grpId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119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ru-RU" sz="4000" b="1" dirty="0" smtClean="0"/>
              <a:t>Назови птиц. Кто из них </a:t>
            </a:r>
            <a:br>
              <a:rPr lang="ru-RU" sz="4000" b="1" dirty="0" smtClean="0"/>
            </a:br>
            <a:r>
              <a:rPr lang="ru-RU" sz="4000" b="1" dirty="0" smtClean="0"/>
              <a:t>не улетает осенью на юг?</a:t>
            </a:r>
            <a:endParaRPr lang="ru-RU" sz="4000" b="1" dirty="0"/>
          </a:p>
        </p:txBody>
      </p:sp>
      <p:pic>
        <p:nvPicPr>
          <p:cNvPr id="5" name="Рисунок 4" descr="0_1d17d_19faa33a_XL.jpg"/>
          <p:cNvPicPr>
            <a:picLocks noChangeAspect="1"/>
          </p:cNvPicPr>
          <p:nvPr/>
        </p:nvPicPr>
        <p:blipFill>
          <a:blip r:embed="rId3" cstate="print"/>
          <a:srcRect r="-12413"/>
          <a:stretch>
            <a:fillRect/>
          </a:stretch>
        </p:blipFill>
        <p:spPr>
          <a:xfrm>
            <a:off x="1108338" y="1580214"/>
            <a:ext cx="2786114" cy="2537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233851870.jpg"/>
          <p:cNvPicPr>
            <a:picLocks noChangeAspect="1"/>
          </p:cNvPicPr>
          <p:nvPr/>
        </p:nvPicPr>
        <p:blipFill>
          <a:blip r:embed="rId4" cstate="print"/>
          <a:srcRect l="5000" t="4682" r="6875" b="16012"/>
          <a:stretch>
            <a:fillRect/>
          </a:stretch>
        </p:blipFill>
        <p:spPr>
          <a:xfrm>
            <a:off x="1115616" y="4323908"/>
            <a:ext cx="3357586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lauda_arvensis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2790" y="1714489"/>
            <a:ext cx="2786082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Barn_Swallow_800.jpg"/>
          <p:cNvPicPr>
            <a:picLocks noChangeAspect="1"/>
          </p:cNvPicPr>
          <p:nvPr/>
        </p:nvPicPr>
        <p:blipFill>
          <a:blip r:embed="rId6" cstate="print"/>
          <a:srcRect l="-4604"/>
          <a:stretch>
            <a:fillRect/>
          </a:stretch>
        </p:blipFill>
        <p:spPr>
          <a:xfrm>
            <a:off x="5156883" y="4251843"/>
            <a:ext cx="2477896" cy="2243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919 L -0.00382 -0.2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465766" y="5023906"/>
            <a:ext cx="54366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Они </a:t>
            </a:r>
            <a:r>
              <a:rPr lang="ru-RU" sz="3600" b="1" i="1" dirty="0">
                <a:solidFill>
                  <a:srgbClr val="FF0000"/>
                </a:solidFill>
                <a:latin typeface="Georgia" pitchFamily="18" charset="0"/>
              </a:rPr>
              <a:t>моложе других и живут </a:t>
            </a: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дольше.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49446" y="1609969"/>
            <a:ext cx="43924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Почему </a:t>
            </a: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листья деревьев, расположенные у макушек, осыпаются самыми последними? </a:t>
            </a:r>
            <a:endParaRPr lang="ru-RU" sz="2800" b="1" dirty="0" smtClean="0">
              <a:solidFill>
                <a:srgbClr val="0F0628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28800"/>
            <a:ext cx="1656184" cy="3046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2" y="4205718"/>
            <a:ext cx="2596248" cy="2596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090" y="1184680"/>
            <a:ext cx="3799985" cy="39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9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591780" y="5062199"/>
            <a:ext cx="51845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6000" b="1" i="1" dirty="0" smtClean="0">
                <a:solidFill>
                  <a:srgbClr val="FF0000"/>
                </a:solidFill>
                <a:latin typeface="Georgia" pitchFamily="18" charset="0"/>
              </a:rPr>
              <a:t>Тихая</a:t>
            </a:r>
          </a:p>
        </p:txBody>
      </p:sp>
      <p:pic>
        <p:nvPicPr>
          <p:cNvPr id="11" name="Рисунок 10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4706">
            <a:off x="191972" y="4463876"/>
            <a:ext cx="1619089" cy="297080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07704" y="1032865"/>
            <a:ext cx="698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0F0628"/>
                </a:solidFill>
                <a:latin typeface="Georgia" pitchFamily="18" charset="0"/>
              </a:rPr>
              <a:t>Отгадай – какая бывает осень?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424" y="2176911"/>
            <a:ext cx="2212640" cy="2113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795" y="2193060"/>
            <a:ext cx="262115" cy="2096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910" y="2184985"/>
            <a:ext cx="262115" cy="2096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910" y="2176911"/>
            <a:ext cx="2204589" cy="22045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721" y="2171863"/>
            <a:ext cx="263755" cy="21100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836" y="2193060"/>
            <a:ext cx="1597967" cy="2088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803" y="2208792"/>
            <a:ext cx="262115" cy="2096922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1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379" y="3443601"/>
            <a:ext cx="1656184" cy="30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48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057180" y="4786173"/>
            <a:ext cx="3518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6000" b="1" i="1" dirty="0" smtClean="0">
                <a:solidFill>
                  <a:srgbClr val="FF0000"/>
                </a:solidFill>
                <a:latin typeface="Georgia" pitchFamily="18" charset="0"/>
              </a:rPr>
              <a:t>Ранняя</a:t>
            </a:r>
          </a:p>
        </p:txBody>
      </p:sp>
      <p:pic>
        <p:nvPicPr>
          <p:cNvPr id="11" name="Рисунок 10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4706">
            <a:off x="191972" y="4463876"/>
            <a:ext cx="1619089" cy="297080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07704" y="1032865"/>
            <a:ext cx="698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0F0628"/>
                </a:solidFill>
                <a:latin typeface="Georgia" pitchFamily="18" charset="0"/>
              </a:rPr>
              <a:t>Отгадай – какая бывает осень?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62" y="1959442"/>
            <a:ext cx="263755" cy="21100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774" y="2208673"/>
            <a:ext cx="1680461" cy="2113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94" y="1976679"/>
            <a:ext cx="263755" cy="21100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940" y="1976679"/>
            <a:ext cx="263755" cy="2110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6786" y="2192982"/>
            <a:ext cx="2243127" cy="1895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20" y="2683711"/>
            <a:ext cx="1427985" cy="1427985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11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847" y="3574350"/>
            <a:ext cx="1656184" cy="30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4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284011" y="4893988"/>
            <a:ext cx="45365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6000" b="1" i="1" dirty="0" smtClean="0">
                <a:solidFill>
                  <a:srgbClr val="FF0000"/>
                </a:solidFill>
                <a:latin typeface="Georgia" pitchFamily="18" charset="0"/>
              </a:rPr>
              <a:t>Пёстрая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4706">
            <a:off x="191972" y="4463876"/>
            <a:ext cx="1619089" cy="297080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07704" y="1032865"/>
            <a:ext cx="698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0F0628"/>
                </a:solidFill>
                <a:latin typeface="Georgia" pitchFamily="18" charset="0"/>
              </a:rPr>
              <a:t>Отгадай – какая бывает осень?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6" y="2052385"/>
            <a:ext cx="2176636" cy="2176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553" y="2249604"/>
            <a:ext cx="1905000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995" y="2049244"/>
            <a:ext cx="263755" cy="21100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912" y="2049243"/>
            <a:ext cx="263755" cy="2110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739" y="2049242"/>
            <a:ext cx="2302162" cy="20949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46" y="2041703"/>
            <a:ext cx="263755" cy="2110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63" y="2055064"/>
            <a:ext cx="1757025" cy="21042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04" y="2065076"/>
            <a:ext cx="262115" cy="209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126" y="2476746"/>
            <a:ext cx="1785259" cy="1785259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1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14" y="4235946"/>
            <a:ext cx="1180306" cy="21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620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915816" y="5120204"/>
            <a:ext cx="41764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6000" b="1" i="1" dirty="0" smtClean="0">
                <a:solidFill>
                  <a:srgbClr val="FF0000"/>
                </a:solidFill>
                <a:latin typeface="Georgia" pitchFamily="18" charset="0"/>
              </a:rPr>
              <a:t>Золотая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07704" y="1032865"/>
            <a:ext cx="698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solidFill>
                  <a:srgbClr val="0F0628"/>
                </a:solidFill>
                <a:latin typeface="Georgia" pitchFamily="18" charset="0"/>
              </a:rPr>
              <a:t>Отгадай – какая бывает осень?</a:t>
            </a:r>
          </a:p>
        </p:txBody>
      </p:sp>
      <p:pic>
        <p:nvPicPr>
          <p:cNvPr id="11" name="Рисунок 10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4706">
            <a:off x="191972" y="4463876"/>
            <a:ext cx="1619089" cy="2970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6" y="2094452"/>
            <a:ext cx="6282679" cy="2545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1" y="1617640"/>
            <a:ext cx="1656184" cy="30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61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82b09f2dde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1" cy="6837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C3300"/>
                </a:solidFill>
              </a:rPr>
              <a:t>Прочитай загадки, </a:t>
            </a:r>
          </a:p>
          <a:p>
            <a:pPr algn="ctr"/>
            <a:r>
              <a:rPr lang="ru-RU" sz="4000" b="1" i="1" dirty="0" smtClean="0">
                <a:solidFill>
                  <a:srgbClr val="CC3300"/>
                </a:solidFill>
              </a:rPr>
              <a:t>узнай месяц осени.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1582341"/>
            <a:ext cx="61436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b="1" i="1" dirty="0" smtClean="0">
                <a:solidFill>
                  <a:srgbClr val="800000"/>
                </a:solidFill>
              </a:rPr>
              <a:t>Всё мрачней лицо природы: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Почернели огороды,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Оголяются леса,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Молкнут птичьи голоса,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Мишка в спячку завалился.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Что за месяц к нам явился?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endParaRPr lang="ru-RU" sz="2800" b="1" i="1" dirty="0" smtClean="0">
              <a:solidFill>
                <a:srgbClr val="800000"/>
              </a:solidFill>
            </a:endParaRPr>
          </a:p>
          <a:p>
            <a:pPr lvl="1"/>
            <a:r>
              <a:rPr lang="ru-RU" sz="2800" b="1" i="1" dirty="0" smtClean="0">
                <a:solidFill>
                  <a:srgbClr val="800000"/>
                </a:solidFill>
              </a:rPr>
              <a:t>Королева наша, Осень,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У тебя мы дружно спросим: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Детям свой секрет открой,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Кто слуга тебе второй?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29388" y="157161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C3300"/>
                </a:solidFill>
              </a:rPr>
              <a:t>октябрь</a:t>
            </a:r>
            <a:endParaRPr lang="ru-RU" sz="3200" b="1" i="1" dirty="0">
              <a:solidFill>
                <a:srgbClr val="CC33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13187" y="1506809"/>
            <a:ext cx="2571768" cy="714380"/>
          </a:xfrm>
          <a:prstGeom prst="roundRect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001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Прочитай загадки, </a:t>
            </a:r>
          </a:p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узнай месяц осени.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6" y="1785927"/>
            <a:ext cx="62150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b="1" i="1" dirty="0" smtClean="0">
                <a:solidFill>
                  <a:srgbClr val="C00000"/>
                </a:solidFill>
              </a:rPr>
              <a:t>Опустел колхозный сад,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Паутинки вдаль летят,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И на южный край земли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Потянулись журавли.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Распахнулись двери школ.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Что за месяц к нам пришёл?</a:t>
            </a:r>
          </a:p>
          <a:p>
            <a:pPr lvl="1"/>
            <a:r>
              <a:rPr lang="ru-RU" sz="2800" b="1" i="1" dirty="0" smtClean="0">
                <a:solidFill>
                  <a:srgbClr val="C00000"/>
                </a:solidFill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Вслед за августом приходит,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С листопадом хороводит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И богат он урожаем,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Мы его, конечно, знаем!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322" y="2500306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5D783C"/>
                </a:solidFill>
              </a:rPr>
              <a:t>сентябрь</a:t>
            </a:r>
            <a:endParaRPr lang="ru-RU" sz="3200" b="1" i="1" dirty="0">
              <a:solidFill>
                <a:srgbClr val="5D783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86446" y="2480094"/>
            <a:ext cx="2643206" cy="785818"/>
          </a:xfrm>
          <a:prstGeom prst="roundRect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375383550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2" y="71414"/>
            <a:ext cx="8001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Прочитай загадки, </a:t>
            </a:r>
          </a:p>
          <a:p>
            <a:pPr algn="ctr"/>
            <a:r>
              <a:rPr lang="ru-RU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узнай месяц осени.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29058" y="1597304"/>
            <a:ext cx="4988097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Поле чёрно-белым стало: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Падает то дождь, то снег.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 ещё похолодало —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Льдом сковало воды рек.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Мёрзнет в поле озимь ржи.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Что за месяц, подскажи?</a:t>
            </a:r>
            <a:endParaRPr lang="ru-RU" sz="28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Кто тепло к нам не пускает,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Первым снегом нас пугает?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Кто зовёт к нам холода,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Знаешь ты? Конечно, да!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85736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ноябрь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1785926"/>
            <a:ext cx="292895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4525963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Чем радует золотая осень человека?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 чём чудесная сила овощей?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У какого овоща самый крупный плод?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Какую овощную культуру называют вторым хлебом? - Какое самое первое хлебное растение посеял человек? </a:t>
            </a:r>
          </a:p>
        </p:txBody>
      </p:sp>
    </p:spTree>
    <p:extLst>
      <p:ext uri="{BB962C8B-B14F-4D97-AF65-F5344CB8AC3E}">
        <p14:creationId xmlns:p14="http://schemas.microsoft.com/office/powerpoint/2010/main" val="6241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1285860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1142984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1714488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228599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2786058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00562" y="336405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392906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450706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7224" y="-24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00FF"/>
                </a:solidFill>
              </a:rPr>
              <a:t>Станция </a:t>
            </a:r>
            <a:r>
              <a:rPr lang="ru-RU" sz="5400" b="1" i="1" u="sng" dirty="0" smtClean="0">
                <a:solidFill>
                  <a:srgbClr val="0000FF"/>
                </a:solidFill>
              </a:rPr>
              <a:t>Овощная</a:t>
            </a:r>
            <a:endParaRPr lang="ru-RU" sz="5400" b="1" i="1" u="sng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662" y="5357826"/>
            <a:ext cx="7358114" cy="1323439"/>
          </a:xfrm>
          <a:prstGeom prst="rect">
            <a:avLst/>
          </a:prstGeom>
          <a:solidFill>
            <a:srgbClr val="FF9966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800000"/>
                </a:solidFill>
              </a:rPr>
              <a:t>Отгадай кроссворд –</a:t>
            </a:r>
          </a:p>
          <a:p>
            <a:pPr algn="ctr"/>
            <a:r>
              <a:rPr lang="ru-RU" sz="4000" i="1" dirty="0" smtClean="0">
                <a:solidFill>
                  <a:srgbClr val="800000"/>
                </a:solidFill>
              </a:rPr>
              <a:t> собери овощи в лукошко</a:t>
            </a:r>
            <a:endParaRPr lang="ru-RU" sz="4000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85728"/>
            <a:ext cx="5643602" cy="2062103"/>
          </a:xfrm>
          <a:prstGeom prst="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9900"/>
                </a:solidFill>
              </a:rPr>
              <a:t>Сарафан не сарафан, платьице не платьице,</a:t>
            </a:r>
            <a:br>
              <a:rPr lang="ru-RU" sz="3200" b="1" dirty="0" smtClean="0">
                <a:solidFill>
                  <a:srgbClr val="009900"/>
                </a:solidFill>
              </a:rPr>
            </a:br>
            <a:r>
              <a:rPr lang="ru-RU" sz="3200" b="1" dirty="0" smtClean="0">
                <a:solidFill>
                  <a:srgbClr val="009900"/>
                </a:solidFill>
              </a:rPr>
              <a:t>А как станешь раздевать, досыта наплачешься. </a:t>
            </a:r>
            <a:endParaRPr lang="ru-RU" sz="3200" b="1" dirty="0">
              <a:solidFill>
                <a:srgbClr val="009900"/>
              </a:solidFill>
            </a:endParaRPr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357166"/>
            <a:ext cx="2500330" cy="2714625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/>
          <a:srcRect l="12056" t="839" b="9604"/>
          <a:stretch>
            <a:fillRect/>
          </a:stretch>
        </p:blipFill>
        <p:spPr>
          <a:xfrm>
            <a:off x="5857884" y="500042"/>
            <a:ext cx="3341018" cy="209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285728"/>
            <a:ext cx="5143536" cy="230832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9900"/>
                </a:solidFill>
              </a:rPr>
              <a:t>На грядке длинный и зелёный,</a:t>
            </a:r>
            <a:br>
              <a:rPr lang="ru-RU" sz="3600" b="1" dirty="0" smtClean="0">
                <a:solidFill>
                  <a:srgbClr val="009900"/>
                </a:solidFill>
              </a:rPr>
            </a:br>
            <a:r>
              <a:rPr lang="ru-RU" sz="3600" b="1" dirty="0" smtClean="0">
                <a:solidFill>
                  <a:srgbClr val="009900"/>
                </a:solidFill>
              </a:rPr>
              <a:t>А в кадке жёлтый и соленый.</a:t>
            </a:r>
            <a:endParaRPr lang="ru-RU" sz="3600" b="1" dirty="0">
              <a:solidFill>
                <a:srgbClr val="00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469</Words>
  <Application>Microsoft Office PowerPoint</Application>
  <PresentationFormat>Экран (4:3)</PresentationFormat>
  <Paragraphs>683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Georgia</vt:lpstr>
      <vt:lpstr>Monotype Corsiva</vt:lpstr>
      <vt:lpstr>Times New Roman</vt:lpstr>
      <vt:lpstr>Оформление по умолчанию</vt:lpstr>
      <vt:lpstr>Золотая осень</vt:lpstr>
      <vt:lpstr>Вспомни название осенних месяцев. Назови их по порядку.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Зоологическая</vt:lpstr>
      <vt:lpstr>Про кого говорят, что его «ноги кормят»? Объясните выражение.</vt:lpstr>
      <vt:lpstr>Кто из этих животных меняет на зиму цвет шубки? Почему?</vt:lpstr>
      <vt:lpstr>Назови птиц. Кто из них  не улетает осенью на юг?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</dc:title>
  <dc:creator>Коровина</dc:creator>
  <cp:lastModifiedBy>Аллочка</cp:lastModifiedBy>
  <cp:revision>89</cp:revision>
  <dcterms:created xsi:type="dcterms:W3CDTF">2009-09-06T11:51:25Z</dcterms:created>
  <dcterms:modified xsi:type="dcterms:W3CDTF">2022-11-07T19:27:56Z</dcterms:modified>
</cp:coreProperties>
</file>