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58"/>
  </p:notesMasterIdLst>
  <p:sldIdLst>
    <p:sldId id="373" r:id="rId2"/>
    <p:sldId id="374" r:id="rId3"/>
    <p:sldId id="261" r:id="rId4"/>
    <p:sldId id="391" r:id="rId5"/>
    <p:sldId id="375" r:id="rId6"/>
    <p:sldId id="275" r:id="rId7"/>
    <p:sldId id="276" r:id="rId8"/>
    <p:sldId id="271" r:id="rId9"/>
    <p:sldId id="376" r:id="rId10"/>
    <p:sldId id="264" r:id="rId11"/>
    <p:sldId id="265" r:id="rId12"/>
    <p:sldId id="386" r:id="rId13"/>
    <p:sldId id="325" r:id="rId14"/>
    <p:sldId id="377" r:id="rId15"/>
    <p:sldId id="327" r:id="rId16"/>
    <p:sldId id="348" r:id="rId17"/>
    <p:sldId id="329" r:id="rId18"/>
    <p:sldId id="347" r:id="rId19"/>
    <p:sldId id="331" r:id="rId20"/>
    <p:sldId id="346" r:id="rId21"/>
    <p:sldId id="378" r:id="rId22"/>
    <p:sldId id="281" r:id="rId23"/>
    <p:sldId id="282" r:id="rId24"/>
    <p:sldId id="379" r:id="rId25"/>
    <p:sldId id="293" r:id="rId26"/>
    <p:sldId id="392" r:id="rId27"/>
    <p:sldId id="387" r:id="rId28"/>
    <p:sldId id="334" r:id="rId29"/>
    <p:sldId id="380" r:id="rId30"/>
    <p:sldId id="296" r:id="rId31"/>
    <p:sldId id="297" r:id="rId32"/>
    <p:sldId id="381" r:id="rId33"/>
    <p:sldId id="300" r:id="rId34"/>
    <p:sldId id="301" r:id="rId35"/>
    <p:sldId id="382" r:id="rId36"/>
    <p:sldId id="304" r:id="rId37"/>
    <p:sldId id="305" r:id="rId38"/>
    <p:sldId id="306" r:id="rId39"/>
    <p:sldId id="339" r:id="rId40"/>
    <p:sldId id="388" r:id="rId41"/>
    <p:sldId id="383" r:id="rId42"/>
    <p:sldId id="341" r:id="rId43"/>
    <p:sldId id="345" r:id="rId44"/>
    <p:sldId id="343" r:id="rId45"/>
    <p:sldId id="349" r:id="rId46"/>
    <p:sldId id="344" r:id="rId47"/>
    <p:sldId id="350" r:id="rId48"/>
    <p:sldId id="384" r:id="rId49"/>
    <p:sldId id="313" r:id="rId50"/>
    <p:sldId id="314" r:id="rId51"/>
    <p:sldId id="385" r:id="rId52"/>
    <p:sldId id="317" r:id="rId53"/>
    <p:sldId id="318" r:id="rId54"/>
    <p:sldId id="389" r:id="rId55"/>
    <p:sldId id="352" r:id="rId56"/>
    <p:sldId id="390" r:id="rId5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1543"/>
    <a:srgbClr val="281C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83" d="100"/>
          <a:sy n="83" d="100"/>
        </p:scale>
        <p:origin x="153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FEE8D-6400-4893-ACB6-A34F220A9E20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255C7-97E8-4394-8CAF-8C50A12BAF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095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DEE78A8-3570-42A4-8141-CD8DD8DA41EC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50CAFACD-22ED-447F-9689-8B88A34C90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E78A8-3570-42A4-8141-CD8DD8DA41EC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AFACD-22ED-447F-9689-8B88A34C90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E78A8-3570-42A4-8141-CD8DD8DA41EC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AFACD-22ED-447F-9689-8B88A34C90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DEE78A8-3570-42A4-8141-CD8DD8DA41EC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AFACD-22ED-447F-9689-8B88A34C90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DEE78A8-3570-42A4-8141-CD8DD8DA41EC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50CAFACD-22ED-447F-9689-8B88A34C90A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DEE78A8-3570-42A4-8141-CD8DD8DA41EC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50CAFACD-22ED-447F-9689-8B88A34C90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DEE78A8-3570-42A4-8141-CD8DD8DA41EC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50CAFACD-22ED-447F-9689-8B88A34C90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E78A8-3570-42A4-8141-CD8DD8DA41EC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AFACD-22ED-447F-9689-8B88A34C90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DEE78A8-3570-42A4-8141-CD8DD8DA41EC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50CAFACD-22ED-447F-9689-8B88A34C90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DEE78A8-3570-42A4-8141-CD8DD8DA41EC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50CAFACD-22ED-447F-9689-8B88A34C90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DEE78A8-3570-42A4-8141-CD8DD8DA41EC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50CAFACD-22ED-447F-9689-8B88A34C90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81C5A"/>
            </a:gs>
            <a:gs pos="60000">
              <a:schemeClr val="bg2">
                <a:shade val="92000"/>
                <a:satMod val="230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DEE78A8-3570-42A4-8141-CD8DD8DA41EC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0CAFACD-22ED-447F-9689-8B88A34C90A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11.jpe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13.jpe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16.jpe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20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1.mp3"/><Relationship Id="rId7" Type="http://schemas.openxmlformats.org/officeDocument/2006/relationships/image" Target="../media/image23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.mp3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G:\чгк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9144000" cy="44623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0651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373216"/>
            <a:ext cx="8229600" cy="713234"/>
          </a:xfrm>
          <a:solidFill>
            <a:schemeClr val="accent2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Вопрос №3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что это?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76672"/>
            <a:ext cx="9145016" cy="511404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Платон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называл это «любимым</a:t>
            </a:r>
          </a:p>
          <a:p>
            <a:pPr algn="just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веществом богов»,  </a:t>
            </a: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Гомер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также считал,</a:t>
            </a:r>
          </a:p>
          <a:p>
            <a:pPr algn="just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это имеет божественное</a:t>
            </a:r>
          </a:p>
          <a:p>
            <a:pPr algn="just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происхождение, </a:t>
            </a: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римские легионеры</a:t>
            </a:r>
          </a:p>
          <a:p>
            <a:pPr algn="just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получали  жалованье в этой валюте. А</a:t>
            </a:r>
          </a:p>
          <a:p>
            <a:pPr algn="just">
              <a:buNone/>
            </a:pP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В.И.Даль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приводит такую загадку про</a:t>
            </a:r>
          </a:p>
          <a:p>
            <a:pPr algn="just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это: «В воде родился, а воды боится».</a:t>
            </a:r>
          </a:p>
          <a:p>
            <a:pPr algn="just"/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440" y="5989408"/>
            <a:ext cx="611560" cy="86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minuta_na_obsuzhdenie_-_0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67600" y="62484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1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91264" cy="720080"/>
          </a:xfrm>
          <a:solidFill>
            <a:schemeClr val="accent1">
              <a:lumMod val="75000"/>
            </a:schemeClr>
          </a:solidFill>
          <a:ln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3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G:\чтогдекогда\2095c079681b5d46a45f591b6d17889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340768"/>
            <a:ext cx="7200800" cy="523258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5594205"/>
            <a:ext cx="690689" cy="980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G:\чгк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9144000" cy="44623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01925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b="1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5400" b="1" smtClean="0">
                <a:latin typeface="Times New Roman" pitchFamily="18" charset="0"/>
                <a:cs typeface="Times New Roman" pitchFamily="18" charset="0"/>
              </a:rPr>
              <a:t>еатральная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пауза</a:t>
            </a:r>
            <a:r>
              <a:rPr lang="ru-RU" sz="5400" b="1" smtClean="0"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sz="5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Игра со зрителями»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Отгадайте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автора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название произведения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героев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чтогдекогда\8746297mi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152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19672" y="404664"/>
            <a:ext cx="705678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раунд, блиц-вопрос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668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Блиц-вопрос по пьесе «Недоросль»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060848"/>
            <a:ext cx="8219256" cy="43939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Укажите название господствующего в 18 веке литературного направления, принципы которого нашли отражение в драматургии Фонвизина.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2060848"/>
            <a:ext cx="8219256" cy="12976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КЛАССИЦИЗМ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Блиц-вопрос по пьесе «Недоросль»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44824"/>
            <a:ext cx="8892480" cy="475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Герои «Недоросля» имеют фамилии, звучание которых является их своеобразной характеристикой. </a:t>
            </a:r>
          </a:p>
          <a:p>
            <a:pPr algn="ctr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Как называются такие фамилии?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2060848"/>
            <a:ext cx="8219256" cy="12976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ГОВОРЯЩИЕ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399032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Блиц-вопрос по пьесе «Недоросль»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72816"/>
            <a:ext cx="9144000" cy="475252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В рассказах г-жи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Простаковой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и Скотинина фигурирует «покойник батюшка» и дядя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Вавила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Фалелеич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Как называются персонажи, упоминающиеся в произведении, но не являющиеся действующими лицами?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чтогдекогда\8746297mi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152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44008" y="404664"/>
            <a:ext cx="40324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1 раунд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7273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2060848"/>
            <a:ext cx="8219256" cy="1297616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ВНЕСЦЕНИЧЕСКИЕ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чтогдекогда\8746297mi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152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44008" y="404664"/>
            <a:ext cx="40324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раунд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9165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3717032"/>
            <a:ext cx="5004048" cy="3140968"/>
          </a:xfrm>
          <a:solidFill>
            <a:srgbClr val="1E1543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Вопрос №4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какую ошибку допустил художник, исказив принятые тогда правила кулачного боя?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5936" y="0"/>
            <a:ext cx="5472608" cy="51140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Эта известная репродукция 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В. Васнецова иллюстрирует поэму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М.Ю. Лермонтова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«Песня про царя Ивана 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Васильевича, молодого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опричника и удалого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купца Калашникова»</a:t>
            </a:r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440" y="5989408"/>
            <a:ext cx="611560" cy="86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www.wwww.tphv-history.ru/images/hvv/1-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067944" cy="564584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minuta_na_obsuzhdenie_-_0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504" y="627130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1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1264" cy="1656184"/>
          </a:xfrm>
          <a:solidFill>
            <a:schemeClr val="accent1">
              <a:lumMod val="75000"/>
            </a:schemeClr>
          </a:solidFill>
          <a:ln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en-US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соперники должны драться </a:t>
            </a:r>
            <a:br>
              <a:rPr lang="ru-RU" sz="4000" b="1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 перчаток</a:t>
            </a:r>
            <a:endParaRPr lang="ru-RU" sz="3800" b="1" dirty="0">
              <a:solidFill>
                <a:schemeClr val="tx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3311" y="5877022"/>
            <a:ext cx="690689" cy="980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32770" name="Picture 2" descr="G:\чтогдекогда\Солнцев_Кулачный_бой_18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276872"/>
            <a:ext cx="3456384" cy="432048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чтогдекогда\8746297mi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152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44008" y="404664"/>
            <a:ext cx="40324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раунд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4825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53311" y="5877022"/>
            <a:ext cx="690689" cy="980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5" name="AutoShape 5" descr="http://img1.liveinternet.ru/images/attach/c/6/90/445/90445803_473888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7" name="AutoShape 7" descr="http://img1.liveinternet.ru/images/attach/c/6/90/445/90445803_473888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Neizvesten_-_Vals_Tolstogo_bystryj_(xMusic.me)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8609" y="6062711"/>
            <a:ext cx="609600" cy="609600"/>
          </a:xfrm>
        </p:spPr>
      </p:pic>
      <p:sp>
        <p:nvSpPr>
          <p:cNvPr id="5" name="Прямоугольник 4"/>
          <p:cNvSpPr/>
          <p:nvPr/>
        </p:nvSpPr>
        <p:spPr>
          <a:xfrm>
            <a:off x="774246" y="160338"/>
            <a:ext cx="516590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Прослушайте вальс. </a:t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Он принадлежит </a:t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известному</a:t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русскому </a:t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писателю. </a:t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endParaRPr lang="ru-RU" sz="4000" b="1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83568" y="4293096"/>
            <a:ext cx="8229600" cy="121729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vert="horz" anchor="ctr">
            <a:normAutofit fontScale="90000" lnSpcReduction="10000"/>
          </a:bodyPr>
          <a:lstStyle>
            <a:lvl1pPr marL="484632" algn="l" rtl="0" eaLnBrk="1" latinLnBrk="0" hangingPunct="1">
              <a:spcBef>
                <a:spcPct val="0"/>
              </a:spcBef>
              <a:buNone/>
              <a:defRPr kumimoji="0" sz="420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Вопрос</a:t>
            </a:r>
            <a:r>
              <a:rPr lang="en-US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назовите этого писателя. 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6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1264" cy="936104"/>
          </a:xfrm>
          <a:solidFill>
            <a:schemeClr val="accent1">
              <a:lumMod val="75000"/>
            </a:schemeClr>
          </a:solidFill>
          <a:ln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en-US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Толстой Лев Николаевич </a:t>
            </a:r>
            <a:b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800" b="1" dirty="0">
              <a:solidFill>
                <a:schemeClr val="tx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53311" y="5877022"/>
            <a:ext cx="690689" cy="980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5" name="AutoShape 5" descr="http://img1.liveinternet.ru/images/attach/c/6/90/445/90445803_473888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7" name="AutoShape 7" descr="http://img1.liveinternet.ru/images/attach/c/6/90/445/90445803_473888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38" name="Picture 2" descr="G:\чтогдекогда\7849b402afb71b313b8e07c56dcdbb3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268760"/>
            <a:ext cx="8063836" cy="453174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Neizvesten_-_Vals_Tolstogo_bystryj_(xMusic.me)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8609" y="6062711"/>
            <a:ext cx="609600" cy="609600"/>
          </a:xfrm>
        </p:spPr>
      </p:pic>
    </p:spTree>
    <p:extLst>
      <p:ext uri="{BB962C8B-B14F-4D97-AF65-F5344CB8AC3E}">
        <p14:creationId xmlns:p14="http://schemas.microsoft.com/office/powerpoint/2010/main" val="310240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6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G:\чгк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9144000" cy="44623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799936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Театральная пауза, </a:t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«Игра со зрителями»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Отгадайте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автора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название произведения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героев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чтогдекогда\8746297mi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152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44008" y="404664"/>
            <a:ext cx="40324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раунд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509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97152"/>
            <a:ext cx="8481120" cy="1080120"/>
          </a:xfrm>
          <a:solidFill>
            <a:schemeClr val="accent2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Вопрос №1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процитируйте начало этого биографического описания.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548680"/>
            <a:ext cx="8964488" cy="51140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Перед  вами план биографического описания: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   - место рождения,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   - место проживания,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   - внешность,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   - окружение и встречи,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   - роковая встреча и гибель,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   - посмертная судьба.</a:t>
            </a:r>
          </a:p>
          <a:p>
            <a:pPr algn="just"/>
            <a:endParaRPr lang="ru-RU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440" y="5989408"/>
            <a:ext cx="611560" cy="86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minuta_na_obsuzhdenie_-_0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3528" y="611890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1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628800"/>
            <a:ext cx="8229600" cy="2736304"/>
          </a:xfrm>
          <a:solidFill>
            <a:srgbClr val="1E1543"/>
          </a:solidFill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Вопрос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Какую фамилию носили известный русский поэт «золотого века» и великий русский ученый 20 века?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9145016" cy="5114040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440" y="5989408"/>
            <a:ext cx="611560" cy="86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minuta_na_obsuzhdenie_-_0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536" y="611890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1264" cy="936104"/>
          </a:xfrm>
          <a:solidFill>
            <a:schemeClr val="accent1">
              <a:lumMod val="75000"/>
            </a:schemeClr>
          </a:solidFill>
          <a:ln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en-US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800" b="1" dirty="0">
              <a:solidFill>
                <a:schemeClr val="tx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5" name="AutoShape 5" descr="http://img1.liveinternet.ru/images/attach/c/6/90/445/90445803_473888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7" name="AutoShape 7" descr="http://img1.liveinternet.ru/images/attach/c/6/90/445/90445803_473888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250048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</p:txBody>
      </p:sp>
      <p:pic>
        <p:nvPicPr>
          <p:cNvPr id="46082" name="Picture 2" descr="http://www.babilonhu.net/upload/image/804_Zsukovszki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8"/>
            <a:ext cx="3096344" cy="381624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6084" name="Picture 4" descr="http://images.fineartamerica.com/images-medium-large/nikolai-zhukovsky-russian-engineer-ria-novost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340768"/>
            <a:ext cx="2728143" cy="387275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2" name="TextBox 11"/>
          <p:cNvSpPr txBox="1"/>
          <p:nvPr/>
        </p:nvSpPr>
        <p:spPr>
          <a:xfrm>
            <a:off x="323528" y="5301208"/>
            <a:ext cx="31357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Жуковский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Василий Андреевич,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поэт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16016" y="5288340"/>
            <a:ext cx="5184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Жуковский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Николай Егорович,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физик, основоположник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аэродинамики как науки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чтогдекогда\8746297mi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152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44008" y="404664"/>
            <a:ext cx="40324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раунд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9476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016" y="1052736"/>
            <a:ext cx="9145016" cy="72008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440" y="5989408"/>
            <a:ext cx="611560" cy="86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39552" y="0"/>
            <a:ext cx="83529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Все знают картину И. Репина "Не ждали".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30" name="Picture 2" descr="00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692696"/>
            <a:ext cx="7343045" cy="4842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0" y="5445224"/>
            <a:ext cx="8388424" cy="1412776"/>
          </a:xfrm>
          <a:prstGeom prst="rect">
            <a:avLst/>
          </a:prstGeom>
          <a:solidFill>
            <a:srgbClr val="1E1543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vert="horz" anchor="ctr">
            <a:normAutofit fontScale="25000" lnSpcReduction="20000"/>
          </a:bodyPr>
          <a:lstStyle/>
          <a:p>
            <a:pPr marL="484632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100" b="1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100" b="1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1200" b="1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Вопрос №8</a:t>
            </a:r>
            <a:r>
              <a:rPr kumimoji="0" lang="en-US" sz="11200" b="1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r>
              <a:rPr kumimoji="0" lang="ru-RU" sz="11200" b="1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br>
              <a:rPr kumimoji="0" lang="ru-RU" sz="11200" b="1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1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Портреты каких писателей изображены на этой картине в квартире разночинцев-демократов? </a:t>
            </a:r>
            <a:r>
              <a:rPr kumimoji="0" lang="ru-RU" sz="4200" b="1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200" b="1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4200" b="1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tx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" name="minuta_na_obsuzhdenie_-_0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32440" y="492553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1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1264" cy="936104"/>
          </a:xfrm>
          <a:solidFill>
            <a:schemeClr val="accent1">
              <a:lumMod val="75000"/>
            </a:schemeClr>
          </a:solidFill>
          <a:ln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en-US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800" b="1" dirty="0">
              <a:solidFill>
                <a:schemeClr val="tx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5" name="AutoShape 5" descr="http://img1.liveinternet.ru/images/attach/c/6/90/445/90445803_473888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7" name="AutoShape 7" descr="http://img1.liveinternet.ru/images/attach/c/6/90/445/90445803_473888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250048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39552" y="5301208"/>
            <a:ext cx="29519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Шевченко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Тарас Григорьевич,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украинский поэт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88024" y="5288340"/>
            <a:ext cx="5184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Некрасов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Николай Алексеевич,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русский поэт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6" name="Picture 4" descr="http://kampot.org.ua/uploads/posts/1425495241_shevchenko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56792"/>
            <a:ext cx="2736304" cy="37331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9157" name="Picture 5" descr="G:\чтогдекогда\0077-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556792"/>
            <a:ext cx="2808312" cy="377645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чтогдекогда\8746297mi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152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44008" y="404664"/>
            <a:ext cx="40324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раунд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4774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6480720"/>
          </a:xfrm>
          <a:solidFill>
            <a:srgbClr val="1E1543"/>
          </a:solidFill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b="1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 1933 году Иван Алексеевич Бунин получил Нобелевскую премию по литературе. Традиция вручения премии требовала вывешивать флаг государства, гражданином которого являлся лауреат. Однако организаторы церемонии оказались в большом затруднении. Дело в том, что Бунин уехал из России в 1920 году, с тех пор жил во Франции, но никогда не получал французского гражданства. Организаторы все же нашли подходящий флаг.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016" y="692696"/>
            <a:ext cx="9145016" cy="792088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32440" y="5989408"/>
            <a:ext cx="611560" cy="86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628800"/>
            <a:ext cx="8229600" cy="2736304"/>
          </a:xfrm>
          <a:solidFill>
            <a:srgbClr val="1E1543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Вопрос №9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Какому государству он принадлежал?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04664"/>
            <a:ext cx="9145016" cy="936104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440" y="5989408"/>
            <a:ext cx="611560" cy="86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minuta_na_obsuzhdenie_-_0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1520" y="611890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1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1264" cy="936104"/>
          </a:xfrm>
          <a:solidFill>
            <a:schemeClr val="accent1">
              <a:lumMod val="75000"/>
            </a:schemeClr>
          </a:solidFill>
          <a:ln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en-US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флаг Швеции</a:t>
            </a:r>
            <a:b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800" b="1" dirty="0">
              <a:solidFill>
                <a:schemeClr val="tx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5" name="AutoShape 5" descr="http://img1.liveinternet.ru/images/attach/c/6/90/445/90445803_473888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7" name="AutoShape 7" descr="http://img1.liveinternet.ru/images/attach/c/6/90/445/90445803_473888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250048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</p:txBody>
      </p:sp>
      <p:pic>
        <p:nvPicPr>
          <p:cNvPr id="1026" name="Picture 2" descr="flag-Swed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628800"/>
            <a:ext cx="6063832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Театральная пауза, </a:t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«Игра со зрителями»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Отгадайте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автора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название произведения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героев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7731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G:\чгк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9144000" cy="44623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40135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чтогдекогда\8746297mi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152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44008" y="404664"/>
            <a:ext cx="40324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10 раунд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8170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399032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Блиц-вопрос по пьесе «Гроза»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72816"/>
            <a:ext cx="9144000" cy="475252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Каким термином обозначается нарушение обычного порядка слов во фразе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«Ведь от любви родители и строги-то к вам бывают»?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2060848"/>
            <a:ext cx="8219256" cy="12976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ИНВЕРСИЯ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399032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Блиц-вопрос по пьесе «Гроза»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72816"/>
            <a:ext cx="9144000" cy="475252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Жизненные позиции участников данной сцены различны. Укажите термин, обозначающий столкновение персонажей или каких-либо сил, лежащих в основе развития действия литературного произведения.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2060848"/>
            <a:ext cx="8219256" cy="12976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КОНФЛИКТ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399032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Блиц-вопрос по пьесе «Гроза»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72816"/>
            <a:ext cx="9144000" cy="475252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 пьесе противопоставлены два поколения. Как называется приём противопоставления различных явлений в художественном произведении?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2060848"/>
            <a:ext cx="8219256" cy="12976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АНТИТЕЗА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чтогдекогда\8746297mi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152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44008" y="404664"/>
            <a:ext cx="40324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11 раунд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5552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064896" cy="2304256"/>
          </a:xfrm>
          <a:solidFill>
            <a:srgbClr val="1E1543"/>
          </a:solidFill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Вопрос №11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> </a:t>
            </a:r>
            <a:r>
              <a:rPr lang="ru-RU" sz="4000" b="1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Назовите произведение, на основе которого была сделана данная картинка.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32656"/>
            <a:ext cx="9145016" cy="936104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440" y="5989408"/>
            <a:ext cx="611560" cy="86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8" name="Рисунок 1" descr="http://db.chgk.info/images/db/2014007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2636912"/>
            <a:ext cx="5760640" cy="3985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minuta_na_obsuzhdenie_-_0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68249" y="611890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1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чтогдекогда\8746297mi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152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44008" y="404664"/>
            <a:ext cx="40324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раунд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8243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1264" cy="720080"/>
          </a:xfrm>
          <a:solidFill>
            <a:schemeClr val="accent1">
              <a:lumMod val="75000"/>
            </a:schemeClr>
          </a:solidFill>
          <a:ln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en-US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800" b="1" dirty="0">
              <a:solidFill>
                <a:schemeClr val="tx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5" name="AutoShape 5" descr="http://img1.liveinternet.ru/images/attach/c/6/90/445/90445803_473888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7" name="AutoShape 7" descr="http://img1.liveinternet.ru/images/attach/c/6/90/445/90445803_473888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250048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</p:txBody>
      </p:sp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412776"/>
            <a:ext cx="3312368" cy="4775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1445" name="Picture 5" descr="http://online-bibliograph.ru/files/orig/9/2/4/92445799501bc90f6c951807b19080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340768"/>
            <a:ext cx="3744416" cy="4880990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чтогдекогда\8746297mi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152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44008" y="404664"/>
            <a:ext cx="40324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12 раунд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1283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789040"/>
            <a:ext cx="8064896" cy="2880320"/>
          </a:xfrm>
          <a:solidFill>
            <a:srgbClr val="1E1543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Вопрос №12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вы думаете,  к какому литературному направлению принадлежит его творчество?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301208"/>
            <a:ext cx="9145016" cy="936104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440" y="5989408"/>
            <a:ext cx="611560" cy="86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79512" y="260648"/>
            <a:ext cx="40324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prstClr val="white">
                    <a:lumMod val="95000"/>
                  </a:prst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Прослушайте отрывок из оперы</a:t>
            </a:r>
          </a:p>
          <a:p>
            <a:r>
              <a:rPr lang="ru-RU" sz="3600" b="1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prstClr val="white">
                    <a:lumMod val="95000"/>
                  </a:prst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Алексея Кручёных</a:t>
            </a:r>
          </a:p>
          <a:p>
            <a:r>
              <a:rPr lang="ru-RU" sz="3600" b="1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prstClr val="white">
                    <a:lumMod val="95000"/>
                  </a:prst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«Победа над Солнцем»</a:t>
            </a:r>
            <a:endParaRPr lang="ru-RU" sz="3600" b="1" dirty="0"/>
          </a:p>
        </p:txBody>
      </p:sp>
      <p:pic>
        <p:nvPicPr>
          <p:cNvPr id="5" name="Кручёных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11960" y="639536"/>
            <a:ext cx="4729993" cy="2658544"/>
          </a:xfrm>
          <a:prstGeom prst="rect">
            <a:avLst/>
          </a:prstGeom>
        </p:spPr>
      </p:pic>
      <p:pic>
        <p:nvPicPr>
          <p:cNvPr id="7" name="minuta_na_obsuzhdenie_-_0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089" y="62484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00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1264" cy="720080"/>
          </a:xfrm>
          <a:solidFill>
            <a:schemeClr val="accent1">
              <a:lumMod val="75000"/>
            </a:schemeClr>
          </a:solidFill>
          <a:ln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en-US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футуризм</a:t>
            </a:r>
            <a:b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800" b="1" dirty="0">
              <a:solidFill>
                <a:schemeClr val="tx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5" name="AutoShape 5" descr="http://img1.liveinternet.ru/images/attach/c/6/90/445/90445803_473888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7" name="AutoShape 7" descr="http://img1.liveinternet.ru/images/attach/c/6/90/445/90445803_473888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250048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</p:txBody>
      </p:sp>
      <p:pic>
        <p:nvPicPr>
          <p:cNvPr id="64514" name="Picture 2" descr="https://liabelle.files.wordpress.com/2008/09/krychenykh-larionov.jpg?w=6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8"/>
            <a:ext cx="3456384" cy="476479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9" name="TextBox 8"/>
          <p:cNvSpPr txBox="1"/>
          <p:nvPr/>
        </p:nvSpPr>
        <p:spPr>
          <a:xfrm>
            <a:off x="539552" y="6237312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Портрет А. Кручёных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4520" name="Picture 8" descr="http://www.stasnamintheatre.ru/assets/images/news/FIA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340768"/>
            <a:ext cx="3260204" cy="483053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G:\чгк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9144000" cy="44623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870266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Театральная пауза, </a:t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«Игра со зрителями»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Отгадайте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автора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название произведения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героев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G:\чгк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9144000" cy="44623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9723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068960"/>
            <a:ext cx="8409112" cy="3140968"/>
          </a:xfrm>
          <a:solidFill>
            <a:schemeClr val="accent5">
              <a:lumMod val="5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Вопрос №2</a:t>
            </a:r>
            <a:r>
              <a:rPr lang="en-US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Вам нужно назвать трех известных художников, которые проиллюстрировали следующие знаменитые строчки поэта: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548680"/>
            <a:ext cx="8964488" cy="280831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 50-летию со дня смерти М.Ю. Лермонтова </a:t>
            </a:r>
          </a:p>
          <a:p>
            <a:pPr algn="just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петербургским издателем П.П.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Кончаловским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было подготовлено иллюстрированное </a:t>
            </a:r>
          </a:p>
          <a:p>
            <a:pPr algn="just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собрание сочинений поэта.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06985" y="6263981"/>
            <a:ext cx="437015" cy="6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76672"/>
            <a:ext cx="7776864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Белеет парус одинокой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тумане моря голубом!..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 ищет он в стране далекой?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 кинул он в краю родном?..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__________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 севере диком стоит одиноко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 голой вершине сосна,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 дремлет, качаясь, и снегом сыпучим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Одета, как ризой, она.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___________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Печальный Демон, дух изгнанья,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Летал над грешною землей,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 лучших дней воспоминанья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Пред ним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теснилися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толпой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/>
              <a:t/>
            </a:r>
            <a:br>
              <a:rPr lang="ru-RU" sz="1000" dirty="0" smtClean="0"/>
            </a:br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440" y="5989408"/>
            <a:ext cx="611560" cy="86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minuta_na_obsuzhdenie_-_0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67600" y="62484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1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2" y="267494"/>
            <a:ext cx="5364088" cy="2225402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pic>
        <p:nvPicPr>
          <p:cNvPr id="22530" name="Picture 2" descr="38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484784"/>
            <a:ext cx="3960440" cy="2558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2533" name="Picture 5" descr="artlib_gallery-389517-o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764704"/>
            <a:ext cx="2351459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2535" name="Picture 7" descr="v_demon_fl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365104"/>
            <a:ext cx="7998319" cy="2266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0" name="TextBox 9"/>
          <p:cNvSpPr txBox="1"/>
          <p:nvPr/>
        </p:nvSpPr>
        <p:spPr>
          <a:xfrm>
            <a:off x="3059832" y="908720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И.К. Айвазовский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00192" y="188640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И.И. Шишкин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512" y="3933056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М.А. Врубель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79512" y="188640"/>
            <a:ext cx="2664296" cy="7200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vert="horz" anchor="ctr">
            <a:normAutofit/>
          </a:bodyPr>
          <a:lstStyle/>
          <a:p>
            <a:pPr marL="484632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Ответ</a:t>
            </a:r>
            <a:endParaRPr kumimoji="0" lang="ru-RU" sz="3800" b="1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tx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чтогдекогда\8746297mi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152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44008" y="404664"/>
            <a:ext cx="40324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раунд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6380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919</TotalTime>
  <Words>389</Words>
  <Application>Microsoft Office PowerPoint</Application>
  <PresentationFormat>Экран (4:3)</PresentationFormat>
  <Paragraphs>138</Paragraphs>
  <Slides>56</Slides>
  <Notes>0</Notes>
  <HiddenSlides>0</HiddenSlides>
  <MMClips>12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62" baseType="lpstr">
      <vt:lpstr>Calibri</vt:lpstr>
      <vt:lpstr>Century Gothic</vt:lpstr>
      <vt:lpstr>Times New Roman</vt:lpstr>
      <vt:lpstr>Verdana</vt:lpstr>
      <vt:lpstr>Wingdings 2</vt:lpstr>
      <vt:lpstr>Яркая</vt:lpstr>
      <vt:lpstr>Презентация PowerPoint</vt:lpstr>
      <vt:lpstr>Презентация PowerPoint</vt:lpstr>
      <vt:lpstr>Вопрос №1: процитируйте начало этого биографического описания.</vt:lpstr>
      <vt:lpstr>ОТВЕТ: ЕЛКА</vt:lpstr>
      <vt:lpstr>Презентация PowerPoint</vt:lpstr>
      <vt:lpstr> Вопрос №2: Вам нужно назвать трех известных художников, которые проиллюстрировали следующие знаменитые строчки поэта: </vt:lpstr>
      <vt:lpstr>Презентация PowerPoint</vt:lpstr>
      <vt:lpstr> </vt:lpstr>
      <vt:lpstr>Презентация PowerPoint</vt:lpstr>
      <vt:lpstr>Вопрос №3: что это?</vt:lpstr>
      <vt:lpstr>Ответ</vt:lpstr>
      <vt:lpstr>Презентация PowerPoint</vt:lpstr>
      <vt:lpstr>Театральная пауза,  «Игра со зрителями»</vt:lpstr>
      <vt:lpstr>Презентация PowerPoint</vt:lpstr>
      <vt:lpstr>Блиц-вопрос по пьесе «Недоросль»</vt:lpstr>
      <vt:lpstr>Ответ:</vt:lpstr>
      <vt:lpstr>Блиц-вопрос по пьесе «Недоросль»</vt:lpstr>
      <vt:lpstr>Ответ:</vt:lpstr>
      <vt:lpstr>Блиц-вопрос по пьесе «Недоросль»</vt:lpstr>
      <vt:lpstr>Ответ:</vt:lpstr>
      <vt:lpstr>Презентация PowerPoint</vt:lpstr>
      <vt:lpstr>Вопрос №4:  какую ошибку допустил художник, исказив принятые тогда правила кулачного боя?</vt:lpstr>
      <vt:lpstr>Ответ:  соперники должны драться  без перчаток</vt:lpstr>
      <vt:lpstr>Презентация PowerPoint</vt:lpstr>
      <vt:lpstr>Презентация PowerPoint</vt:lpstr>
      <vt:lpstr> Ответ: Толстой Лев Николаевич  </vt:lpstr>
      <vt:lpstr>Презентация PowerPoint</vt:lpstr>
      <vt:lpstr>  Театральная пауза,  «Игра со зрителями»</vt:lpstr>
      <vt:lpstr>Презентация PowerPoint</vt:lpstr>
      <vt:lpstr>Вопрос:  Какую фамилию носили известный русский поэт «золотого века» и великий русский ученый 20 века?  </vt:lpstr>
      <vt:lpstr> Ответ:  </vt:lpstr>
      <vt:lpstr>Презентация PowerPoint</vt:lpstr>
      <vt:lpstr>Презентация PowerPoint</vt:lpstr>
      <vt:lpstr> Ответ:  </vt:lpstr>
      <vt:lpstr>Презентация PowerPoint</vt:lpstr>
      <vt:lpstr>  В 1933 году Иван Алексеевич Бунин получил Нобелевскую премию по литературе. Традиция вручения премии требовала вывешивать флаг государства, гражданином которого являлся лауреат. Однако организаторы церемонии оказались в большом затруднении. Дело в том, что Бунин уехал из России в 1920 году, с тех пор жил во Франции, но никогда не получал французского гражданства. Организаторы все же нашли подходящий флаг.   </vt:lpstr>
      <vt:lpstr>Вопрос №9:  Какому государству он принадлежал?  </vt:lpstr>
      <vt:lpstr> Ответ: флаг Швеции </vt:lpstr>
      <vt:lpstr>  Театральная пауза,  «Игра со зрителями»</vt:lpstr>
      <vt:lpstr>Презентация PowerPoint</vt:lpstr>
      <vt:lpstr>Презентация PowerPoint</vt:lpstr>
      <vt:lpstr>Блиц-вопрос по пьесе «Гроза»</vt:lpstr>
      <vt:lpstr>Ответ:</vt:lpstr>
      <vt:lpstr>Блиц-вопрос по пьесе «Гроза»</vt:lpstr>
      <vt:lpstr>Ответ:</vt:lpstr>
      <vt:lpstr>Блиц-вопрос по пьесе «Гроза»</vt:lpstr>
      <vt:lpstr>Ответ:</vt:lpstr>
      <vt:lpstr>Презентация PowerPoint</vt:lpstr>
      <vt:lpstr>   Вопрос №11:   Назовите произведение, на основе которого была сделана данная картинка.   </vt:lpstr>
      <vt:lpstr> Ответ: </vt:lpstr>
      <vt:lpstr>Презентация PowerPoint</vt:lpstr>
      <vt:lpstr>    Вопрос №12: как вы думаете,  к какому литературному направлению принадлежит его творчество?     </vt:lpstr>
      <vt:lpstr> Ответ:   футуризм </vt:lpstr>
      <vt:lpstr>Презентация PowerPoint</vt:lpstr>
      <vt:lpstr>  Театральная пауза,  «Игра со зрителями»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Лада</dc:creator>
  <cp:lastModifiedBy>Пользователь</cp:lastModifiedBy>
  <cp:revision>126</cp:revision>
  <dcterms:created xsi:type="dcterms:W3CDTF">2016-01-24T15:44:00Z</dcterms:created>
  <dcterms:modified xsi:type="dcterms:W3CDTF">2025-09-01T21:15:08Z</dcterms:modified>
</cp:coreProperties>
</file>