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300" r:id="rId3"/>
    <p:sldId id="311" r:id="rId4"/>
    <p:sldId id="310" r:id="rId5"/>
    <p:sldId id="296" r:id="rId6"/>
    <p:sldId id="309" r:id="rId7"/>
    <p:sldId id="308" r:id="rId8"/>
    <p:sldId id="283" r:id="rId9"/>
    <p:sldId id="30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F23CB-AE74-41D8-9D53-246947D7795F}" v="6" dt="2019-10-01T17:04:56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97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A9ED3-6F01-41FF-B60B-92BDC50DA3C9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81459-A302-408C-8DD0-CE4C49F9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4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2C0A87-B146-4B4B-BB80-505B5C4F8B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2C0A87-B146-4B4B-BB80-505B5C4F8B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2C0A87-B146-4B4B-BB80-505B5C4F8B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Мои рисунки\1683423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408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98072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418016"/>
            <a:ext cx="4608512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Arial Black" pitchFamily="34" charset="0"/>
              </a:rPr>
              <a:t>   Тема урока:</a:t>
            </a:r>
            <a:endParaRPr lang="ru-RU" sz="3200" dirty="0">
              <a:latin typeface="Arial Black" pitchFamily="34" charset="0"/>
            </a:endParaRPr>
          </a:p>
          <a:p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</a:rPr>
              <a:t>          Имя  существительное, 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</a:rPr>
              <a:t>как часть </a:t>
            </a:r>
            <a:r>
              <a:rPr lang="ru-RU" sz="3200" b="1" i="1" dirty="0" err="1">
                <a:solidFill>
                  <a:srgbClr val="FF0000"/>
                </a:solidFill>
                <a:latin typeface="Arial Black" pitchFamily="34" charset="0"/>
              </a:rPr>
              <a:t>речи.Закрепление</a:t>
            </a:r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31987" y="2956805"/>
            <a:ext cx="2952328" cy="34163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FF00"/>
                </a:solidFill>
                <a:latin typeface="Arial Black" pitchFamily="34" charset="0"/>
              </a:rPr>
              <a:t>                Цель:</a:t>
            </a:r>
          </a:p>
          <a:p>
            <a:pPr>
              <a:defRPr/>
            </a:pP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  <a:latin typeface="Arial Black" pitchFamily="34" charset="0"/>
              </a:rPr>
              <a:t>знать морфологические признаки имени существительного, его роль в предложении.</a:t>
            </a:r>
          </a:p>
          <a:p>
            <a:pPr>
              <a:defRPr/>
            </a:pPr>
            <a:r>
              <a:rPr lang="ru-RU" b="1" i="1" dirty="0">
                <a:solidFill>
                  <a:srgbClr val="FFFF00"/>
                </a:solidFill>
                <a:latin typeface="Arial Black" pitchFamily="34" charset="0"/>
              </a:rPr>
              <a:t>     Уметь опознавать       существительные среди других частей речи.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5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Мои документы\Мои рисунки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79712" y="2708920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800" b="1" dirty="0">
                <a:solidFill>
                  <a:srgbClr val="FF0000"/>
                </a:solidFill>
                <a:cs typeface="Aharoni" pitchFamily="2" charset="-79"/>
              </a:rPr>
              <a:t>Задание по цепочке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Назовите предметы.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Обозначь род, число, склонение.</a:t>
            </a:r>
          </a:p>
        </p:txBody>
      </p:sp>
    </p:spTree>
    <p:extLst>
      <p:ext uri="{BB962C8B-B14F-4D97-AF65-F5344CB8AC3E}">
        <p14:creationId xmlns:p14="http://schemas.microsoft.com/office/powerpoint/2010/main" val="367658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Мои документы\Мои рисунки\sh_ramka_det_20110527_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358246" cy="635795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23928" y="2272060"/>
            <a:ext cx="273630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Повторим 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        правило</a:t>
            </a:r>
          </a:p>
        </p:txBody>
      </p:sp>
      <p:pic>
        <p:nvPicPr>
          <p:cNvPr id="4" name="Picture 5" descr="dd01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8821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7"/>
          <p:cNvGrpSpPr/>
          <p:nvPr/>
        </p:nvGrpSpPr>
        <p:grpSpPr>
          <a:xfrm>
            <a:off x="857224" y="1500174"/>
            <a:ext cx="7429552" cy="4286280"/>
            <a:chOff x="857224" y="1500174"/>
            <a:chExt cx="7429552" cy="428628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57224" y="150017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14612" y="150017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72000" y="150017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29388" y="150017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57224" y="257174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57224" y="364331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57224" y="471488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14612" y="257174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72000" y="471488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72000" y="364331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14612" y="471488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14612" y="364331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429388" y="257174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72000" y="257174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429388" y="471488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429388" y="3643314"/>
              <a:ext cx="1857388" cy="1071570"/>
            </a:xfrm>
            <a:prstGeom prst="rect">
              <a:avLst/>
            </a:prstGeom>
            <a:solidFill>
              <a:srgbClr val="F2DCDB"/>
            </a:solidFill>
            <a:ln w="57150">
              <a:solidFill>
                <a:srgbClr val="CC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57224" y="500042"/>
            <a:ext cx="6584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3366CC"/>
                </a:solidFill>
                <a:latin typeface="Comic Sans MS" pitchFamily="66" charset="0"/>
              </a:rPr>
              <a:t>Выпиши слова, которые, на твой взгляд,</a:t>
            </a:r>
          </a:p>
          <a:p>
            <a:pPr algn="ctr"/>
            <a:r>
              <a:rPr lang="ru-RU" sz="2400" b="1" dirty="0">
                <a:solidFill>
                  <a:srgbClr val="3366CC"/>
                </a:solidFill>
                <a:latin typeface="Comic Sans MS" pitchFamily="66" charset="0"/>
              </a:rPr>
              <a:t>являются именами существительными.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2976" y="1785926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мороз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0364" y="1785926"/>
            <a:ext cx="1201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играет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3438" y="1785926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красивый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6578" y="1785926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наряд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57290" y="2857496"/>
            <a:ext cx="889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поёт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8926" y="2857496"/>
            <a:ext cx="146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бабочка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9190" y="2857496"/>
            <a:ext cx="107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кукла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2264" y="2857496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красный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1538" y="3929066"/>
            <a:ext cx="14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одежда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28926" y="3929066"/>
            <a:ext cx="1471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нежный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57752" y="3929066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лепить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16" y="3929066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игра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1538" y="4929198"/>
            <a:ext cx="1462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слушать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14678" y="4929198"/>
            <a:ext cx="91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волк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4876" y="4929198"/>
            <a:ext cx="1622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снежный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58016" y="4929198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парта</a:t>
            </a:r>
          </a:p>
        </p:txBody>
      </p:sp>
      <p:sp>
        <p:nvSpPr>
          <p:cNvPr id="51" name="Скругленный прямоугольник 50">
            <a:hlinkClick r:id="" action="ppaction://noaction" highlightClick="1"/>
          </p:cNvPr>
          <p:cNvSpPr/>
          <p:nvPr/>
        </p:nvSpPr>
        <p:spPr>
          <a:xfrm>
            <a:off x="3500430" y="6000768"/>
            <a:ext cx="2071702" cy="500066"/>
          </a:xfrm>
          <a:prstGeom prst="roundRect">
            <a:avLst/>
          </a:prstGeom>
          <a:solidFill>
            <a:srgbClr val="3366CC"/>
          </a:solidFill>
          <a:ln w="28575">
            <a:solidFill>
              <a:srgbClr val="3366CC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Проверяем!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5" y="1428736"/>
            <a:ext cx="757242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41922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142852"/>
            <a:ext cx="76438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Склонения имен существительных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928794" y="1000108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572000" y="1214422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86512" y="1142984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57290" y="1357298"/>
            <a:ext cx="42862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4942" y="1571612"/>
            <a:ext cx="42862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15272" y="1785926"/>
            <a:ext cx="42862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Мои документы\Мои рисунки\9387717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7000924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3928" y="700801"/>
            <a:ext cx="3096344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Запишите слова, распределив их в три столбика: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Рожь, тополь, брошюра, цыган, местность, смелость, луч, шалаш, циркуль, шорох, цифра, чувство, аллея, ветка, ветвь, ель, ёлка.</a:t>
            </a:r>
          </a:p>
          <a:p>
            <a:pPr fontAlgn="t"/>
            <a:r>
              <a:rPr lang="ru-RU" b="1" dirty="0"/>
              <a:t> 1 </a:t>
            </a:r>
            <a:r>
              <a:rPr lang="ru-RU" b="1" dirty="0" err="1"/>
              <a:t>скл</a:t>
            </a:r>
            <a:r>
              <a:rPr lang="ru-RU" b="1" dirty="0"/>
              <a:t>.       2 </a:t>
            </a:r>
            <a:r>
              <a:rPr lang="ru-RU" b="1" dirty="0" err="1"/>
              <a:t>скл</a:t>
            </a:r>
            <a:r>
              <a:rPr lang="ru-RU" b="1" dirty="0"/>
              <a:t>.         3 </a:t>
            </a:r>
            <a:r>
              <a:rPr lang="ru-RU" b="1" dirty="0" err="1"/>
              <a:t>скл</a:t>
            </a:r>
            <a:endParaRPr lang="ru-RU" dirty="0"/>
          </a:p>
          <a:p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4" name="Picture 5" descr="dd01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3733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387" y="4869160"/>
            <a:ext cx="1600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-35272"/>
            <a:ext cx="2028825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" y="163513"/>
            <a:ext cx="12858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85720" y="2571744"/>
            <a:ext cx="5286412" cy="4286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7030A0"/>
              </a:solidFill>
            </a:endParaRP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Arial Black" pitchFamily="34" charset="0"/>
              </a:rPr>
              <a:t>Поставь на свое место вопросы падежей .</a:t>
            </a:r>
          </a:p>
          <a:p>
            <a:pPr algn="ctr"/>
            <a:endParaRPr lang="ru-RU" sz="2800" b="1" i="1" dirty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И.п.  о ком? о чем?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Д.п.   кого? чего?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Т.п.  кем? чем?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В.п.  кто? что?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Р.п.  кому? Чему?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П.п.  кого? Что?</a:t>
            </a: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9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387" y="4869160"/>
            <a:ext cx="1600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-35272"/>
            <a:ext cx="2028825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" y="163513"/>
            <a:ext cx="12858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2071678"/>
            <a:ext cx="4572000" cy="366254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endParaRPr lang="ru-RU" b="1" i="1" dirty="0">
              <a:solidFill>
                <a:srgbClr val="7030A0"/>
              </a:solidFill>
            </a:endParaRPr>
          </a:p>
          <a:p>
            <a:pPr algn="ctr"/>
            <a:r>
              <a:rPr lang="ru-RU" sz="2800" i="1" dirty="0">
                <a:solidFill>
                  <a:srgbClr val="FF0000"/>
                </a:solidFill>
                <a:latin typeface="Arial Black" pitchFamily="34" charset="0"/>
                <a:ea typeface="Adobe Fan Heiti Std B" pitchFamily="34" charset="-128"/>
              </a:rPr>
              <a:t>Проверь!</a:t>
            </a:r>
          </a:p>
          <a:p>
            <a:pPr algn="ctr"/>
            <a:endParaRPr lang="ru-RU" i="1" dirty="0">
              <a:solidFill>
                <a:srgbClr val="FF0000"/>
              </a:solidFill>
              <a:latin typeface="Arial Black" pitchFamily="34" charset="0"/>
              <a:ea typeface="Adobe Fan Heiti Std B" pitchFamily="34" charset="-128"/>
            </a:endParaRP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И.п.  Кто?  Что?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Р.п.  кого? чего?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Д.п. кому? Чему?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. В.п. кого? Что?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 Т.п.  кем? чем?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П.п. О ком? О чем?</a:t>
            </a:r>
          </a:p>
        </p:txBody>
      </p:sp>
    </p:spTree>
    <p:extLst>
      <p:ext uri="{BB962C8B-B14F-4D97-AF65-F5344CB8AC3E}">
        <p14:creationId xmlns:p14="http://schemas.microsoft.com/office/powerpoint/2010/main" val="281289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387" y="4869160"/>
            <a:ext cx="1600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-35272"/>
            <a:ext cx="2028825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" y="163513"/>
            <a:ext cx="12858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28596" y="1928802"/>
            <a:ext cx="5286412" cy="2714644"/>
          </a:xfrm>
          <a:prstGeom prst="wedgeRoundRectCallout">
            <a:avLst>
              <a:gd name="adj1" fmla="val 50497"/>
              <a:gd name="adj2" fmla="val 930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7030A0"/>
                </a:solidFill>
                <a:latin typeface="Arial Black" pitchFamily="34" charset="0"/>
              </a:rPr>
              <a:t>Просклоняй слова</a:t>
            </a:r>
          </a:p>
          <a:p>
            <a:pPr algn="ctr"/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Арбуз, мышь, береза 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89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500174"/>
            <a:ext cx="65505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    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1.Птица близко сидит на берёз…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  2.Только по </a:t>
            </a:r>
            <a:r>
              <a:rPr lang="ru-RU" sz="2000" b="1" dirty="0" err="1">
                <a:solidFill>
                  <a:srgbClr val="0070C0"/>
                </a:solidFill>
                <a:latin typeface="Arial Black" pitchFamily="34" charset="0"/>
              </a:rPr>
              <a:t>догадк</a:t>
            </a:r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… я понял направление полёта </a:t>
            </a:r>
            <a:r>
              <a:rPr lang="ru-RU" sz="2000" b="1" dirty="0" err="1">
                <a:solidFill>
                  <a:srgbClr val="0070C0"/>
                </a:solidFill>
                <a:latin typeface="Arial Black" pitchFamily="34" charset="0"/>
              </a:rPr>
              <a:t>цапл</a:t>
            </a:r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…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   3.Среди дня с крыш… капало.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4.Дорога уходила прямо в чистое мор… воды.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 5.На самом закат… слышится трель дятла.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6. На  ярком солнце³ переливались капельки росы.⁴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642918"/>
            <a:ext cx="5214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  <a:ea typeface="Adobe Gothic Std B" pitchFamily="34" charset="-128"/>
                <a:cs typeface="Aharoni" pitchFamily="2" charset="-79"/>
              </a:rPr>
              <a:t>Вставьте падежные  окончания в слова.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  <a:ea typeface="Adobe Gothic Std B" pitchFamily="34" charset="-128"/>
                <a:cs typeface="Aharoni" pitchFamily="2" charset="-79"/>
              </a:rPr>
              <a:t>Назови падеж.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  <a:ea typeface="Adobe Gothic Std B" pitchFamily="34" charset="-128"/>
                <a:cs typeface="Aharoni" pitchFamily="2" charset="-79"/>
              </a:rPr>
              <a:t>Сделай разборы.</a:t>
            </a:r>
          </a:p>
        </p:txBody>
      </p:sp>
      <p:pic>
        <p:nvPicPr>
          <p:cNvPr id="5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9952" y="344576"/>
            <a:ext cx="2028825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4714884"/>
            <a:ext cx="2028825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4286256"/>
            <a:ext cx="2028825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STAR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-428652"/>
            <a:ext cx="2028825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8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306</Words>
  <Application>Microsoft Office PowerPoint</Application>
  <PresentationFormat>Экран (4:3)</PresentationFormat>
  <Paragraphs>98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Репетухас Елена Владимировна</dc:creator>
  <cp:lastModifiedBy>Lenovo</cp:lastModifiedBy>
  <cp:revision>72</cp:revision>
  <dcterms:created xsi:type="dcterms:W3CDTF">2012-02-06T17:31:15Z</dcterms:created>
  <dcterms:modified xsi:type="dcterms:W3CDTF">2019-10-01T17:11:05Z</dcterms:modified>
</cp:coreProperties>
</file>