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11" r:id="rId3"/>
    <p:sldId id="312" r:id="rId4"/>
    <p:sldId id="313" r:id="rId5"/>
    <p:sldId id="314" r:id="rId6"/>
    <p:sldId id="316" r:id="rId7"/>
    <p:sldId id="317" r:id="rId8"/>
    <p:sldId id="318" r:id="rId9"/>
    <p:sldId id="319" r:id="rId10"/>
    <p:sldId id="320" r:id="rId11"/>
    <p:sldId id="321" r:id="rId12"/>
    <p:sldId id="328" r:id="rId13"/>
    <p:sldId id="322" r:id="rId14"/>
    <p:sldId id="323" r:id="rId15"/>
    <p:sldId id="324" r:id="rId16"/>
    <p:sldId id="325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49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110DFE-236C-47F1-8508-DBCD79A06715}" type="doc">
      <dgm:prSet loTypeId="urn:microsoft.com/office/officeart/2005/8/layout/target3" loCatId="list" qsTypeId="urn:microsoft.com/office/officeart/2005/8/quickstyle/simple1#10" qsCatId="simple" csTypeId="urn:microsoft.com/office/officeart/2005/8/colors/accent1_2#12" csCatId="accent1" phldr="1"/>
      <dgm:spPr/>
      <dgm:t>
        <a:bodyPr/>
        <a:lstStyle/>
        <a:p>
          <a:endParaRPr lang="ru-RU"/>
        </a:p>
      </dgm:t>
    </dgm:pt>
    <dgm:pt modelId="{532C0DC0-2100-470D-AA40-AEF052BA67CD}">
      <dgm:prSet phldrT="[Текст]" custT="1"/>
      <dgm:spPr/>
      <dgm:t>
        <a:bodyPr/>
        <a:lstStyle/>
        <a:p>
          <a:pPr algn="l"/>
          <a:r>
            <a:rPr lang="ru-RU" sz="1800" dirty="0" smtClean="0"/>
            <a:t>- Дальтон-час проводится один раз в неделю </a:t>
          </a:r>
          <a:r>
            <a:rPr lang="en-US" sz="1800" dirty="0" smtClean="0"/>
            <a:t>.</a:t>
          </a:r>
          <a:r>
            <a:rPr lang="ru-RU" sz="1800" dirty="0" smtClean="0"/>
            <a:t>Например, каждый вторник второй урок — работа учащихся в разных лабораториях по выполнению заданий</a:t>
          </a:r>
          <a:endParaRPr lang="ru-RU" sz="1800" dirty="0"/>
        </a:p>
      </dgm:t>
    </dgm:pt>
    <dgm:pt modelId="{ABD5D7CC-8E05-427D-9641-EA77C59250F9}" type="parTrans" cxnId="{D330453E-6019-47C1-A1E9-1513881123F7}">
      <dgm:prSet/>
      <dgm:spPr/>
      <dgm:t>
        <a:bodyPr/>
        <a:lstStyle/>
        <a:p>
          <a:pPr algn="l"/>
          <a:endParaRPr lang="ru-RU"/>
        </a:p>
      </dgm:t>
    </dgm:pt>
    <dgm:pt modelId="{814E63C5-AEA4-4EEC-8C0F-4FE9C5287C62}" type="sibTrans" cxnId="{D330453E-6019-47C1-A1E9-1513881123F7}">
      <dgm:prSet/>
      <dgm:spPr/>
      <dgm:t>
        <a:bodyPr/>
        <a:lstStyle/>
        <a:p>
          <a:pPr algn="l"/>
          <a:endParaRPr lang="ru-RU"/>
        </a:p>
      </dgm:t>
    </dgm:pt>
    <dgm:pt modelId="{EB9C57E8-C9C3-4441-A1D9-7E30122F4558}" type="pres">
      <dgm:prSet presAssocID="{A0110DFE-236C-47F1-8508-DBCD79A0671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4F1915-8D8C-4032-970A-7CBEA261A5E8}" type="pres">
      <dgm:prSet presAssocID="{532C0DC0-2100-470D-AA40-AEF052BA67CD}" presName="circle1" presStyleLbl="node1" presStyleIdx="0" presStyleCnt="1"/>
      <dgm:spPr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FD7EBDE9-6C6A-4717-A8D4-F2347E44D94E}" type="pres">
      <dgm:prSet presAssocID="{532C0DC0-2100-470D-AA40-AEF052BA67CD}" presName="space" presStyleCnt="0"/>
      <dgm:spPr/>
    </dgm:pt>
    <dgm:pt modelId="{BF627A48-1FCE-49B8-95BF-8720AD14E17B}" type="pres">
      <dgm:prSet presAssocID="{532C0DC0-2100-470D-AA40-AEF052BA67CD}" presName="rect1" presStyleLbl="alignAcc1" presStyleIdx="0" presStyleCnt="1" custScaleX="117588" custScaleY="27674" custLinFactNeighborX="-11098" custLinFactNeighborY="-31054"/>
      <dgm:spPr/>
      <dgm:t>
        <a:bodyPr/>
        <a:lstStyle/>
        <a:p>
          <a:endParaRPr lang="ru-RU"/>
        </a:p>
      </dgm:t>
    </dgm:pt>
    <dgm:pt modelId="{AFF3DF73-E3D5-42E9-B72B-014631FCDBED}" type="pres">
      <dgm:prSet presAssocID="{532C0DC0-2100-470D-AA40-AEF052BA67CD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30453E-6019-47C1-A1E9-1513881123F7}" srcId="{A0110DFE-236C-47F1-8508-DBCD79A06715}" destId="{532C0DC0-2100-470D-AA40-AEF052BA67CD}" srcOrd="0" destOrd="0" parTransId="{ABD5D7CC-8E05-427D-9641-EA77C59250F9}" sibTransId="{814E63C5-AEA4-4EEC-8C0F-4FE9C5287C62}"/>
    <dgm:cxn modelId="{63318732-2145-4102-AA59-BEB32494E68D}" type="presOf" srcId="{532C0DC0-2100-470D-AA40-AEF052BA67CD}" destId="{AFF3DF73-E3D5-42E9-B72B-014631FCDBED}" srcOrd="1" destOrd="0" presId="urn:microsoft.com/office/officeart/2005/8/layout/target3"/>
    <dgm:cxn modelId="{5935B852-7F72-4E49-93EF-FEABE34760CA}" type="presOf" srcId="{A0110DFE-236C-47F1-8508-DBCD79A06715}" destId="{EB9C57E8-C9C3-4441-A1D9-7E30122F4558}" srcOrd="0" destOrd="0" presId="urn:microsoft.com/office/officeart/2005/8/layout/target3"/>
    <dgm:cxn modelId="{E7DAC2D7-1F13-41AA-81E5-4AEB89BE0B59}" type="presOf" srcId="{532C0DC0-2100-470D-AA40-AEF052BA67CD}" destId="{BF627A48-1FCE-49B8-95BF-8720AD14E17B}" srcOrd="0" destOrd="0" presId="urn:microsoft.com/office/officeart/2005/8/layout/target3"/>
    <dgm:cxn modelId="{76CDBC68-E481-4C9C-AE62-9631884C22C7}" type="presParOf" srcId="{EB9C57E8-C9C3-4441-A1D9-7E30122F4558}" destId="{0D4F1915-8D8C-4032-970A-7CBEA261A5E8}" srcOrd="0" destOrd="0" presId="urn:microsoft.com/office/officeart/2005/8/layout/target3"/>
    <dgm:cxn modelId="{C5E289C1-8541-49DF-A582-D450A2086E8E}" type="presParOf" srcId="{EB9C57E8-C9C3-4441-A1D9-7E30122F4558}" destId="{FD7EBDE9-6C6A-4717-A8D4-F2347E44D94E}" srcOrd="1" destOrd="0" presId="urn:microsoft.com/office/officeart/2005/8/layout/target3"/>
    <dgm:cxn modelId="{950917CA-8E42-44A0-A807-4A6B4231A189}" type="presParOf" srcId="{EB9C57E8-C9C3-4441-A1D9-7E30122F4558}" destId="{BF627A48-1FCE-49B8-95BF-8720AD14E17B}" srcOrd="2" destOrd="0" presId="urn:microsoft.com/office/officeart/2005/8/layout/target3"/>
    <dgm:cxn modelId="{379C4D75-3597-4FBE-9264-DA03F4B9B970}" type="presParOf" srcId="{EB9C57E8-C9C3-4441-A1D9-7E30122F4558}" destId="{AFF3DF73-E3D5-42E9-B72B-014631FCDBED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0110DFE-236C-47F1-8508-DBCD79A06715}" type="doc">
      <dgm:prSet loTypeId="urn:microsoft.com/office/officeart/2005/8/layout/target3" loCatId="list" qsTypeId="urn:microsoft.com/office/officeart/2005/8/quickstyle/simple1#12" qsCatId="simple" csTypeId="urn:microsoft.com/office/officeart/2005/8/colors/accent1_2#14" csCatId="accent1" phldr="1"/>
      <dgm:spPr/>
      <dgm:t>
        <a:bodyPr/>
        <a:lstStyle/>
        <a:p>
          <a:endParaRPr lang="ru-RU"/>
        </a:p>
      </dgm:t>
    </dgm:pt>
    <dgm:pt modelId="{EB9C57E8-C9C3-4441-A1D9-7E30122F4558}" type="pres">
      <dgm:prSet presAssocID="{A0110DFE-236C-47F1-8508-DBCD79A0671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B9027D0-315D-4B32-A18B-B82B0E9D5165}" type="presOf" srcId="{A0110DFE-236C-47F1-8508-DBCD79A06715}" destId="{EB9C57E8-C9C3-4441-A1D9-7E30122F4558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110DFE-236C-47F1-8508-DBCD79A06715}" type="doc">
      <dgm:prSet loTypeId="urn:microsoft.com/office/officeart/2005/8/layout/target3" loCatId="list" qsTypeId="urn:microsoft.com/office/officeart/2005/8/quickstyle/simple1#12" qsCatId="simple" csTypeId="urn:microsoft.com/office/officeart/2005/8/colors/accent1_2#14" csCatId="accent1" phldr="1"/>
      <dgm:spPr/>
      <dgm:t>
        <a:bodyPr/>
        <a:lstStyle/>
        <a:p>
          <a:endParaRPr lang="ru-RU"/>
        </a:p>
      </dgm:t>
    </dgm:pt>
    <dgm:pt modelId="{EB9C57E8-C9C3-4441-A1D9-7E30122F4558}" type="pres">
      <dgm:prSet presAssocID="{A0110DFE-236C-47F1-8508-DBCD79A06715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25E95D0-A7A6-48B9-8B54-329C228205B1}" type="presOf" srcId="{A0110DFE-236C-47F1-8508-DBCD79A06715}" destId="{EB9C57E8-C9C3-4441-A1D9-7E30122F4558}" srcOrd="0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A38CBB-201B-42CB-AEA7-B28D277DEC76}" type="doc">
      <dgm:prSet loTypeId="urn:microsoft.com/office/officeart/2005/8/layout/chart3" loCatId="cycle" qsTypeId="urn:microsoft.com/office/officeart/2005/8/quickstyle/simple5" qsCatId="simple" csTypeId="urn:microsoft.com/office/officeart/2005/8/colors/accent0_3" csCatId="mainScheme" phldr="1"/>
      <dgm:spPr/>
    </dgm:pt>
    <dgm:pt modelId="{3626C599-23A2-4113-998D-8B816F441321}">
      <dgm:prSet phldrT="[Текст]" custT="1"/>
      <dgm:spPr/>
      <dgm:t>
        <a:bodyPr/>
        <a:lstStyle/>
        <a:p>
          <a:pPr algn="l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Какая часть полученной информации произвела наибольшее впечатление?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76BE4DF5-2FC5-4653-9789-D95873E5CDC2}" type="parTrans" cxnId="{346D07BD-13CB-4E5F-9984-3E697B73D7EF}">
      <dgm:prSet/>
      <dgm:spPr/>
      <dgm:t>
        <a:bodyPr/>
        <a:lstStyle/>
        <a:p>
          <a:endParaRPr lang="ru-RU"/>
        </a:p>
      </dgm:t>
    </dgm:pt>
    <dgm:pt modelId="{0C20744D-329C-4C8A-A849-E1DD402E4879}" type="sibTrans" cxnId="{346D07BD-13CB-4E5F-9984-3E697B73D7EF}">
      <dgm:prSet/>
      <dgm:spPr/>
      <dgm:t>
        <a:bodyPr/>
        <a:lstStyle/>
        <a:p>
          <a:endParaRPr lang="ru-RU"/>
        </a:p>
      </dgm:t>
    </dgm:pt>
    <dgm:pt modelId="{07472EA2-FFD5-446F-94A9-860210E8D8F2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Какие вопросы возникли?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91CB4FF1-5499-46D9-A36B-AF949AD5E804}" type="parTrans" cxnId="{273B5174-BEE2-4229-B833-971165E3C45A}">
      <dgm:prSet/>
      <dgm:spPr/>
      <dgm:t>
        <a:bodyPr/>
        <a:lstStyle/>
        <a:p>
          <a:endParaRPr lang="ru-RU"/>
        </a:p>
      </dgm:t>
    </dgm:pt>
    <dgm:pt modelId="{E9AFBF05-0A07-4232-A5FA-FE6D8FB4E0B6}" type="sibTrans" cxnId="{273B5174-BEE2-4229-B833-971165E3C45A}">
      <dgm:prSet/>
      <dgm:spPr/>
      <dgm:t>
        <a:bodyPr/>
        <a:lstStyle/>
        <a:p>
          <a:endParaRPr lang="ru-RU"/>
        </a:p>
      </dgm:t>
    </dgm:pt>
    <dgm:pt modelId="{8AFD2CCB-C562-4BBC-AD67-E9D474B5BB53}">
      <dgm:prSet phldrT="[Текст]" custT="1"/>
      <dgm:spPr/>
      <dgm:t>
        <a:bodyPr/>
        <a:lstStyle/>
        <a:p>
          <a:r>
            <a:rPr lang="ru-RU" sz="2400" b="1" dirty="0" smtClean="0">
              <a:latin typeface="Times New Roman" pitchFamily="18" charset="0"/>
              <a:cs typeface="Times New Roman" pitchFamily="18" charset="0"/>
            </a:rPr>
            <a:t>Что озадачило?</a:t>
          </a:r>
          <a:endParaRPr lang="ru-RU" sz="2400" b="1" dirty="0">
            <a:latin typeface="Times New Roman" pitchFamily="18" charset="0"/>
            <a:cs typeface="Times New Roman" pitchFamily="18" charset="0"/>
          </a:endParaRPr>
        </a:p>
      </dgm:t>
    </dgm:pt>
    <dgm:pt modelId="{1D802C96-63B1-4064-A3DA-00F10C0FAE52}" type="parTrans" cxnId="{53B286A5-14BB-451E-BE7A-FA62619B32E5}">
      <dgm:prSet/>
      <dgm:spPr/>
      <dgm:t>
        <a:bodyPr/>
        <a:lstStyle/>
        <a:p>
          <a:endParaRPr lang="ru-RU"/>
        </a:p>
      </dgm:t>
    </dgm:pt>
    <dgm:pt modelId="{7ED45A7D-FCEA-4B21-A599-4F00B0D2151F}" type="sibTrans" cxnId="{53B286A5-14BB-451E-BE7A-FA62619B32E5}">
      <dgm:prSet/>
      <dgm:spPr/>
      <dgm:t>
        <a:bodyPr/>
        <a:lstStyle/>
        <a:p>
          <a:endParaRPr lang="ru-RU"/>
        </a:p>
      </dgm:t>
    </dgm:pt>
    <dgm:pt modelId="{66A2918D-F162-419C-815F-DB856E533A90}" type="pres">
      <dgm:prSet presAssocID="{05A38CBB-201B-42CB-AEA7-B28D277DEC76}" presName="compositeShape" presStyleCnt="0">
        <dgm:presLayoutVars>
          <dgm:chMax val="7"/>
          <dgm:dir/>
          <dgm:resizeHandles val="exact"/>
        </dgm:presLayoutVars>
      </dgm:prSet>
      <dgm:spPr/>
    </dgm:pt>
    <dgm:pt modelId="{BD390394-499F-42E6-8545-650CDE31866C}" type="pres">
      <dgm:prSet presAssocID="{05A38CBB-201B-42CB-AEA7-B28D277DEC76}" presName="wedge1" presStyleLbl="node1" presStyleIdx="0" presStyleCnt="3" custLinFactNeighborX="-1332" custLinFactNeighborY="1772"/>
      <dgm:spPr/>
      <dgm:t>
        <a:bodyPr/>
        <a:lstStyle/>
        <a:p>
          <a:endParaRPr lang="ru-RU"/>
        </a:p>
      </dgm:t>
    </dgm:pt>
    <dgm:pt modelId="{68746F91-BC41-4CA8-AB1D-875F56779CFD}" type="pres">
      <dgm:prSet presAssocID="{05A38CBB-201B-42CB-AEA7-B28D277DEC76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226965-3D8C-450B-930B-8BF0F8262C52}" type="pres">
      <dgm:prSet presAssocID="{05A38CBB-201B-42CB-AEA7-B28D277DEC76}" presName="wedge2" presStyleLbl="node1" presStyleIdx="1" presStyleCnt="3"/>
      <dgm:spPr/>
      <dgm:t>
        <a:bodyPr/>
        <a:lstStyle/>
        <a:p>
          <a:endParaRPr lang="ru-RU"/>
        </a:p>
      </dgm:t>
    </dgm:pt>
    <dgm:pt modelId="{D070D451-2BD8-4CBA-9726-5F2192003B74}" type="pres">
      <dgm:prSet presAssocID="{05A38CBB-201B-42CB-AEA7-B28D277DEC76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FA2C18-783F-4FFA-8FD4-56083932A3C2}" type="pres">
      <dgm:prSet presAssocID="{05A38CBB-201B-42CB-AEA7-B28D277DEC76}" presName="wedge3" presStyleLbl="node1" presStyleIdx="2" presStyleCnt="3" custLinFactNeighborX="-677" custLinFactNeighborY="584"/>
      <dgm:spPr/>
      <dgm:t>
        <a:bodyPr/>
        <a:lstStyle/>
        <a:p>
          <a:endParaRPr lang="ru-RU"/>
        </a:p>
      </dgm:t>
    </dgm:pt>
    <dgm:pt modelId="{C81EE616-74AA-4D98-91A5-42A7DAC98045}" type="pres">
      <dgm:prSet presAssocID="{05A38CBB-201B-42CB-AEA7-B28D277DEC76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E80F05-A0D3-4358-9DEB-37427141D55D}" type="presOf" srcId="{05A38CBB-201B-42CB-AEA7-B28D277DEC76}" destId="{66A2918D-F162-419C-815F-DB856E533A90}" srcOrd="0" destOrd="0" presId="urn:microsoft.com/office/officeart/2005/8/layout/chart3"/>
    <dgm:cxn modelId="{C1FD3DB0-829D-499B-9936-3D353DBDF99D}" type="presOf" srcId="{8AFD2CCB-C562-4BBC-AD67-E9D474B5BB53}" destId="{C81EE616-74AA-4D98-91A5-42A7DAC98045}" srcOrd="1" destOrd="0" presId="urn:microsoft.com/office/officeart/2005/8/layout/chart3"/>
    <dgm:cxn modelId="{AA575FEF-9EA5-4D70-97BF-89E786AB7CB8}" type="presOf" srcId="{8AFD2CCB-C562-4BBC-AD67-E9D474B5BB53}" destId="{E6FA2C18-783F-4FFA-8FD4-56083932A3C2}" srcOrd="0" destOrd="0" presId="urn:microsoft.com/office/officeart/2005/8/layout/chart3"/>
    <dgm:cxn modelId="{0903B1DD-99BF-4931-BAED-ABFAB0C3344B}" type="presOf" srcId="{07472EA2-FFD5-446F-94A9-860210E8D8F2}" destId="{D070D451-2BD8-4CBA-9726-5F2192003B74}" srcOrd="1" destOrd="0" presId="urn:microsoft.com/office/officeart/2005/8/layout/chart3"/>
    <dgm:cxn modelId="{797CCB21-279C-48BD-ADF4-D9133D51C0C7}" type="presOf" srcId="{3626C599-23A2-4113-998D-8B816F441321}" destId="{BD390394-499F-42E6-8545-650CDE31866C}" srcOrd="0" destOrd="0" presId="urn:microsoft.com/office/officeart/2005/8/layout/chart3"/>
    <dgm:cxn modelId="{273B5174-BEE2-4229-B833-971165E3C45A}" srcId="{05A38CBB-201B-42CB-AEA7-B28D277DEC76}" destId="{07472EA2-FFD5-446F-94A9-860210E8D8F2}" srcOrd="1" destOrd="0" parTransId="{91CB4FF1-5499-46D9-A36B-AF949AD5E804}" sibTransId="{E9AFBF05-0A07-4232-A5FA-FE6D8FB4E0B6}"/>
    <dgm:cxn modelId="{2C8F42DA-5664-48DA-A1CC-77DA92B44BEF}" type="presOf" srcId="{07472EA2-FFD5-446F-94A9-860210E8D8F2}" destId="{FB226965-3D8C-450B-930B-8BF0F8262C52}" srcOrd="0" destOrd="0" presId="urn:microsoft.com/office/officeart/2005/8/layout/chart3"/>
    <dgm:cxn modelId="{96B8D4CF-AAC5-4C0E-BA1E-3698E7A5A90B}" type="presOf" srcId="{3626C599-23A2-4113-998D-8B816F441321}" destId="{68746F91-BC41-4CA8-AB1D-875F56779CFD}" srcOrd="1" destOrd="0" presId="urn:microsoft.com/office/officeart/2005/8/layout/chart3"/>
    <dgm:cxn modelId="{53B286A5-14BB-451E-BE7A-FA62619B32E5}" srcId="{05A38CBB-201B-42CB-AEA7-B28D277DEC76}" destId="{8AFD2CCB-C562-4BBC-AD67-E9D474B5BB53}" srcOrd="2" destOrd="0" parTransId="{1D802C96-63B1-4064-A3DA-00F10C0FAE52}" sibTransId="{7ED45A7D-FCEA-4B21-A599-4F00B0D2151F}"/>
    <dgm:cxn modelId="{346D07BD-13CB-4E5F-9984-3E697B73D7EF}" srcId="{05A38CBB-201B-42CB-AEA7-B28D277DEC76}" destId="{3626C599-23A2-4113-998D-8B816F441321}" srcOrd="0" destOrd="0" parTransId="{76BE4DF5-2FC5-4653-9789-D95873E5CDC2}" sibTransId="{0C20744D-329C-4C8A-A849-E1DD402E4879}"/>
    <dgm:cxn modelId="{1BB2C1AE-73B5-45CD-A442-DA201E573702}" type="presParOf" srcId="{66A2918D-F162-419C-815F-DB856E533A90}" destId="{BD390394-499F-42E6-8545-650CDE31866C}" srcOrd="0" destOrd="0" presId="urn:microsoft.com/office/officeart/2005/8/layout/chart3"/>
    <dgm:cxn modelId="{780B88E1-0185-4E30-8081-B30C3DA75DFD}" type="presParOf" srcId="{66A2918D-F162-419C-815F-DB856E533A90}" destId="{68746F91-BC41-4CA8-AB1D-875F56779CFD}" srcOrd="1" destOrd="0" presId="urn:microsoft.com/office/officeart/2005/8/layout/chart3"/>
    <dgm:cxn modelId="{268A27F4-907C-4E13-A310-845A2262B7BB}" type="presParOf" srcId="{66A2918D-F162-419C-815F-DB856E533A90}" destId="{FB226965-3D8C-450B-930B-8BF0F8262C52}" srcOrd="2" destOrd="0" presId="urn:microsoft.com/office/officeart/2005/8/layout/chart3"/>
    <dgm:cxn modelId="{D78BA280-1B52-4FCE-8221-729B47436C0A}" type="presParOf" srcId="{66A2918D-F162-419C-815F-DB856E533A90}" destId="{D070D451-2BD8-4CBA-9726-5F2192003B74}" srcOrd="3" destOrd="0" presId="urn:microsoft.com/office/officeart/2005/8/layout/chart3"/>
    <dgm:cxn modelId="{652B4AC0-729E-4656-B34D-1591FD69DCD8}" type="presParOf" srcId="{66A2918D-F162-419C-815F-DB856E533A90}" destId="{E6FA2C18-783F-4FFA-8FD4-56083932A3C2}" srcOrd="4" destOrd="0" presId="urn:microsoft.com/office/officeart/2005/8/layout/chart3"/>
    <dgm:cxn modelId="{C40F2224-5706-4FCC-9ECA-65D6F6FA8BFC}" type="presParOf" srcId="{66A2918D-F162-419C-815F-DB856E533A90}" destId="{C81EE616-74AA-4D98-91A5-42A7DAC98045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4F1915-8D8C-4032-970A-7CBEA261A5E8}">
      <dsp:nvSpPr>
        <dsp:cNvPr id="0" name=""/>
        <dsp:cNvSpPr/>
      </dsp:nvSpPr>
      <dsp:spPr>
        <a:xfrm>
          <a:off x="-253099" y="0"/>
          <a:ext cx="4329383" cy="4329383"/>
        </a:xfrm>
        <a:prstGeom prst="pie">
          <a:avLst>
            <a:gd name="adj1" fmla="val 5400000"/>
            <a:gd name="adj2" fmla="val 16200000"/>
          </a:avLst>
        </a:prstGeom>
        <a:gradFill flip="none" rotWithShape="0">
          <a:gsLst>
            <a:gs pos="0">
              <a:srgbClr val="0070C0">
                <a:tint val="66000"/>
                <a:satMod val="160000"/>
              </a:srgbClr>
            </a:gs>
            <a:gs pos="50000">
              <a:srgbClr val="0070C0">
                <a:tint val="44500"/>
                <a:satMod val="160000"/>
              </a:srgbClr>
            </a:gs>
            <a:gs pos="100000">
              <a:srgbClr val="0070C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627A48-1FCE-49B8-95BF-8720AD14E17B}">
      <dsp:nvSpPr>
        <dsp:cNvPr id="0" name=""/>
        <dsp:cNvSpPr/>
      </dsp:nvSpPr>
      <dsp:spPr>
        <a:xfrm>
          <a:off x="766570" y="221188"/>
          <a:ext cx="6768586" cy="119811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- Дальтон-час проводится один раз в неделю </a:t>
          </a:r>
          <a:r>
            <a:rPr lang="en-US" sz="1800" kern="1200" dirty="0" smtClean="0"/>
            <a:t>.</a:t>
          </a:r>
          <a:r>
            <a:rPr lang="ru-RU" sz="1800" kern="1200" dirty="0" smtClean="0"/>
            <a:t>Например, каждый вторник второй урок — работа учащихся в разных лабораториях по выполнению заданий</a:t>
          </a:r>
          <a:endParaRPr lang="ru-RU" sz="1800" kern="1200" dirty="0"/>
        </a:p>
      </dsp:txBody>
      <dsp:txXfrm>
        <a:off x="766570" y="221188"/>
        <a:ext cx="6768586" cy="11981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390394-499F-42E6-8545-650CDE31866C}">
      <dsp:nvSpPr>
        <dsp:cNvPr id="0" name=""/>
        <dsp:cNvSpPr/>
      </dsp:nvSpPr>
      <dsp:spPr>
        <a:xfrm>
          <a:off x="1981468" y="470832"/>
          <a:ext cx="4800633" cy="4800633"/>
        </a:xfrm>
        <a:prstGeom prst="pie">
          <a:avLst>
            <a:gd name="adj1" fmla="val 16200000"/>
            <a:gd name="adj2" fmla="val 18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Какая часть полученной информации произвела наибольшее впечатление?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91527" y="1356663"/>
        <a:ext cx="1628786" cy="1600211"/>
      </dsp:txXfrm>
    </dsp:sp>
    <dsp:sp modelId="{FB226965-3D8C-450B-930B-8BF0F8262C52}">
      <dsp:nvSpPr>
        <dsp:cNvPr id="0" name=""/>
        <dsp:cNvSpPr/>
      </dsp:nvSpPr>
      <dsp:spPr>
        <a:xfrm>
          <a:off x="1797951" y="528641"/>
          <a:ext cx="4800633" cy="4800633"/>
        </a:xfrm>
        <a:prstGeom prst="pie">
          <a:avLst>
            <a:gd name="adj1" fmla="val 1800000"/>
            <a:gd name="adj2" fmla="val 90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Какие вопросы возникли?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12410" y="3557612"/>
        <a:ext cx="2171715" cy="1485910"/>
      </dsp:txXfrm>
    </dsp:sp>
    <dsp:sp modelId="{E6FA2C18-783F-4FFA-8FD4-56083932A3C2}">
      <dsp:nvSpPr>
        <dsp:cNvPr id="0" name=""/>
        <dsp:cNvSpPr/>
      </dsp:nvSpPr>
      <dsp:spPr>
        <a:xfrm>
          <a:off x="1765451" y="556676"/>
          <a:ext cx="4800633" cy="4800633"/>
        </a:xfrm>
        <a:prstGeom prst="pie">
          <a:avLst>
            <a:gd name="adj1" fmla="val 9000000"/>
            <a:gd name="adj2" fmla="val 162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latin typeface="Times New Roman" pitchFamily="18" charset="0"/>
              <a:cs typeface="Times New Roman" pitchFamily="18" charset="0"/>
            </a:rPr>
            <a:t>Что озадачило?</a:t>
          </a:r>
          <a:endParaRPr lang="ru-RU" sz="2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79804" y="1499658"/>
        <a:ext cx="1628786" cy="1600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C4FF4-6EE1-4A76-9B8F-B2F594D6C874}" type="datetimeFigureOut">
              <a:rPr lang="ru-RU"/>
              <a:pPr>
                <a:defRPr/>
              </a:pPr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7A747-1B53-4B3F-B8D2-D8AB0E1281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BD201-5F9C-4593-BEFD-74C971F0B552}" type="datetimeFigureOut">
              <a:rPr lang="ru-RU"/>
              <a:pPr>
                <a:defRPr/>
              </a:pPr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2E6F0-797A-404D-B2F0-96032D2C16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A3035-02C7-4538-A480-C6887B19F5A6}" type="datetimeFigureOut">
              <a:rPr lang="ru-RU"/>
              <a:pPr>
                <a:defRPr/>
              </a:pPr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8664C-3B03-4311-A452-8E87A1DF2E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2DDE1-E9F2-4B50-AB95-1A36B28481DE}" type="datetimeFigureOut">
              <a:rPr lang="ru-RU"/>
              <a:pPr>
                <a:defRPr/>
              </a:pPr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7BA6C-DE82-4922-A007-5CB817EE4E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11FA9-72D4-4D0D-AA04-5200C8F96D1C}" type="datetimeFigureOut">
              <a:rPr lang="ru-RU"/>
              <a:pPr>
                <a:defRPr/>
              </a:pPr>
              <a:t>24.05.2019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CBFCBB-F7D8-4AD9-B5F9-93687358CA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AA105-3B9A-485F-A7BD-B3B1C1BFF994}" type="datetimeFigureOut">
              <a:rPr lang="ru-RU"/>
              <a:pPr>
                <a:defRPr/>
              </a:pPr>
              <a:t>24.05.2019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217202-91A5-4841-8837-12B3422A9C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3E727-7E97-4B76-A273-97C117DFD6DE}" type="datetimeFigureOut">
              <a:rPr lang="ru-RU"/>
              <a:pPr>
                <a:defRPr/>
              </a:pPr>
              <a:t>24.05.2019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F140D1-42AB-456C-B3EB-2E58162D29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FDA9A-A9AF-4522-BA4E-959710ABA8F2}" type="datetimeFigureOut">
              <a:rPr lang="ru-RU"/>
              <a:pPr>
                <a:defRPr/>
              </a:pPr>
              <a:t>24.05.2019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4C3DF-49FF-4AA4-A1AB-8615103FAE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C31E6-6AC6-4E62-806B-D0CB1E8C6262}" type="datetimeFigureOut">
              <a:rPr lang="ru-RU"/>
              <a:pPr>
                <a:defRPr/>
              </a:pPr>
              <a:t>24.05.2019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B0E188-B191-46AC-99B7-5113417A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9BE0-226E-4980-AAF5-F1A9DF7C7AE8}" type="datetimeFigureOut">
              <a:rPr lang="ru-RU"/>
              <a:pPr>
                <a:defRPr/>
              </a:pPr>
              <a:t>24.05.2019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8319C-EFFD-43A6-A723-9E31BBA50F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94FB44-2B3A-4EA5-B708-4FEB9F41BBF1}" type="datetimeFigureOut">
              <a:rPr lang="ru-RU"/>
              <a:pPr>
                <a:defRPr/>
              </a:pPr>
              <a:t>24.05.2019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51498-F984-481A-8E8C-4DDFA9BC91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0_d3a88_7f4a30dc_orig.png"/>
          <p:cNvPicPr>
            <a:picLocks noChangeAspect="1"/>
          </p:cNvPicPr>
          <p:nvPr userDrawn="1"/>
        </p:nvPicPr>
        <p:blipFill>
          <a:blip r:embed="rId13" cstate="email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285720" y="285728"/>
            <a:ext cx="8572560" cy="635798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285720" y="6429396"/>
            <a:ext cx="119936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http://linda6035.ucoz.ru/</a:t>
            </a:r>
            <a:endParaRPr lang="ru-RU" sz="800" dirty="0">
              <a:solidFill>
                <a:schemeClr val="bg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img-fotki.yandex.ru/get/9320/16969765.22c/0_8f6e7_6c5fd1e5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000760" y="4086224"/>
            <a:ext cx="2857500" cy="277177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image" Target="../media/image38.png"/><Relationship Id="rId7" Type="http://schemas.openxmlformats.org/officeDocument/2006/relationships/image" Target="../media/image41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microsoft.com/office/2007/relationships/diagramDrawing" Target="../diagrams/drawing3.xml"/><Relationship Id="rId3" Type="http://schemas.openxmlformats.org/officeDocument/2006/relationships/diagramLayout" Target="../diagrams/layout2.xml"/><Relationship Id="rId7" Type="http://schemas.openxmlformats.org/officeDocument/2006/relationships/diagramLayout" Target="../diagrams/layout3.xml"/><Relationship Id="rId12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57.gif"/><Relationship Id="rId5" Type="http://schemas.openxmlformats.org/officeDocument/2006/relationships/diagramColors" Target="../diagrams/colors2.xml"/><Relationship Id="rId10" Type="http://schemas.openxmlformats.org/officeDocument/2006/relationships/image" Target="../media/image56.jpeg"/><Relationship Id="rId4" Type="http://schemas.openxmlformats.org/officeDocument/2006/relationships/diagramQuickStyle" Target="../diagrams/quickStyle2.xml"/><Relationship Id="rId9" Type="http://schemas.openxmlformats.org/officeDocument/2006/relationships/diagramColors" Target="../diagrams/colors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emf"/><Relationship Id="rId5" Type="http://schemas.openxmlformats.org/officeDocument/2006/relationships/image" Target="../media/image61.jpeg"/><Relationship Id="rId4" Type="http://schemas.openxmlformats.org/officeDocument/2006/relationships/image" Target="../media/image13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hyperlink" Target="http://pointofviewministories.webs.com/ms.png" TargetMode="External"/><Relationship Id="rId7" Type="http://schemas.openxmlformats.org/officeDocument/2006/relationships/image" Target="../media/image67.jpe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gif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3" Type="http://schemas.openxmlformats.org/officeDocument/2006/relationships/diagramLayout" Target="../diagrams/layout4.xml"/><Relationship Id="rId7" Type="http://schemas.openxmlformats.org/officeDocument/2006/relationships/image" Target="../media/image77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diagramColors" Target="../diagrams/colors4.xml"/><Relationship Id="rId10" Type="http://schemas.microsoft.com/office/2007/relationships/diagramDrawing" Target="../diagrams/drawing4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628800"/>
            <a:ext cx="8715436" cy="4800596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0" cap="none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0" cap="none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0608" y="620688"/>
            <a:ext cx="6480175" cy="714375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МЕТОДИЧЕСКАЯ ЛАБОРАТОРИЯ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335063"/>
            <a:ext cx="8462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5400" b="1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«Дальтон – технология»</a:t>
            </a:r>
            <a:endParaRPr lang="ru-RU" sz="5400" b="1" dirty="0">
              <a:solidFill>
                <a:srgbClr val="FF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5783065"/>
            <a:ext cx="6083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Автор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:Донцова Наталия Георгиевна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учитель начальных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классов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64088" y="4915471"/>
            <a:ext cx="3044825" cy="72072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err="1"/>
              <a:t>Редьярд</a:t>
            </a:r>
            <a:r>
              <a:rPr lang="ru-RU" sz="2400" b="1" dirty="0"/>
              <a:t> Киплинг, </a:t>
            </a:r>
            <a:r>
              <a:rPr lang="ru-RU" sz="2400" dirty="0"/>
              <a:t>английский писатель</a:t>
            </a:r>
            <a:endParaRPr lang="ru-RU" dirty="0"/>
          </a:p>
        </p:txBody>
      </p:sp>
      <p:pic>
        <p:nvPicPr>
          <p:cNvPr id="8" name="Picture 4" descr="Картинки по запросу киплинг"/>
          <p:cNvPicPr>
            <a:picLocks noChangeAspect="1" noChangeArrowheads="1"/>
          </p:cNvPicPr>
          <p:nvPr/>
        </p:nvPicPr>
        <p:blipFill rotWithShape="1">
          <a:blip r:embed="rId2"/>
          <a:srcRect l="10542" r="17571"/>
          <a:stretch/>
        </p:blipFill>
        <p:spPr bwMode="auto">
          <a:xfrm>
            <a:off x="5550078" y="2856520"/>
            <a:ext cx="1795185" cy="191843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/>
        </p:spPr>
      </p:pic>
      <p:pic>
        <p:nvPicPr>
          <p:cNvPr id="9" name="Picture 4" descr="Картинки по запросу китайские вензел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856520"/>
            <a:ext cx="4074422" cy="231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7"/>
          <p:cNvSpPr>
            <a:spLocks noChangeArrowheads="1"/>
          </p:cNvSpPr>
          <p:nvPr/>
        </p:nvSpPr>
        <p:spPr bwMode="auto">
          <a:xfrm>
            <a:off x="1475656" y="3262806"/>
            <a:ext cx="3024336" cy="153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b="1" dirty="0">
                <a:solidFill>
                  <a:srgbClr val="0000FF"/>
                </a:solidFill>
              </a:rPr>
              <a:t>Образование – величайшее из земных благ, если </a:t>
            </a:r>
            <a:r>
              <a:rPr lang="ru-RU" b="1" dirty="0" smtClean="0">
                <a:solidFill>
                  <a:srgbClr val="0000FF"/>
                </a:solidFill>
              </a:rPr>
              <a:t>оно</a:t>
            </a:r>
          </a:p>
          <a:p>
            <a:r>
              <a:rPr lang="ru-RU" b="1" dirty="0" smtClean="0">
                <a:solidFill>
                  <a:srgbClr val="0000FF"/>
                </a:solidFill>
              </a:rPr>
              <a:t> </a:t>
            </a:r>
            <a:r>
              <a:rPr lang="ru-RU" b="1" dirty="0">
                <a:solidFill>
                  <a:srgbClr val="0000FF"/>
                </a:solidFill>
              </a:rPr>
              <a:t>наивысшего качества.</a:t>
            </a:r>
          </a:p>
          <a:p>
            <a:r>
              <a:rPr lang="ru-RU" b="1" dirty="0">
                <a:solidFill>
                  <a:srgbClr val="0000FF"/>
                </a:solidFill>
              </a:rPr>
              <a:t>В противном случае оно совершенно бесполезно.</a:t>
            </a:r>
          </a:p>
        </p:txBody>
      </p:sp>
    </p:spTree>
    <p:extLst>
      <p:ext uri="{BB962C8B-B14F-4D97-AF65-F5344CB8AC3E}">
        <p14:creationId xmlns:p14="http://schemas.microsoft.com/office/powerpoint/2010/main" xmlns="" val="413916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16" y="1428663"/>
            <a:ext cx="3065667" cy="23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467544" y="908720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/>
              <a:t>Компоненты</a:t>
            </a:r>
          </a:p>
        </p:txBody>
      </p:sp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3635896" y="1016772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  <p:pic>
        <p:nvPicPr>
          <p:cNvPr id="6" name="Picture 2" descr="Картинки по запросу учитель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37" t="3941" r="14786"/>
          <a:stretch>
            <a:fillRect/>
          </a:stretch>
        </p:blipFill>
        <p:spPr bwMode="auto">
          <a:xfrm flipH="1">
            <a:off x="319670" y="2322143"/>
            <a:ext cx="1880630" cy="284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5"/>
          <p:cNvSpPr txBox="1">
            <a:spLocks/>
          </p:cNvSpPr>
          <p:nvPr/>
        </p:nvSpPr>
        <p:spPr bwMode="auto">
          <a:xfrm>
            <a:off x="1355979" y="2322143"/>
            <a:ext cx="1789112" cy="530225"/>
          </a:xfrm>
          <a:prstGeom prst="rect">
            <a:avLst/>
          </a:prstGeom>
          <a:effectLst/>
        </p:spPr>
        <p:txBody>
          <a:bodyPr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FF0000"/>
                </a:solidFill>
              </a:rPr>
              <a:t>Задания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3407398" y="4599819"/>
            <a:ext cx="3534955" cy="1530196"/>
            <a:chOff x="8794628" y="2591549"/>
            <a:chExt cx="3806939" cy="2104847"/>
          </a:xfrm>
        </p:grpSpPr>
        <p:grpSp>
          <p:nvGrpSpPr>
            <p:cNvPr id="9" name="Группа 30"/>
            <p:cNvGrpSpPr>
              <a:grpSpLocks/>
            </p:cNvGrpSpPr>
            <p:nvPr/>
          </p:nvGrpSpPr>
          <p:grpSpPr bwMode="auto">
            <a:xfrm>
              <a:off x="8794628" y="2591549"/>
              <a:ext cx="2544793" cy="2104847"/>
              <a:chOff x="8673860" y="3173108"/>
              <a:chExt cx="2544793" cy="2104847"/>
            </a:xfrm>
          </p:grpSpPr>
          <p:pic>
            <p:nvPicPr>
              <p:cNvPr id="12" name="Рисунок 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884" r="30174" b="32072"/>
              <a:stretch>
                <a:fillRect/>
              </a:stretch>
            </p:blipFill>
            <p:spPr bwMode="auto">
              <a:xfrm>
                <a:off x="8673861" y="3184969"/>
                <a:ext cx="2544792" cy="20426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Рисунок 3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8673861" y="4005318"/>
                <a:ext cx="1772728" cy="10525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4" name="Picture 2" descr="C:\Users\User\Desktop\шаттерсток\маска 1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 l="22613" t="4345" r="15531" b="9075"/>
              <a:stretch/>
            </p:blipFill>
            <p:spPr bwMode="auto">
              <a:xfrm>
                <a:off x="8673860" y="3173108"/>
                <a:ext cx="2544793" cy="2104847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</p:grpSp>
        <p:sp>
          <p:nvSpPr>
            <p:cNvPr id="11" name="Заголовок 5"/>
            <p:cNvSpPr txBox="1">
              <a:spLocks/>
            </p:cNvSpPr>
            <p:nvPr/>
          </p:nvSpPr>
          <p:spPr>
            <a:xfrm>
              <a:off x="11417400" y="3365839"/>
              <a:ext cx="1184167" cy="517780"/>
            </a:xfrm>
            <a:prstGeom prst="rect">
              <a:avLst/>
            </a:prstGeom>
            <a:effectLst/>
          </p:spPr>
          <p:txBody>
            <a:bodyPr anchor="ctr">
              <a:normAutofit fontScale="700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3200" b="1" i="1" dirty="0" smtClean="0">
                  <a:solidFill>
                    <a:schemeClr val="tx1"/>
                  </a:solidFill>
                </a:rPr>
                <a:t>Дом</a:t>
              </a:r>
              <a:endParaRPr lang="ru-RU" sz="3200" b="1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Стрелка вправо 14"/>
          <p:cNvSpPr/>
          <p:nvPr/>
        </p:nvSpPr>
        <p:spPr>
          <a:xfrm rot="239775">
            <a:off x="3745702" y="2490609"/>
            <a:ext cx="1336451" cy="502303"/>
          </a:xfrm>
          <a:prstGeom prst="rightArrow">
            <a:avLst>
              <a:gd name="adj1" fmla="val 65170"/>
              <a:gd name="adj2" fmla="val 50000"/>
            </a:avLst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5954188" y="4067133"/>
            <a:ext cx="608400" cy="502303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4137" y="1870684"/>
            <a:ext cx="3190473" cy="1963368"/>
          </a:xfrm>
          <a:prstGeom prst="rect">
            <a:avLst/>
          </a:prstGeom>
        </p:spPr>
      </p:pic>
      <p:grpSp>
        <p:nvGrpSpPr>
          <p:cNvPr id="27" name="Группа 26"/>
          <p:cNvGrpSpPr>
            <a:grpSpLocks/>
          </p:cNvGrpSpPr>
          <p:nvPr/>
        </p:nvGrpSpPr>
        <p:grpSpPr bwMode="auto">
          <a:xfrm>
            <a:off x="735141" y="1636984"/>
            <a:ext cx="5967724" cy="4754199"/>
            <a:chOff x="543642" y="-599996"/>
            <a:chExt cx="7072522" cy="7177627"/>
          </a:xfrm>
        </p:grpSpPr>
        <p:pic>
          <p:nvPicPr>
            <p:cNvPr id="31" name="Picture 2" descr="C:\Users\User\Desktop\шаттерсток\маска 1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 l="22613" t="4345" r="15531" b="9075"/>
            <a:stretch/>
          </p:blipFill>
          <p:spPr bwMode="auto">
            <a:xfrm>
              <a:off x="543642" y="4452463"/>
              <a:ext cx="3200399" cy="2125168"/>
            </a:xfrm>
            <a:prstGeom prst="rect">
              <a:avLst/>
            </a:prstGeom>
            <a:noFill/>
            <a:ln>
              <a:noFill/>
            </a:ln>
            <a:extLst/>
          </p:spPr>
        </p:pic>
        <p:sp>
          <p:nvSpPr>
            <p:cNvPr id="33" name="Заголовок 5"/>
            <p:cNvSpPr txBox="1">
              <a:spLocks/>
            </p:cNvSpPr>
            <p:nvPr/>
          </p:nvSpPr>
          <p:spPr>
            <a:xfrm rot="21054703">
              <a:off x="5668591" y="-599996"/>
              <a:ext cx="1947573" cy="619247"/>
            </a:xfrm>
            <a:prstGeom prst="rect">
              <a:avLst/>
            </a:prstGeom>
            <a:effectLst/>
          </p:spPr>
          <p:txBody>
            <a:bodyPr anchor="ctr">
              <a:normAutofit fontScale="55000" lnSpcReduction="20000"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3200" b="1" i="1" dirty="0" smtClean="0">
                  <a:solidFill>
                    <a:schemeClr val="tx1"/>
                  </a:solidFill>
                </a:rPr>
                <a:t>Лаборатория</a:t>
              </a:r>
              <a:endParaRPr lang="ru-RU" sz="3200" b="1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597" y="4477597"/>
            <a:ext cx="1803932" cy="185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897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3566" y="1720268"/>
            <a:ext cx="33385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467544" y="610351"/>
            <a:ext cx="7079883" cy="65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Компоненты Дальтон-технологии</a:t>
            </a:r>
          </a:p>
        </p:txBody>
      </p:sp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5589625" y="2140602"/>
            <a:ext cx="2187217" cy="59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i="1" dirty="0">
                <a:solidFill>
                  <a:srgbClr val="FF33CC"/>
                </a:solidFill>
              </a:rPr>
              <a:t>Задания</a:t>
            </a: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296295" y="2144365"/>
            <a:ext cx="4969242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be-BY" dirty="0"/>
              <a:t>задания должны носить творческий характер;</a:t>
            </a:r>
          </a:p>
          <a:p>
            <a:pPr>
              <a:buFontTx/>
              <a:buChar char="-"/>
            </a:pPr>
            <a:r>
              <a:rPr lang="be-BY" dirty="0"/>
              <a:t>в каждом задании определяется задача (проблема);</a:t>
            </a:r>
          </a:p>
          <a:p>
            <a:pPr>
              <a:buFontTx/>
              <a:buChar char="-"/>
            </a:pPr>
            <a:r>
              <a:rPr lang="be-BY" dirty="0"/>
              <a:t>задания формулируются на уровневой основе;</a:t>
            </a:r>
          </a:p>
          <a:p>
            <a:pPr>
              <a:buFontTx/>
              <a:buChar char="-"/>
            </a:pPr>
            <a:r>
              <a:rPr lang="be-BY" dirty="0"/>
              <a:t>задания могут быть исследовательского характера с постановкой эксперимента, разработкой проекта;</a:t>
            </a:r>
          </a:p>
          <a:p>
            <a:pPr>
              <a:buFontTx/>
              <a:buChar char="-"/>
            </a:pPr>
            <a:r>
              <a:rPr lang="be-BY" dirty="0"/>
              <a:t>задания могут ограничиватья учебной программой или выходить за её рамки;</a:t>
            </a:r>
          </a:p>
          <a:p>
            <a:pPr>
              <a:buFontTx/>
              <a:buChar char="-"/>
            </a:pPr>
            <a:r>
              <a:rPr lang="be-BY" dirty="0"/>
              <a:t>выполнение задания проверяется учителем индивидуально у каждого ученика;</a:t>
            </a:r>
          </a:p>
          <a:p>
            <a:pPr>
              <a:buFontTx/>
              <a:buChar char="-"/>
            </a:pPr>
            <a:r>
              <a:rPr lang="be-BY" dirty="0"/>
              <a:t>за задания отметка не ставится, а только отмечается его выполнение и даётся устная оценка учителем;</a:t>
            </a:r>
            <a:endParaRPr lang="ru-RU" dirty="0"/>
          </a:p>
          <a:p>
            <a:pPr>
              <a:buFontTx/>
              <a:buChar char="-"/>
            </a:pPr>
            <a:r>
              <a:rPr lang="be-BY" dirty="0"/>
              <a:t>даётся проверочная работа для всех, результаты которой и оцениваются.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04248" y="2636912"/>
            <a:ext cx="1933575" cy="3333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5737" y="1195447"/>
            <a:ext cx="1145179" cy="92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824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11960" y="764704"/>
            <a:ext cx="4608512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be-BY" sz="2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Когда Х. Паркерхерст разрабатывала Дальтон-план, то она предлагала разделить весь учебный материал по предмету на четыре части (по колличеству учебных четвертей), затем каждую часть — на колличество месяцев в четверти и затем — на колличество недель. И это было основой для определения заданий на день, неделю, месяц. Однако это всё же формальный подход. И опыт действительно показал, что основой деления должны быть логически завершённые части учебной программы.</a:t>
            </a:r>
            <a:endParaRPr lang="ru-RU" sz="20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412776"/>
            <a:ext cx="3600400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917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411163" y="544513"/>
            <a:ext cx="7079883" cy="65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Компоненты Дальтон-технологии</a:t>
            </a:r>
          </a:p>
        </p:txBody>
      </p:sp>
      <p:pic>
        <p:nvPicPr>
          <p:cNvPr id="3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3464" y="1412776"/>
            <a:ext cx="2527640" cy="175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1458910" y="1694717"/>
            <a:ext cx="2187217" cy="59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i="1" dirty="0">
                <a:solidFill>
                  <a:schemeClr val="bg1"/>
                </a:solidFill>
              </a:rPr>
              <a:t>Задания</a:t>
            </a:r>
          </a:p>
        </p:txBody>
      </p:sp>
      <p:pic>
        <p:nvPicPr>
          <p:cNvPr id="5" name="Picture 2" descr="Картинки по запросу учитель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37" t="3941" r="14786"/>
          <a:stretch>
            <a:fillRect/>
          </a:stretch>
        </p:blipFill>
        <p:spPr bwMode="auto">
          <a:xfrm flipH="1">
            <a:off x="465096" y="1748728"/>
            <a:ext cx="1280517" cy="178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3986550" y="1187533"/>
            <a:ext cx="4677263" cy="509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be-BY" i="1" dirty="0">
                <a:solidFill>
                  <a:srgbClr val="FF33CC"/>
                </a:solidFill>
              </a:rPr>
              <a:t>Требования, предъявляемые к заданиям</a:t>
            </a:r>
            <a:r>
              <a:rPr lang="be-BY" b="1" dirty="0"/>
              <a:t>:</a:t>
            </a:r>
            <a:endParaRPr lang="ru-RU" b="1" dirty="0"/>
          </a:p>
          <a:p>
            <a:r>
              <a:rPr lang="be-BY" dirty="0">
                <a:solidFill>
                  <a:srgbClr val="0000FF"/>
                </a:solidFill>
              </a:rPr>
              <a:t>- </a:t>
            </a:r>
            <a:r>
              <a:rPr lang="be-BY" sz="1700" dirty="0">
                <a:solidFill>
                  <a:srgbClr val="0000FF"/>
                </a:solidFill>
              </a:rPr>
              <a:t>должны носить уровневый характер;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охватывать достаточный объём учебного материала;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чётко формулируется цель задания, а значит и результат выполнения;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должны быть понятны и интересны ученику;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рассчитаны на возможность ученика самостоятельно справиться с ним (даются указания, литература, сроки выполнения);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предполагают различные формы их выполнения, возможность сотрудничества с другими;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предусматривается возможность для самоконтроля и контроля;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ученику должно быть ясно, когда и к кому можно обращаться за помощью;</a:t>
            </a:r>
            <a:endParaRPr lang="ru-RU" sz="1700" dirty="0">
              <a:solidFill>
                <a:srgbClr val="0000FF"/>
              </a:solidFill>
            </a:endParaRPr>
          </a:p>
          <a:p>
            <a:r>
              <a:rPr lang="be-BY" sz="1700" dirty="0">
                <a:solidFill>
                  <a:srgbClr val="0000FF"/>
                </a:solidFill>
              </a:rPr>
              <a:t>- содержание задания предполагает предварительное и последующее обсуждение</a:t>
            </a:r>
            <a:r>
              <a:rPr lang="be-BY" sz="1700" dirty="0"/>
              <a:t>.</a:t>
            </a:r>
            <a:endParaRPr lang="ru-RU" sz="17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096" y="3949863"/>
            <a:ext cx="3312368" cy="257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502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411163" y="544513"/>
            <a:ext cx="7079883" cy="65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Компоненты Дальтон-технологии</a:t>
            </a: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4561680" y="1556792"/>
            <a:ext cx="3250679" cy="2798319"/>
            <a:chOff x="4607470" y="2372634"/>
            <a:chExt cx="1983546" cy="1862168"/>
          </a:xfrm>
        </p:grpSpPr>
        <p:pic>
          <p:nvPicPr>
            <p:cNvPr id="9" name="Picture 14" descr="Картинки по запросу стикер 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9317" y="2372634"/>
              <a:ext cx="1931699" cy="1862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Заголовок 5"/>
            <p:cNvSpPr txBox="1">
              <a:spLocks/>
            </p:cNvSpPr>
            <p:nvPr/>
          </p:nvSpPr>
          <p:spPr>
            <a:xfrm rot="21054703">
              <a:off x="4607470" y="2829842"/>
              <a:ext cx="1945431" cy="631836"/>
            </a:xfrm>
            <a:prstGeom prst="rect">
              <a:avLst/>
            </a:prstGeom>
            <a:effectLst/>
          </p:spPr>
          <p:txBody>
            <a:bodyPr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400" kern="1200" cap="none">
                  <a:ln w="3175" cmpd="sng"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fontAlgn="auto">
                <a:spcAft>
                  <a:spcPts val="0"/>
                </a:spcAft>
                <a:defRPr/>
              </a:pPr>
              <a:r>
                <a:rPr lang="ru-RU" sz="3200" b="1" i="1" dirty="0" smtClean="0">
                  <a:solidFill>
                    <a:schemeClr val="tx1"/>
                  </a:solidFill>
                </a:rPr>
                <a:t>Лаборатория</a:t>
              </a:r>
              <a:endParaRPr lang="ru-RU" sz="3200" b="1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755576" y="3682330"/>
            <a:ext cx="3592131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be-BY" sz="2000" dirty="0"/>
              <a:t>Время в расписании ученика, отведённое для самостоятельно работы над заданием</a:t>
            </a:r>
            <a:r>
              <a:rPr lang="be-BY" sz="2000" dirty="0" smtClean="0"/>
              <a:t>,</a:t>
            </a:r>
          </a:p>
          <a:p>
            <a:endParaRPr lang="be-BY" sz="2000" dirty="0"/>
          </a:p>
          <a:p>
            <a:endParaRPr lang="be-BY" sz="2000" dirty="0" smtClean="0"/>
          </a:p>
          <a:p>
            <a:r>
              <a:rPr lang="be-BY" sz="2000" dirty="0" smtClean="0"/>
              <a:t> </a:t>
            </a:r>
            <a:r>
              <a:rPr lang="be-BY" sz="2000" dirty="0"/>
              <a:t>а также для участия в учебных занятиях.</a:t>
            </a:r>
            <a:endParaRPr lang="ru-RU" sz="20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163" y="1291470"/>
            <a:ext cx="3962400" cy="22951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79210" y="4311187"/>
            <a:ext cx="2732090" cy="23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841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411163" y="544513"/>
            <a:ext cx="7079883" cy="65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Компоненты Дальтон-технологии</a:t>
            </a:r>
          </a:p>
        </p:txBody>
      </p:sp>
      <p:grpSp>
        <p:nvGrpSpPr>
          <p:cNvPr id="3" name="Группа 13"/>
          <p:cNvGrpSpPr>
            <a:grpSpLocks/>
          </p:cNvGrpSpPr>
          <p:nvPr/>
        </p:nvGrpSpPr>
        <p:grpSpPr bwMode="auto">
          <a:xfrm>
            <a:off x="274783" y="1050695"/>
            <a:ext cx="4447760" cy="3264818"/>
            <a:chOff x="8673860" y="3173108"/>
            <a:chExt cx="2544793" cy="2104847"/>
          </a:xfrm>
        </p:grpSpPr>
        <p:pic>
          <p:nvPicPr>
            <p:cNvPr id="4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8884" r="30174" b="32072"/>
            <a:stretch>
              <a:fillRect/>
            </a:stretch>
          </p:blipFill>
          <p:spPr bwMode="auto">
            <a:xfrm>
              <a:off x="8673861" y="3184969"/>
              <a:ext cx="2544792" cy="2042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673861" y="4005318"/>
              <a:ext cx="1772728" cy="1052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 descr="C:\Users\User\Desktop\шаттерсток\маска 1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/>
            </a:blip>
            <a:srcRect l="22613" t="4345" r="15531" b="9075"/>
            <a:stretch/>
          </p:blipFill>
          <p:spPr bwMode="auto">
            <a:xfrm>
              <a:off x="8673860" y="3173108"/>
              <a:ext cx="2544793" cy="2104847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pic>
        <p:nvPicPr>
          <p:cNvPr id="7" name="Picture 18" descr="Картинки по запросу цветной стикер 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736307">
            <a:off x="5464224" y="1166970"/>
            <a:ext cx="3044603" cy="156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8" name="Заголовок 5"/>
          <p:cNvSpPr txBox="1">
            <a:spLocks/>
          </p:cNvSpPr>
          <p:nvPr/>
        </p:nvSpPr>
        <p:spPr bwMode="auto">
          <a:xfrm>
            <a:off x="6250006" y="1510574"/>
            <a:ext cx="17780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4400" b="1" i="1" dirty="0"/>
              <a:t>Дом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540831" y="4085305"/>
            <a:ext cx="6400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be-BY" sz="2000" dirty="0"/>
              <a:t>Наличие места, где ученику комфортно работать; свобода выбора патрнёра в работе; наличие группы консультантов, готовых в любой момент оказать помощь.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537" y="3598658"/>
            <a:ext cx="1989294" cy="1989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9950" y="5051490"/>
            <a:ext cx="3555652" cy="15136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3073" y="1765263"/>
            <a:ext cx="2129480" cy="219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39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4101" y="404664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Выстраиваться система занятий может примерно так: </a:t>
            </a:r>
            <a:endParaRPr lang="ru-RU" b="1" dirty="0" smtClean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могут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проводиться специальные занятия по изучению новых знаний, дискуссии, конференции, но обязательно имеют место «лаборатории» в форме Дальтон-часа, Дальтон-дня, Дальтон-недели. Можно начать с малого. </a:t>
            </a:r>
            <a:endParaRPr lang="ru-RU" b="1" dirty="0">
              <a:solidFill>
                <a:srgbClr val="0000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xmlns="" val="1075760175"/>
              </p:ext>
            </p:extLst>
          </p:nvPr>
        </p:nvGraphicFramePr>
        <p:xfrm>
          <a:off x="565097" y="2036230"/>
          <a:ext cx="7920880" cy="43293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Группа 16"/>
          <p:cNvGrpSpPr/>
          <p:nvPr/>
        </p:nvGrpSpPr>
        <p:grpSpPr>
          <a:xfrm>
            <a:off x="2267744" y="3278186"/>
            <a:ext cx="6276950" cy="1297323"/>
            <a:chOff x="797988" y="1670905"/>
            <a:chExt cx="6276950" cy="1297323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97988" y="1849286"/>
              <a:ext cx="6029951" cy="1118942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1044987" y="1670905"/>
              <a:ext cx="6029951" cy="1118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- учащиеся получают заранее учебные задания, при этом указываются сроки их выполнения</a:t>
              </a:r>
              <a:endParaRPr lang="ru-RU" sz="1800" b="1" kern="12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2923005" y="4575509"/>
            <a:ext cx="5410374" cy="961922"/>
            <a:chOff x="1528380" y="2244340"/>
            <a:chExt cx="5410374" cy="695187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1528380" y="2343096"/>
              <a:ext cx="5410374" cy="596431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1528380" y="2244340"/>
              <a:ext cx="5410374" cy="59643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- все необходимые для работы учащихся кабинеты открыты, в них находятся учителя, психологи</a:t>
              </a:r>
              <a:endParaRPr lang="ru-RU" sz="1800" b="1" kern="1200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441302" y="5733256"/>
            <a:ext cx="4889587" cy="499184"/>
            <a:chOff x="1111282" y="2180769"/>
            <a:chExt cx="4889587" cy="49918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1111282" y="2180769"/>
              <a:ext cx="4889587" cy="499184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Прямоугольник 24"/>
            <p:cNvSpPr/>
            <p:nvPr/>
          </p:nvSpPr>
          <p:spPr>
            <a:xfrm>
              <a:off x="1111282" y="2180769"/>
              <a:ext cx="4889587" cy="4991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- </a:t>
              </a:r>
              <a:r>
                <a:rPr lang="ru-RU" sz="1800" b="1" kern="1200" dirty="0" smtClean="0"/>
                <a:t>обязательно работает библиотека </a:t>
              </a:r>
              <a:endParaRPr lang="ru-RU" sz="1800" b="1" kern="1200" dirty="0"/>
            </a:p>
          </p:txBody>
        </p:sp>
      </p:grpSp>
      <p:sp>
        <p:nvSpPr>
          <p:cNvPr id="26" name="Заголовок 5"/>
          <p:cNvSpPr txBox="1">
            <a:spLocks/>
          </p:cNvSpPr>
          <p:nvPr/>
        </p:nvSpPr>
        <p:spPr bwMode="auto">
          <a:xfrm>
            <a:off x="2646760" y="1635502"/>
            <a:ext cx="5655529" cy="49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Проведение Дальтон-часа</a:t>
            </a:r>
          </a:p>
        </p:txBody>
      </p:sp>
    </p:spTree>
    <p:extLst>
      <p:ext uri="{BB962C8B-B14F-4D97-AF65-F5344CB8AC3E}">
        <p14:creationId xmlns:p14="http://schemas.microsoft.com/office/powerpoint/2010/main" xmlns="" val="208183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411163" y="544513"/>
            <a:ext cx="5655529" cy="49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Проведение Дальтон-часа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 bwMode="auto">
          <a:xfrm>
            <a:off x="-324544" y="1171030"/>
            <a:ext cx="47656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FF33CC"/>
                </a:solidFill>
              </a:rPr>
              <a:t>Правила для ученика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66494" y="1799448"/>
            <a:ext cx="794927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t"/>
            <a:r>
              <a:rPr lang="ru-RU" b="1" dirty="0">
                <a:solidFill>
                  <a:srgbClr val="0000FF"/>
                </a:solidFill>
              </a:rPr>
              <a:t>1.      Выбери себе лабораторию, партнёров, место работы, предмет и порядок выполнения задания.</a:t>
            </a:r>
          </a:p>
          <a:p>
            <a:pPr fontAlgn="t"/>
            <a:r>
              <a:rPr lang="ru-RU" b="1" dirty="0">
                <a:solidFill>
                  <a:srgbClr val="0000FF"/>
                </a:solidFill>
              </a:rPr>
              <a:t>2.      Работа может быть индивидуальной, парной, групповой.</a:t>
            </a:r>
          </a:p>
          <a:p>
            <a:pPr fontAlgn="t"/>
            <a:r>
              <a:rPr lang="ru-RU" b="1" dirty="0">
                <a:solidFill>
                  <a:srgbClr val="0000FF"/>
                </a:solidFill>
              </a:rPr>
              <a:t>3.      Организуй рабочее место с хорошей освещенностью, с минимумом зрительных и звуковых раздражителей, необходимыми средствами обучения и начинай работать.</a:t>
            </a:r>
          </a:p>
          <a:p>
            <a:pPr fontAlgn="t"/>
            <a:r>
              <a:rPr lang="ru-RU" b="1" dirty="0">
                <a:solidFill>
                  <a:srgbClr val="0000FF"/>
                </a:solidFill>
              </a:rPr>
              <a:t>4.      Вчитайся в задание, определи его цели. Работай интенсивно и независимо. Выполняй задание в удобном для себя темпе.</a:t>
            </a:r>
          </a:p>
          <a:p>
            <a:pPr fontAlgn="t"/>
            <a:r>
              <a:rPr lang="ru-RU" b="1" dirty="0">
                <a:solidFill>
                  <a:srgbClr val="0000FF"/>
                </a:solidFill>
              </a:rPr>
              <a:t>5.      Будь настойчивым. Не позволяй мелочам отвлекать тебя.</a:t>
            </a:r>
          </a:p>
          <a:p>
            <a:pPr fontAlgn="t"/>
            <a:r>
              <a:rPr lang="ru-RU" b="1" dirty="0">
                <a:solidFill>
                  <a:srgbClr val="0000FF"/>
                </a:solidFill>
              </a:rPr>
              <a:t>6.      Работай сейчас. Береги время. Ничего не откладывай «на потом».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99230" y="4573757"/>
            <a:ext cx="3042084" cy="19232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33286"/>
            <a:ext cx="946621" cy="9154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494" y="4740790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549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5"/>
          <p:cNvSpPr txBox="1">
            <a:spLocks/>
          </p:cNvSpPr>
          <p:nvPr/>
        </p:nvSpPr>
        <p:spPr bwMode="auto">
          <a:xfrm>
            <a:off x="17160" y="548680"/>
            <a:ext cx="47656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FF33CC"/>
                </a:solidFill>
              </a:rPr>
              <a:t>Правила для ученика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67544" y="1150342"/>
            <a:ext cx="8163282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t"/>
            <a:r>
              <a:rPr lang="ru-RU" dirty="0"/>
              <a:t>7. С разрешения учителя можно пойти работать в библиотеку, для этого надо иметь карточку – допуск с указанием нужных книг.</a:t>
            </a:r>
          </a:p>
          <a:p>
            <a:pPr fontAlgn="t"/>
            <a:r>
              <a:rPr lang="ru-RU" dirty="0"/>
              <a:t>8. Не допускай более 2-х переходов за урок из лаборатории в лабораторию (библиотеку).</a:t>
            </a:r>
          </a:p>
          <a:p>
            <a:pPr fontAlgn="t"/>
            <a:r>
              <a:rPr lang="ru-RU" dirty="0"/>
              <a:t>9. Если непонятно, спрашивай у учителя, у товарищей, ищи в книгах, памятках. Используй взаимное с товарищем репетиторство. Спрашивай у одноклассников, объясняй им сам. Думайте вместе! Объясняя материал или решение кому-то, ты сам лучше его поймешь.</a:t>
            </a:r>
          </a:p>
          <a:p>
            <a:pPr fontAlgn="t"/>
            <a:r>
              <a:rPr lang="ru-RU" dirty="0"/>
              <a:t>10. Записи по каждому предмету веди отдельно. Перепроверяй себя. Для записей можно использовать различные цвета.</a:t>
            </a:r>
          </a:p>
          <a:p>
            <a:pPr fontAlgn="t"/>
            <a:r>
              <a:rPr lang="ru-RU" dirty="0"/>
              <a:t>11. Держи словарь, справочники под рукой и пользуйся ими, как только в чем-то не уверен.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20272" y="333286"/>
            <a:ext cx="946621" cy="9154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437112"/>
            <a:ext cx="2692203" cy="19888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93219" y="4204570"/>
            <a:ext cx="2961842" cy="222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8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5"/>
          <p:cNvSpPr txBox="1">
            <a:spLocks/>
          </p:cNvSpPr>
          <p:nvPr/>
        </p:nvSpPr>
        <p:spPr bwMode="auto">
          <a:xfrm>
            <a:off x="-15557" y="1037492"/>
            <a:ext cx="4765675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FF33CC"/>
                </a:solidFill>
              </a:rPr>
              <a:t>Правила для ученика</a:t>
            </a:r>
          </a:p>
        </p:txBody>
      </p:sp>
      <p:sp>
        <p:nvSpPr>
          <p:cNvPr id="8" name="Заголовок 5"/>
          <p:cNvSpPr txBox="1">
            <a:spLocks/>
          </p:cNvSpPr>
          <p:nvPr/>
        </p:nvSpPr>
        <p:spPr bwMode="auto">
          <a:xfrm>
            <a:off x="411163" y="544513"/>
            <a:ext cx="5655529" cy="49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Проведение Дальтон-часа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11163" y="1530471"/>
            <a:ext cx="810165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t"/>
            <a:r>
              <a:rPr lang="ru-RU" dirty="0"/>
              <a:t>12. Изучай себя. Делай акцент на положительном. Определи, на чём спотыкаешься, и реши, как этого избежать в следующий раз.</a:t>
            </a:r>
          </a:p>
          <a:p>
            <a:pPr fontAlgn="t"/>
            <a:r>
              <a:rPr lang="ru-RU" dirty="0"/>
              <a:t>13. Учись на ошибках. Получив проверенную работу, не смотри только на отметку. Пройдись по каждому заданию, повтори, что знаешь, и обрати внимание, где надо приложить больше усилий.</a:t>
            </a:r>
          </a:p>
          <a:p>
            <a:pPr fontAlgn="t"/>
            <a:r>
              <a:rPr lang="ru-RU" dirty="0"/>
              <a:t>14. Старайся выполненные задания сдавать по мере их выполнения до указанного учителем срока.</a:t>
            </a:r>
          </a:p>
          <a:p>
            <a:pPr fontAlgn="t"/>
            <a:r>
              <a:rPr lang="ru-RU" dirty="0"/>
              <a:t>15. Помни, что от учителя ученик на Дальтон-часе получает только консультацию, подсказку, где найти ответ, а не готовый ответ.</a:t>
            </a:r>
          </a:p>
          <a:p>
            <a:pPr fontAlgn="t"/>
            <a:r>
              <a:rPr lang="ru-RU" dirty="0"/>
              <a:t>16. Некоторые задания можно выполнить дома. Важно выполнить их хорошо, вовремя и самостоятельно.</a:t>
            </a:r>
          </a:p>
          <a:p>
            <a:pPr fontAlgn="t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263399"/>
            <a:ext cx="946621" cy="9154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1163" y="4725144"/>
            <a:ext cx="1700808" cy="170080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9942" y="4689471"/>
            <a:ext cx="2315308" cy="173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959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раскрытая книга пн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39327">
            <a:off x="985250" y="1515961"/>
            <a:ext cx="6392862" cy="494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11"/>
          <p:cNvSpPr>
            <a:spLocks noChangeArrowheads="1"/>
          </p:cNvSpPr>
          <p:nvPr/>
        </p:nvSpPr>
        <p:spPr bwMode="auto">
          <a:xfrm rot="21165931">
            <a:off x="1243219" y="2418454"/>
            <a:ext cx="58769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b="1" dirty="0">
                <a:solidFill>
                  <a:srgbClr val="0000FF"/>
                </a:solidFill>
              </a:rPr>
              <a:t>5. В основе Стандарта лежит системно-</a:t>
            </a:r>
            <a:r>
              <a:rPr lang="ru-RU" b="1" dirty="0" err="1">
                <a:solidFill>
                  <a:srgbClr val="0000FF"/>
                </a:solidFill>
              </a:rPr>
              <a:t>деятельностный</a:t>
            </a:r>
            <a:r>
              <a:rPr lang="ru-RU" b="1" dirty="0">
                <a:solidFill>
                  <a:srgbClr val="0000FF"/>
                </a:solidFill>
              </a:rPr>
              <a:t> подход, который обеспечивает:</a:t>
            </a:r>
          </a:p>
          <a:p>
            <a:r>
              <a:rPr lang="ru-RU" b="1" dirty="0">
                <a:solidFill>
                  <a:srgbClr val="0000FF"/>
                </a:solidFill>
              </a:rPr>
              <a:t>- формирование готовности к саморазвитию и непрерывному образованию;</a:t>
            </a:r>
          </a:p>
          <a:p>
            <a:r>
              <a:rPr lang="ru-RU" b="1" dirty="0">
                <a:solidFill>
                  <a:srgbClr val="0000FF"/>
                </a:solidFill>
              </a:rPr>
              <a:t>- проектирование и конструирование социальной среды развития обучающихся в системе образования;</a:t>
            </a:r>
          </a:p>
          <a:p>
            <a:r>
              <a:rPr lang="ru-RU" b="1" dirty="0">
                <a:solidFill>
                  <a:srgbClr val="0000FF"/>
                </a:solidFill>
              </a:rPr>
              <a:t>- активную учебно-познавательную деятельность обучающихся;</a:t>
            </a:r>
          </a:p>
          <a:p>
            <a:r>
              <a:rPr lang="ru-RU" b="1" dirty="0">
                <a:solidFill>
                  <a:srgbClr val="0000FF"/>
                </a:solidFill>
              </a:rPr>
              <a:t>- построение образовательной деятельности с учётом индивидуальных возрастных, психологических и физиологических особенностей обучающихся.</a:t>
            </a:r>
          </a:p>
        </p:txBody>
      </p:sp>
      <p:sp>
        <p:nvSpPr>
          <p:cNvPr id="4" name="Прямоугольник 5"/>
          <p:cNvSpPr>
            <a:spLocks noChangeArrowheads="1"/>
          </p:cNvSpPr>
          <p:nvPr/>
        </p:nvSpPr>
        <p:spPr bwMode="auto">
          <a:xfrm>
            <a:off x="457457" y="278152"/>
            <a:ext cx="56313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1600" dirty="0"/>
              <a:t> </a:t>
            </a:r>
            <a:r>
              <a:rPr lang="ru-RU" sz="1600" b="1" dirty="0">
                <a:solidFill>
                  <a:srgbClr val="FF33CC"/>
                </a:solidFill>
              </a:rPr>
              <a:t>Качество образования — это соответствие образования (как результата, как процесса, как социальной системы) многообразным потребностям, интересам личности, общества, государства.</a:t>
            </a: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4064789" y="1143601"/>
            <a:ext cx="38411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1400" b="1" i="1" dirty="0">
                <a:solidFill>
                  <a:srgbClr val="FF33CC"/>
                </a:solidFill>
              </a:rPr>
              <a:t>Педагогический терминологический словарь</a:t>
            </a:r>
            <a:endParaRPr lang="ru-RU" sz="1400" b="1" dirty="0">
              <a:solidFill>
                <a:srgbClr val="FF33CC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9795" y="3501008"/>
            <a:ext cx="924694" cy="18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807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136904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Поскольку в Дальтон-технологии учащимся предоставляется большая свобода выбора, то естественно, что она должна сочетаться с формированием у них ответственности. На первых порах дети далеко не все, получив свободу, правильно её используют. Поэтому необходим учёт результатов работы и сочетание самоконтроля учащихся с контролем учителя.</a:t>
            </a:r>
          </a:p>
          <a:p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Учёт выполнения заданий и их качества осуществляется и учеником, и учителем.</a:t>
            </a:r>
            <a:endParaRPr lang="ru-RU" dirty="0"/>
          </a:p>
        </p:txBody>
      </p:sp>
      <p:sp>
        <p:nvSpPr>
          <p:cNvPr id="3" name="Заголовок 5"/>
          <p:cNvSpPr txBox="1">
            <a:spLocks/>
          </p:cNvSpPr>
          <p:nvPr/>
        </p:nvSpPr>
        <p:spPr bwMode="auto">
          <a:xfrm>
            <a:off x="1529046" y="2295355"/>
            <a:ext cx="5725868" cy="40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Учёт выполнения заданий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9" y="2924944"/>
            <a:ext cx="3202681" cy="842550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карточка, в которой ребёнок отмечает выполнение заданий по дням недели</a:t>
            </a:r>
            <a:endParaRPr lang="ru-RU" b="1" dirty="0"/>
          </a:p>
        </p:txBody>
      </p:sp>
      <p:pic>
        <p:nvPicPr>
          <p:cNvPr id="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95" t="57306" r="71202" b="-467"/>
          <a:stretch>
            <a:fillRect/>
          </a:stretch>
        </p:blipFill>
        <p:spPr bwMode="auto">
          <a:xfrm>
            <a:off x="611560" y="3873628"/>
            <a:ext cx="1562100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Картинки по запросу лист бумаги с кнопкой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3660" y="4173173"/>
            <a:ext cx="135255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932040" y="2836502"/>
            <a:ext cx="3149967" cy="1037126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ведёт специальный журнал, где записано всё, что должно быть выполнено за неделю, две недели, месяц</a:t>
            </a:r>
          </a:p>
        </p:txBody>
      </p:sp>
      <p:pic>
        <p:nvPicPr>
          <p:cNvPr id="9" name="Picture 4" descr="Картинки по запросу журнал иконка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909935"/>
            <a:ext cx="1874838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0054" y="4148373"/>
            <a:ext cx="2155891" cy="230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501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179512" y="229885"/>
            <a:ext cx="7501914" cy="137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Критерии оценки результативности </a:t>
            </a:r>
          </a:p>
          <a:p>
            <a:pPr algn="ctr"/>
            <a:r>
              <a:rPr lang="ru-RU" sz="3600" dirty="0">
                <a:solidFill>
                  <a:srgbClr val="8238BA"/>
                </a:solidFill>
              </a:rPr>
              <a:t>Дальтон-технологии 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283968" y="5048186"/>
            <a:ext cx="4631715" cy="1117117"/>
            <a:chOff x="1755738" y="4336378"/>
            <a:chExt cx="4936866" cy="3547538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1755738" y="4336378"/>
              <a:ext cx="4936866" cy="3547538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Прямоугольник 16"/>
            <p:cNvSpPr/>
            <p:nvPr/>
          </p:nvSpPr>
          <p:spPr>
            <a:xfrm>
              <a:off x="1755738" y="4742619"/>
              <a:ext cx="4936866" cy="1685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- стратегия поведения ученика в процессе взаимодействия с другими обучающимися</a:t>
              </a: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6994" y="4462966"/>
            <a:ext cx="1375053" cy="16649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2342579"/>
            <a:ext cx="1824133" cy="1210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728908"/>
            <a:ext cx="3613482" cy="1344135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502205" y="1401416"/>
            <a:ext cx="7094131" cy="1340910"/>
            <a:chOff x="478982" y="-2"/>
            <a:chExt cx="6602629" cy="1699898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78982" y="216697"/>
              <a:ext cx="6506347" cy="976432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Прямоугольник 25"/>
            <p:cNvSpPr/>
            <p:nvPr/>
          </p:nvSpPr>
          <p:spPr>
            <a:xfrm>
              <a:off x="491536" y="-2"/>
              <a:ext cx="6590075" cy="16998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- уровень </a:t>
              </a:r>
              <a:r>
                <a:rPr lang="ru-RU" sz="1800" b="1" kern="1200" dirty="0" err="1" smtClean="0"/>
                <a:t>сформированности</a:t>
              </a:r>
              <a:r>
                <a:rPr lang="ru-RU" sz="1800" b="1" kern="1200" dirty="0" smtClean="0"/>
                <a:t> у ребёнка умений использовать научные методы познания (наблюдение, гипотеза, эксперимент)</a:t>
              </a:r>
              <a:endParaRPr lang="ru-RU" sz="1800" b="1" kern="1200" dirty="0"/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611560" y="2865442"/>
            <a:ext cx="5475447" cy="712759"/>
            <a:chOff x="824593" y="1324145"/>
            <a:chExt cx="6192430" cy="3547533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824593" y="1324145"/>
              <a:ext cx="6167281" cy="354753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Прямоугольник 31"/>
            <p:cNvSpPr/>
            <p:nvPr/>
          </p:nvSpPr>
          <p:spPr>
            <a:xfrm>
              <a:off x="849742" y="3200021"/>
              <a:ext cx="6167281" cy="10642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/>
                <a:t>- познавательная самостоятельность ученика</a:t>
              </a:r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/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7855" y="3932922"/>
            <a:ext cx="2529368" cy="21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687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xmlns="" val="1920947554"/>
              </p:ext>
            </p:extLst>
          </p:nvPr>
        </p:nvGraphicFramePr>
        <p:xfrm>
          <a:off x="827584" y="2636912"/>
          <a:ext cx="7815533" cy="3547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xmlns="" val="259234476"/>
              </p:ext>
            </p:extLst>
          </p:nvPr>
        </p:nvGraphicFramePr>
        <p:xfrm>
          <a:off x="395536" y="2060848"/>
          <a:ext cx="8280920" cy="3835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16" name="Группа 15"/>
          <p:cNvGrpSpPr/>
          <p:nvPr/>
        </p:nvGrpSpPr>
        <p:grpSpPr>
          <a:xfrm>
            <a:off x="411164" y="1142801"/>
            <a:ext cx="7041156" cy="1153451"/>
            <a:chOff x="258638" y="-20485"/>
            <a:chExt cx="8142340" cy="1485733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258638" y="33647"/>
              <a:ext cx="7797572" cy="116117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Прямоугольник 17"/>
            <p:cNvSpPr/>
            <p:nvPr/>
          </p:nvSpPr>
          <p:spPr>
            <a:xfrm>
              <a:off x="480332" y="-20485"/>
              <a:ext cx="7920646" cy="14857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/>
                <a:t>- </a:t>
              </a:r>
              <a:r>
                <a:rPr lang="ru-RU" sz="1800" kern="1200" dirty="0" smtClean="0">
                  <a:solidFill>
                    <a:srgbClr val="0000FF"/>
                  </a:solidFill>
                </a:rPr>
                <a:t>развитие у ученика познавательной самостоятельности, навыков сотрудничества,  овладение исследовательскими умениями </a:t>
              </a:r>
              <a:endParaRPr lang="ru-RU" sz="1800" kern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40429" y="2081232"/>
            <a:ext cx="7970099" cy="843712"/>
            <a:chOff x="378861" y="1157351"/>
            <a:chExt cx="7950191" cy="1118942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378861" y="1606517"/>
              <a:ext cx="7814214" cy="659489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551486" y="1157351"/>
              <a:ext cx="7777566" cy="111894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solidFill>
                    <a:srgbClr val="0000FF"/>
                  </a:solidFill>
                </a:rPr>
                <a:t>- снижение нагрузки учащихся за счёт учения с интересом в условиях индивидуального темпа работы</a:t>
              </a:r>
              <a:endParaRPr lang="ru-RU" sz="1800" kern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97345" y="3001700"/>
            <a:ext cx="7797042" cy="999292"/>
            <a:chOff x="495451" y="1711105"/>
            <a:chExt cx="7186809" cy="47173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95451" y="1733248"/>
              <a:ext cx="7186809" cy="44959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Прямоугольник 23"/>
            <p:cNvSpPr/>
            <p:nvPr/>
          </p:nvSpPr>
          <p:spPr>
            <a:xfrm>
              <a:off x="602502" y="1711105"/>
              <a:ext cx="6978421" cy="2786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 dirty="0" smtClean="0"/>
            </a:p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solidFill>
                    <a:srgbClr val="0000FF"/>
                  </a:solidFill>
                </a:rPr>
                <a:t>- возможность личностного развития за счёт обогащения социальным опытом других учащихся и взрослых </a:t>
              </a:r>
              <a:endParaRPr lang="ru-RU" sz="1800" kern="12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907936" y="4134782"/>
            <a:ext cx="5236064" cy="2318554"/>
            <a:chOff x="2625763" y="932372"/>
            <a:chExt cx="5364088" cy="224654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2625763" y="932372"/>
              <a:ext cx="4714474" cy="2246545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Прямоугольник 26"/>
            <p:cNvSpPr/>
            <p:nvPr/>
          </p:nvSpPr>
          <p:spPr>
            <a:xfrm>
              <a:off x="3010989" y="1504399"/>
              <a:ext cx="4978862" cy="11462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00FF"/>
                  </a:solidFill>
                </a:rPr>
                <a:t>интегративный</a:t>
              </a:r>
              <a:r>
                <a:rPr lang="be-BY" sz="1800" kern="1200" dirty="0" smtClean="0">
                  <a:solidFill>
                    <a:srgbClr val="0000FF"/>
                  </a:solidFill>
                </a:rPr>
                <a:t> характер</a:t>
              </a:r>
              <a:r>
                <a:rPr lang="ru-RU" sz="1800" kern="1200" dirty="0" smtClean="0">
                  <a:solidFill>
                    <a:srgbClr val="0000FF"/>
                  </a:solidFill>
                </a:rPr>
                <a:t> технологии: 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B050"/>
                  </a:solidFill>
                </a:rPr>
                <a:t>могут быть использованы технологии 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B0F0"/>
                  </a:solidFill>
                </a:rPr>
                <a:t>полного усвоения знаний,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B0F0"/>
                  </a:solidFill>
                </a:rPr>
                <a:t> уровневой дифференциации,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B0F0"/>
                  </a:solidFill>
                </a:rPr>
                <a:t> коллективного способа обучения,</a:t>
              </a:r>
            </a:p>
            <a:p>
              <a:pPr marL="285750" lvl="0" indent="-2857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ru-RU" sz="1800" kern="1200" dirty="0" smtClean="0">
                  <a:solidFill>
                    <a:srgbClr val="00B0F0"/>
                  </a:solidFill>
                </a:rPr>
                <a:t> модульная и проектная технологии</a:t>
              </a:r>
              <a:endParaRPr lang="ru-RU" sz="1800" kern="1200" dirty="0">
                <a:solidFill>
                  <a:srgbClr val="00B0F0"/>
                </a:solidFill>
              </a:endParaRPr>
            </a:p>
          </p:txBody>
        </p:sp>
      </p:grpSp>
      <p:sp>
        <p:nvSpPr>
          <p:cNvPr id="28" name="Заголовок 5"/>
          <p:cNvSpPr txBox="1">
            <a:spLocks/>
          </p:cNvSpPr>
          <p:nvPr/>
        </p:nvSpPr>
        <p:spPr bwMode="auto">
          <a:xfrm>
            <a:off x="411164" y="544513"/>
            <a:ext cx="7150222" cy="63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>
                <a:solidFill>
                  <a:srgbClr val="8238BA"/>
                </a:solidFill>
              </a:rPr>
              <a:t>Преимущества Дальтон-технологии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345" y="4132411"/>
            <a:ext cx="2955219" cy="24649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66328" y="688543"/>
            <a:ext cx="1217257" cy="141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275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>
                                            <p:graphicEl>
                                              <a:dgm id="{002CDCE0-0000-0000-9918-64DAFE0700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lvlOne"/>
        </p:bldSub>
      </p:bldGraphic>
      <p:bldGraphic spid="15" grpId="0">
        <p:bldSub>
          <a:bldDgm bld="lvl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80728"/>
            <a:ext cx="828092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Следует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отметить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 интегративный</a:t>
            </a:r>
            <a:r>
              <a:rPr lang="be-BY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характер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данной технологии: в ней могут быть использованы технологии полного усвоения знаний, уровневой дифференциации, коллективного способа обучения, модульная и проектная технологии.</a:t>
            </a: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Однако, несмотря на множество плюсов данной технологии, имеются и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ограничения в её использовании: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Заголовок 5"/>
          <p:cNvSpPr txBox="1">
            <a:spLocks/>
          </p:cNvSpPr>
          <p:nvPr/>
        </p:nvSpPr>
        <p:spPr bwMode="auto">
          <a:xfrm>
            <a:off x="335481" y="476672"/>
            <a:ext cx="856895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dirty="0">
                <a:solidFill>
                  <a:srgbClr val="8238BA"/>
                </a:solidFill>
              </a:rPr>
              <a:t>Ограничения в использовании Дальтон-технологии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5185274" y="3079765"/>
            <a:ext cx="3240000" cy="1800000"/>
            <a:chOff x="4667250" y="3036927"/>
            <a:chExt cx="3086100" cy="1666101"/>
          </a:xfrm>
          <a:gradFill flip="none" rotWithShape="1">
            <a:gsLst>
              <a:gs pos="0">
                <a:srgbClr val="008000">
                  <a:tint val="66000"/>
                  <a:satMod val="160000"/>
                </a:srgbClr>
              </a:gs>
              <a:gs pos="50000">
                <a:srgbClr val="008000">
                  <a:tint val="44500"/>
                  <a:satMod val="160000"/>
                </a:srgbClr>
              </a:gs>
              <a:gs pos="100000">
                <a:srgbClr val="008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Прямоугольник 4"/>
            <p:cNvSpPr/>
            <p:nvPr/>
          </p:nvSpPr>
          <p:spPr>
            <a:xfrm>
              <a:off x="4667250" y="3036927"/>
              <a:ext cx="3086100" cy="166610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768638" y="3121104"/>
              <a:ext cx="2914580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b="1" dirty="0">
                  <a:latin typeface="+mn-lt"/>
                  <a:cs typeface="+mn-cs"/>
                </a:rPr>
                <a:t>организационные условия</a:t>
              </a: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5185274" y="3660663"/>
            <a:ext cx="3418994" cy="2792673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</a:rPr>
              <a:t>разработка вместе с детьми определённых правил: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</a:rPr>
              <a:t>- свободное передвижение по классу;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</a:rPr>
              <a:t>- задания и сроки выполнения должны быть поняты каждым учеником;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B050"/>
                </a:solidFill>
              </a:rPr>
              <a:t>- регламентация входа и выхода из класса и т.д. </a:t>
            </a:r>
          </a:p>
        </p:txBody>
      </p:sp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806695" y="3100575"/>
            <a:ext cx="3240088" cy="1800225"/>
            <a:chOff x="1114425" y="2790825"/>
            <a:chExt cx="3086100" cy="166610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114425" y="2790825"/>
              <a:ext cx="3086100" cy="1666101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0" name="Прямоугольник 6"/>
            <p:cNvSpPr>
              <a:spLocks noChangeArrowheads="1"/>
            </p:cNvSpPr>
            <p:nvPr/>
          </p:nvSpPr>
          <p:spPr bwMode="auto">
            <a:xfrm>
              <a:off x="1215813" y="2875002"/>
              <a:ext cx="25939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ru-RU" b="1" dirty="0"/>
                <a:t>материальные условия</a:t>
              </a:r>
            </a:p>
          </p:txBody>
        </p:sp>
      </p:grpSp>
      <p:sp>
        <p:nvSpPr>
          <p:cNvPr id="11" name="Прямоугольник 10"/>
          <p:cNvSpPr/>
          <p:nvPr/>
        </p:nvSpPr>
        <p:spPr>
          <a:xfrm>
            <a:off x="611560" y="3590592"/>
            <a:ext cx="3816424" cy="2862744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</a:rPr>
              <a:t>- для общения детей необходимы отдельные столы, рабочие уголки;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</a:rPr>
              <a:t>- рядом со столом учителя — стулья для учащихся, которые ждут своей очереди к учителю;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</a:rPr>
              <a:t>- источники информации в классе или библиотеке;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00FF"/>
                </a:solidFill>
              </a:rPr>
              <a:t>- открытые кабинеты с наглядными пособиями</a:t>
            </a:r>
          </a:p>
        </p:txBody>
      </p:sp>
    </p:spTree>
    <p:extLst>
      <p:ext uri="{BB962C8B-B14F-4D97-AF65-F5344CB8AC3E}">
        <p14:creationId xmlns:p14="http://schemas.microsoft.com/office/powerpoint/2010/main" xmlns="" val="208740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5839478" y="4519654"/>
            <a:ext cx="2834774" cy="1352300"/>
            <a:chOff x="4667250" y="3036927"/>
            <a:chExt cx="2880000" cy="1440000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4667250" y="3036927"/>
              <a:ext cx="2880000" cy="1440000"/>
            </a:xfrm>
            <a:prstGeom prst="rect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" name="Прямоугольник 23"/>
            <p:cNvSpPr>
              <a:spLocks noChangeArrowheads="1"/>
            </p:cNvSpPr>
            <p:nvPr/>
          </p:nvSpPr>
          <p:spPr bwMode="auto">
            <a:xfrm>
              <a:off x="4768638" y="3121104"/>
              <a:ext cx="15872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ru-RU" b="1"/>
                <a:t>трудоёмкость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096402" y="5372048"/>
            <a:ext cx="2320925" cy="963112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большие трудовые и временные затраты на разработку дидактических материалов</a:t>
            </a:r>
          </a:p>
        </p:txBody>
      </p: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2896466" y="3797397"/>
            <a:ext cx="2879725" cy="1439863"/>
            <a:chOff x="1114425" y="2790825"/>
            <a:chExt cx="3086100" cy="166610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114425" y="2790825"/>
              <a:ext cx="3086100" cy="1666101"/>
            </a:xfrm>
            <a:prstGeom prst="rect">
              <a:avLst/>
            </a:prstGeom>
            <a:gradFill flip="none" rotWithShape="1">
              <a:gsLst>
                <a:gs pos="0">
                  <a:srgbClr val="0070C0">
                    <a:tint val="66000"/>
                    <a:satMod val="160000"/>
                  </a:srgbClr>
                </a:gs>
                <a:gs pos="50000">
                  <a:srgbClr val="0070C0">
                    <a:tint val="44500"/>
                    <a:satMod val="160000"/>
                  </a:srgbClr>
                </a:gs>
                <a:gs pos="100000">
                  <a:srgbClr val="0070C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9"/>
            <p:cNvSpPr>
              <a:spLocks noChangeArrowheads="1"/>
            </p:cNvSpPr>
            <p:nvPr/>
          </p:nvSpPr>
          <p:spPr bwMode="auto">
            <a:xfrm>
              <a:off x="1778524" y="2806818"/>
              <a:ext cx="129554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ru-RU" b="1" dirty="0"/>
                <a:t>мотивация</a:t>
              </a: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167928" y="4620068"/>
            <a:ext cx="2336800" cy="1503959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недостаточная мотивация педагогов, учащихся и родителей на принятие технологии</a:t>
            </a:r>
          </a:p>
        </p:txBody>
      </p:sp>
      <p:grpSp>
        <p:nvGrpSpPr>
          <p:cNvPr id="10" name="Группа 9"/>
          <p:cNvGrpSpPr>
            <a:grpSpLocks/>
          </p:cNvGrpSpPr>
          <p:nvPr/>
        </p:nvGrpSpPr>
        <p:grpSpPr bwMode="auto">
          <a:xfrm>
            <a:off x="546287" y="1163103"/>
            <a:ext cx="2879725" cy="1439863"/>
            <a:chOff x="8201025" y="2844879"/>
            <a:chExt cx="3086100" cy="1666101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8201025" y="2844879"/>
              <a:ext cx="3086100" cy="1666101"/>
            </a:xfrm>
            <a:prstGeom prst="rect">
              <a:avLst/>
            </a:prstGeom>
            <a:gradFill flip="none" rotWithShape="1">
              <a:gsLst>
                <a:gs pos="0">
                  <a:srgbClr val="C00000">
                    <a:tint val="66000"/>
                    <a:satMod val="160000"/>
                  </a:srgbClr>
                </a:gs>
                <a:gs pos="50000">
                  <a:srgbClr val="C00000">
                    <a:tint val="44500"/>
                    <a:satMod val="160000"/>
                  </a:srgbClr>
                </a:gs>
                <a:gs pos="100000">
                  <a:srgbClr val="C0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" name="Прямоугольник 15"/>
            <p:cNvSpPr>
              <a:spLocks noChangeArrowheads="1"/>
            </p:cNvSpPr>
            <p:nvPr/>
          </p:nvSpPr>
          <p:spPr bwMode="auto">
            <a:xfrm>
              <a:off x="8302413" y="2929056"/>
              <a:ext cx="2420839" cy="1388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ru-RU" b="1" dirty="0"/>
                <a:t>готовность </a:t>
              </a:r>
              <a:r>
                <a:rPr lang="ru-RU" b="1" dirty="0" smtClean="0"/>
                <a:t>учителя </a:t>
              </a:r>
            </a:p>
            <a:p>
              <a:r>
                <a:rPr lang="ru-RU" b="1" dirty="0" smtClean="0"/>
                <a:t>к изменению своих </a:t>
              </a:r>
            </a:p>
            <a:p>
              <a:r>
                <a:rPr lang="ru-RU" b="1" dirty="0" smtClean="0"/>
                <a:t>функций</a:t>
              </a:r>
            </a:p>
            <a:p>
              <a:endParaRPr lang="ru-RU" b="1" dirty="0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40360" y="2122645"/>
            <a:ext cx="2307957" cy="20437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- создание условий и соблюдение самостоятельности учащихся;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- стимулирование общения и сотрудничества в группах;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/>
              <a:t>- передача части полномочий учащимся</a:t>
            </a:r>
          </a:p>
        </p:txBody>
      </p:sp>
      <p:sp>
        <p:nvSpPr>
          <p:cNvPr id="14" name="Заголовок 5"/>
          <p:cNvSpPr txBox="1">
            <a:spLocks/>
          </p:cNvSpPr>
          <p:nvPr/>
        </p:nvSpPr>
        <p:spPr bwMode="auto">
          <a:xfrm>
            <a:off x="352353" y="385911"/>
            <a:ext cx="804752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dirty="0">
                <a:solidFill>
                  <a:srgbClr val="8238BA"/>
                </a:solidFill>
              </a:rPr>
              <a:t>Ограничения в использовании Дальтон-технологии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1163103"/>
            <a:ext cx="2884025" cy="24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79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5"/>
          <p:cNvSpPr txBox="1">
            <a:spLocks/>
          </p:cNvSpPr>
          <p:nvPr/>
        </p:nvSpPr>
        <p:spPr bwMode="auto">
          <a:xfrm>
            <a:off x="611560" y="476672"/>
            <a:ext cx="5575858" cy="55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dirty="0">
                <a:solidFill>
                  <a:srgbClr val="8238BA"/>
                </a:solidFill>
              </a:rPr>
              <a:t>Формы реализации Дальтон-технологии </a:t>
            </a:r>
          </a:p>
        </p:txBody>
      </p:sp>
      <p:sp>
        <p:nvSpPr>
          <p:cNvPr id="3" name="Заголовок 5"/>
          <p:cNvSpPr txBox="1">
            <a:spLocks/>
          </p:cNvSpPr>
          <p:nvPr/>
        </p:nvSpPr>
        <p:spPr bwMode="auto">
          <a:xfrm rot="21054703">
            <a:off x="594681" y="1137922"/>
            <a:ext cx="2350602" cy="56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b="1" i="1" dirty="0" smtClean="0"/>
              <a:t>Классно - учебное занятие</a:t>
            </a:r>
            <a:endParaRPr lang="ru-RU" b="1" i="1" dirty="0"/>
          </a:p>
        </p:txBody>
      </p:sp>
      <p:sp>
        <p:nvSpPr>
          <p:cNvPr id="6" name="Заголовок 5"/>
          <p:cNvSpPr txBox="1">
            <a:spLocks/>
          </p:cNvSpPr>
          <p:nvPr/>
        </p:nvSpPr>
        <p:spPr bwMode="auto">
          <a:xfrm rot="21023478">
            <a:off x="4106594" y="1111806"/>
            <a:ext cx="1945925" cy="63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Коллективный</a:t>
            </a:r>
            <a:r>
              <a:rPr lang="ru-RU" sz="2000" b="1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урок</a:t>
            </a:r>
            <a:endParaRPr lang="ru-RU" sz="3200" b="1" i="1" dirty="0"/>
          </a:p>
        </p:txBody>
      </p:sp>
      <p:sp>
        <p:nvSpPr>
          <p:cNvPr id="15" name="Заголовок 5"/>
          <p:cNvSpPr txBox="1">
            <a:spLocks/>
          </p:cNvSpPr>
          <p:nvPr/>
        </p:nvSpPr>
        <p:spPr bwMode="auto">
          <a:xfrm rot="20729948">
            <a:off x="2333648" y="3068221"/>
            <a:ext cx="2946322" cy="133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000" b="1" i="1" dirty="0"/>
              <a:t>Лабораторное занятие</a:t>
            </a:r>
          </a:p>
        </p:txBody>
      </p:sp>
      <p:pic>
        <p:nvPicPr>
          <p:cNvPr id="19" name="Picture 14" descr="Картинки по запросу стикер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65298">
            <a:off x="2635812" y="1884158"/>
            <a:ext cx="2008196" cy="1112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5105" y="1618912"/>
            <a:ext cx="2338043" cy="175353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38155" y="4221088"/>
            <a:ext cx="2837901" cy="201622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2280" y="1967244"/>
            <a:ext cx="1905875" cy="1427545"/>
          </a:xfrm>
          <a:prstGeom prst="rect">
            <a:avLst/>
          </a:prstGeom>
        </p:spPr>
      </p:pic>
      <p:sp>
        <p:nvSpPr>
          <p:cNvPr id="30" name="Заголовок 5"/>
          <p:cNvSpPr txBox="1">
            <a:spLocks/>
          </p:cNvSpPr>
          <p:nvPr/>
        </p:nvSpPr>
        <p:spPr bwMode="auto">
          <a:xfrm rot="21054703">
            <a:off x="6637093" y="3857313"/>
            <a:ext cx="1843821" cy="68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b="1" i="1" dirty="0"/>
              <a:t>Конференция</a:t>
            </a:r>
          </a:p>
        </p:txBody>
      </p:sp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00" y="4509120"/>
            <a:ext cx="2090918" cy="166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946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51520" y="1094479"/>
            <a:ext cx="51125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t"/>
            <a:r>
              <a:rPr lang="ru-RU" sz="1200" b="1" i="1" dirty="0"/>
              <a:t>Цель</a:t>
            </a:r>
            <a:r>
              <a:rPr lang="ru-RU" sz="1200" dirty="0"/>
              <a:t> – усвоение теории и отработка умений и навыков, их закрепление. </a:t>
            </a:r>
          </a:p>
          <a:p>
            <a:pPr fontAlgn="t"/>
            <a:r>
              <a:rPr lang="ru-RU" sz="1200" b="1" i="1" dirty="0"/>
              <a:t>Формы: </a:t>
            </a:r>
            <a:r>
              <a:rPr lang="ru-RU" sz="1200" dirty="0"/>
              <a:t>лекции, контрольные уроки, уроки коллективной рефлексии. </a:t>
            </a:r>
          </a:p>
        </p:txBody>
      </p:sp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408120" y="5284477"/>
            <a:ext cx="2592288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i="1" dirty="0" smtClean="0">
                <a:solidFill>
                  <a:srgbClr val="0000FF"/>
                </a:solidFill>
              </a:rPr>
              <a:t>конференция 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5" name="Заголовок 5"/>
          <p:cNvSpPr txBox="1">
            <a:spLocks/>
          </p:cNvSpPr>
          <p:nvPr/>
        </p:nvSpPr>
        <p:spPr bwMode="auto">
          <a:xfrm>
            <a:off x="404308" y="1404709"/>
            <a:ext cx="3371792" cy="302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ru-RU" sz="2400" dirty="0" smtClean="0">
              <a:solidFill>
                <a:srgbClr val="8238BA"/>
              </a:solidFill>
            </a:endParaRPr>
          </a:p>
          <a:p>
            <a:pPr algn="ctr"/>
            <a:r>
              <a:rPr lang="ru-RU" sz="2400" b="1" i="1" dirty="0">
                <a:solidFill>
                  <a:srgbClr val="0000FF"/>
                </a:solidFill>
              </a:rPr>
              <a:t>к</a:t>
            </a:r>
            <a:r>
              <a:rPr lang="ru-RU" sz="2400" b="1" i="1" dirty="0" smtClean="0">
                <a:solidFill>
                  <a:srgbClr val="0000FF"/>
                </a:solidFill>
              </a:rPr>
              <a:t>оллективный урок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6" name="Заголовок 5"/>
          <p:cNvSpPr txBox="1">
            <a:spLocks/>
          </p:cNvSpPr>
          <p:nvPr/>
        </p:nvSpPr>
        <p:spPr bwMode="auto">
          <a:xfrm>
            <a:off x="404308" y="2850299"/>
            <a:ext cx="3498797" cy="32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i="1" dirty="0">
                <a:solidFill>
                  <a:srgbClr val="0000FF"/>
                </a:solidFill>
              </a:rPr>
              <a:t>л</a:t>
            </a:r>
            <a:r>
              <a:rPr lang="ru-RU" sz="2400" b="1" i="1" dirty="0" smtClean="0">
                <a:solidFill>
                  <a:srgbClr val="0000FF"/>
                </a:solidFill>
              </a:rPr>
              <a:t>абораторное занятие 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7" name="Заголовок 5"/>
          <p:cNvSpPr txBox="1">
            <a:spLocks/>
          </p:cNvSpPr>
          <p:nvPr/>
        </p:nvSpPr>
        <p:spPr bwMode="auto">
          <a:xfrm>
            <a:off x="404308" y="265839"/>
            <a:ext cx="3861692" cy="73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dirty="0" smtClean="0">
                <a:solidFill>
                  <a:srgbClr val="8238BA"/>
                </a:solidFill>
              </a:rPr>
              <a:t>Формы реализации : </a:t>
            </a:r>
          </a:p>
          <a:p>
            <a:pPr algn="ctr"/>
            <a:r>
              <a:rPr lang="ru-RU" sz="2400" b="1" i="1" dirty="0" smtClean="0">
                <a:solidFill>
                  <a:srgbClr val="0000FF"/>
                </a:solidFill>
              </a:rPr>
              <a:t>классное учебное занятие </a:t>
            </a:r>
            <a:endParaRPr lang="ru-RU" sz="2400" b="1" i="1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69556" y="1876393"/>
            <a:ext cx="79928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1200" dirty="0"/>
              <a:t>- наличие проблемы, которая возникла у большинства учащихся во время практической деятельности;</a:t>
            </a:r>
          </a:p>
          <a:p>
            <a:r>
              <a:rPr lang="ru-RU" sz="1200" dirty="0"/>
              <a:t>- учитель — организатор и участник процесса обсуждения;</a:t>
            </a:r>
          </a:p>
          <a:p>
            <a:r>
              <a:rPr lang="ru-RU" sz="1200" dirty="0"/>
              <a:t>- ученик — участник и субъект организационной деятельности;</a:t>
            </a:r>
          </a:p>
          <a:p>
            <a:r>
              <a:rPr lang="ru-RU" sz="1200" dirty="0"/>
              <a:t>- результатом коллективного урока является некое решение проблемы с выходом на последующую деятельность через возникшие вопросы и затруднения.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04308" y="3193634"/>
            <a:ext cx="8353543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1200" b="1" dirty="0"/>
              <a:t>Для проведения необходимо</a:t>
            </a:r>
            <a:r>
              <a:rPr lang="be-BY" sz="1200" b="1" dirty="0"/>
              <a:t>:</a:t>
            </a:r>
            <a:endParaRPr lang="ru-RU" sz="1200" b="1" dirty="0"/>
          </a:p>
          <a:p>
            <a:r>
              <a:rPr lang="ru-RU" sz="1200" dirty="0"/>
              <a:t>- наличие места, где сосредоточена необходимая литература, пособия, справочники и др.;</a:t>
            </a:r>
          </a:p>
          <a:p>
            <a:r>
              <a:rPr lang="ru-RU" sz="1200" dirty="0"/>
              <a:t>- длительный промежуток времени, в течение которого лаборатория работает, чтобы ученик мог погрузиться в выполнение своего задания;</a:t>
            </a:r>
          </a:p>
          <a:p>
            <a:r>
              <a:rPr lang="ru-RU" sz="1200" dirty="0"/>
              <a:t>- присутствие одного или нескольких консультантов.</a:t>
            </a:r>
          </a:p>
          <a:p>
            <a:r>
              <a:rPr lang="ru-RU" sz="1200" b="1" dirty="0"/>
              <a:t>Деятельность ученика: </a:t>
            </a:r>
          </a:p>
          <a:p>
            <a:r>
              <a:rPr lang="ru-RU" sz="1200" dirty="0"/>
              <a:t>- работает индивидуально (в своём темпе), в паре или группе; </a:t>
            </a:r>
          </a:p>
          <a:p>
            <a:r>
              <a:rPr lang="ru-RU" sz="1200" dirty="0"/>
              <a:t>- выступает в качестве репетитора для других;</a:t>
            </a:r>
          </a:p>
          <a:p>
            <a:r>
              <a:rPr lang="ru-RU" sz="1200" dirty="0"/>
              <a:t>- в ходе занятия может консультироваться с учителем по поводу возникших вопросов.</a:t>
            </a:r>
          </a:p>
          <a:p>
            <a:r>
              <a:rPr lang="ru-RU" sz="1200" b="1" dirty="0"/>
              <a:t>Деятельность учителя: </a:t>
            </a:r>
          </a:p>
          <a:p>
            <a:r>
              <a:rPr lang="ru-RU" sz="1200" dirty="0"/>
              <a:t>- консультирует, беседует с учащимися по результатам выполненных ими заданий, принимает зачёты, даёт новые задания.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269556" y="5618870"/>
            <a:ext cx="860121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1200" b="1" dirty="0" smtClean="0"/>
              <a:t>Проведение конференции:</a:t>
            </a:r>
          </a:p>
          <a:p>
            <a:r>
              <a:rPr lang="ru-RU" sz="1200" dirty="0" smtClean="0"/>
              <a:t>- организация подготовительного этапа;</a:t>
            </a:r>
          </a:p>
          <a:p>
            <a:r>
              <a:rPr lang="ru-RU" sz="1200" dirty="0" smtClean="0"/>
              <a:t>- подготовка выступлений в форме докладов, а не сообщений, т.е. в выступлениях важно обозначить собственную позицию;</a:t>
            </a:r>
          </a:p>
          <a:p>
            <a:r>
              <a:rPr lang="ru-RU" sz="1200" dirty="0" smtClean="0"/>
              <a:t>- организация обсуждения теоретического вопроса посредством интеграции;</a:t>
            </a:r>
          </a:p>
          <a:p>
            <a:r>
              <a:rPr lang="ru-RU" sz="1200" dirty="0" smtClean="0"/>
              <a:t>-  особое значение уделяется человеческим проблемам, моральным ценностям.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" name="Picture 2" descr="C:\Documents and Settings\Елена\Мои документы\Мои рисунки\Организатор клипов (Microsoft)\j02545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5643" y="376499"/>
            <a:ext cx="1872208" cy="189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Картинка 94 из 138735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225" y="3892325"/>
            <a:ext cx="1355938" cy="989084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8048" y="5317292"/>
            <a:ext cx="936104" cy="6888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7061" y="5373277"/>
            <a:ext cx="811301" cy="6328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689321"/>
            <a:ext cx="1014047" cy="10995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6495" y="2287381"/>
            <a:ext cx="501402" cy="69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889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/>
      <p:bldP spid="9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499079" y="3356992"/>
            <a:ext cx="511256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2000" b="1" dirty="0">
                <a:solidFill>
                  <a:srgbClr val="0000FF"/>
                </a:solidFill>
              </a:rPr>
              <a:t>Уникальная целостная личность, находящаяся в центре внимания, стремится к максимальной реализации своих возможностей, открыта для восприятия нового опыта, способна на осознанный и ответственный выбор в разнообразных жизненных ситуациях</a:t>
            </a:r>
            <a:r>
              <a:rPr lang="ru-RU" sz="2000" dirty="0"/>
              <a:t>. </a:t>
            </a:r>
            <a:r>
              <a:rPr lang="ru-RU" sz="2000" b="1" i="1" dirty="0">
                <a:solidFill>
                  <a:srgbClr val="FF33CC"/>
                </a:solidFill>
              </a:rPr>
              <a:t>Именно достижение личностью таких качеств провозглашается главной целью Дальтон-технологии.</a:t>
            </a: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89641" y="476672"/>
            <a:ext cx="60960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2200" dirty="0">
                <a:solidFill>
                  <a:srgbClr val="00B050"/>
                </a:solidFill>
              </a:rPr>
              <a:t>Дальтон-технология постоянно трансформируется в зависимости от требований общества, но главной остается идея </a:t>
            </a:r>
            <a:r>
              <a:rPr lang="ru-RU" sz="2200" b="1" i="1" dirty="0" smtClean="0"/>
              <a:t>индивидуализации</a:t>
            </a:r>
            <a:r>
              <a:rPr lang="ru-RU" sz="2200" i="1" dirty="0"/>
              <a:t>,</a:t>
            </a:r>
            <a:r>
              <a:rPr lang="ru-RU" sz="2200" dirty="0">
                <a:solidFill>
                  <a:srgbClr val="0070C0"/>
                </a:solidFill>
              </a:rPr>
              <a:t> которая</a:t>
            </a:r>
            <a:r>
              <a:rPr lang="ru-RU" sz="2200" i="1" dirty="0">
                <a:solidFill>
                  <a:srgbClr val="0070C0"/>
                </a:solidFill>
              </a:rPr>
              <a:t> </a:t>
            </a:r>
            <a:r>
              <a:rPr lang="ru-RU" sz="2200" dirty="0">
                <a:solidFill>
                  <a:srgbClr val="0070C0"/>
                </a:solidFill>
              </a:rPr>
              <a:t>ставит в центр всей образовательной системы личность ребёнка, обеспечение комфортных, бесконфликтных и безопасных условий её развития, реализацию природных потенциалов. </a:t>
            </a:r>
          </a:p>
        </p:txBody>
      </p:sp>
      <p:pic>
        <p:nvPicPr>
          <p:cNvPr id="6" name="Picture 5" descr="1fa90f5a6990fbefce93665109c9219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5363" y="1486399"/>
            <a:ext cx="1254711" cy="201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30" t="35995"/>
          <a:stretch>
            <a:fillRect/>
          </a:stretch>
        </p:blipFill>
        <p:spPr bwMode="auto">
          <a:xfrm>
            <a:off x="574824" y="4523108"/>
            <a:ext cx="2384425" cy="147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Выноска-облако 7"/>
          <p:cNvSpPr/>
          <p:nvPr/>
        </p:nvSpPr>
        <p:spPr bwMode="auto">
          <a:xfrm>
            <a:off x="6948264" y="446765"/>
            <a:ext cx="1887067" cy="966011"/>
          </a:xfrm>
          <a:prstGeom prst="cloudCallout">
            <a:avLst>
              <a:gd name="adj1" fmla="val -51830"/>
              <a:gd name="adj2" fmla="val 74865"/>
            </a:avLst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ПОВЫШЕНИЯ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ЭФФЕКТИВНОСТИ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УРОКА</a:t>
            </a:r>
          </a:p>
        </p:txBody>
      </p:sp>
      <p:sp>
        <p:nvSpPr>
          <p:cNvPr id="10" name="Выноска-облако 14"/>
          <p:cNvSpPr/>
          <p:nvPr/>
        </p:nvSpPr>
        <p:spPr>
          <a:xfrm>
            <a:off x="1922631" y="3717032"/>
            <a:ext cx="1515010" cy="106760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319483 w 1035371"/>
              <a:gd name="connsiteY0" fmla="*/ 708606 h 629872"/>
              <a:gd name="connsiteX1" fmla="*/ 301987 w 1035371"/>
              <a:gd name="connsiteY1" fmla="*/ 726102 h 629872"/>
              <a:gd name="connsiteX2" fmla="*/ 284491 w 1035371"/>
              <a:gd name="connsiteY2" fmla="*/ 708606 h 629872"/>
              <a:gd name="connsiteX3" fmla="*/ 301987 w 1035371"/>
              <a:gd name="connsiteY3" fmla="*/ 691110 h 629872"/>
              <a:gd name="connsiteX4" fmla="*/ 319483 w 1035371"/>
              <a:gd name="connsiteY4" fmla="*/ 708606 h 629872"/>
              <a:gd name="connsiteX0" fmla="*/ 348706 w 1035371"/>
              <a:gd name="connsiteY0" fmla="*/ 687204 h 629872"/>
              <a:gd name="connsiteX1" fmla="*/ 313713 w 1035371"/>
              <a:gd name="connsiteY1" fmla="*/ 722197 h 629872"/>
              <a:gd name="connsiteX2" fmla="*/ 278720 w 1035371"/>
              <a:gd name="connsiteY2" fmla="*/ 687204 h 629872"/>
              <a:gd name="connsiteX3" fmla="*/ 313713 w 1035371"/>
              <a:gd name="connsiteY3" fmla="*/ 652211 h 629872"/>
              <a:gd name="connsiteX4" fmla="*/ 348706 w 1035371"/>
              <a:gd name="connsiteY4" fmla="*/ 687204 h 629872"/>
              <a:gd name="connsiteX0" fmla="*/ 394744 w 1035371"/>
              <a:gd name="connsiteY0" fmla="*/ 635113 h 629872"/>
              <a:gd name="connsiteX1" fmla="*/ 342255 w 1035371"/>
              <a:gd name="connsiteY1" fmla="*/ 687602 h 629872"/>
              <a:gd name="connsiteX2" fmla="*/ 289766 w 1035371"/>
              <a:gd name="connsiteY2" fmla="*/ 635113 h 629872"/>
              <a:gd name="connsiteX3" fmla="*/ 342255 w 1035371"/>
              <a:gd name="connsiteY3" fmla="*/ 582624 h 629872"/>
              <a:gd name="connsiteX4" fmla="*/ 394744 w 1035371"/>
              <a:gd name="connsiteY4" fmla="*/ 635113 h 629872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5586 w 44906"/>
              <a:gd name="connsiteY0" fmla="*/ 14229 h 52898"/>
              <a:gd name="connsiteX1" fmla="*/ 7309 w 44906"/>
              <a:gd name="connsiteY1" fmla="*/ 6766 h 52898"/>
              <a:gd name="connsiteX2" fmla="*/ 15691 w 44906"/>
              <a:gd name="connsiteY2" fmla="*/ 5061 h 52898"/>
              <a:gd name="connsiteX3" fmla="*/ 24142 w 44906"/>
              <a:gd name="connsiteY3" fmla="*/ 3291 h 52898"/>
              <a:gd name="connsiteX4" fmla="*/ 27435 w 44906"/>
              <a:gd name="connsiteY4" fmla="*/ 59 h 52898"/>
              <a:gd name="connsiteX5" fmla="*/ 31519 w 44906"/>
              <a:gd name="connsiteY5" fmla="*/ 2340 h 52898"/>
              <a:gd name="connsiteX6" fmla="*/ 37149 w 44906"/>
              <a:gd name="connsiteY6" fmla="*/ 549 h 52898"/>
              <a:gd name="connsiteX7" fmla="*/ 40004 w 44906"/>
              <a:gd name="connsiteY7" fmla="*/ 5435 h 52898"/>
              <a:gd name="connsiteX8" fmla="*/ 43668 w 44906"/>
              <a:gd name="connsiteY8" fmla="*/ 10177 h 52898"/>
              <a:gd name="connsiteX9" fmla="*/ 43504 w 44906"/>
              <a:gd name="connsiteY9" fmla="*/ 15319 h 52898"/>
              <a:gd name="connsiteX10" fmla="*/ 44702 w 44906"/>
              <a:gd name="connsiteY10" fmla="*/ 23181 h 52898"/>
              <a:gd name="connsiteX11" fmla="*/ 39090 w 44906"/>
              <a:gd name="connsiteY11" fmla="*/ 30063 h 52898"/>
              <a:gd name="connsiteX12" fmla="*/ 37081 w 44906"/>
              <a:gd name="connsiteY12" fmla="*/ 35960 h 52898"/>
              <a:gd name="connsiteX13" fmla="*/ 30241 w 44906"/>
              <a:gd name="connsiteY13" fmla="*/ 36674 h 52898"/>
              <a:gd name="connsiteX14" fmla="*/ 25353 w 44906"/>
              <a:gd name="connsiteY14" fmla="*/ 42965 h 52898"/>
              <a:gd name="connsiteX15" fmla="*/ 18166 w 44906"/>
              <a:gd name="connsiteY15" fmla="*/ 39125 h 52898"/>
              <a:gd name="connsiteX16" fmla="*/ 7490 w 44906"/>
              <a:gd name="connsiteY16" fmla="*/ 35331 h 52898"/>
              <a:gd name="connsiteX17" fmla="*/ 2796 w 44906"/>
              <a:gd name="connsiteY17" fmla="*/ 31109 h 52898"/>
              <a:gd name="connsiteX18" fmla="*/ 3799 w 44906"/>
              <a:gd name="connsiteY18" fmla="*/ 25410 h 52898"/>
              <a:gd name="connsiteX19" fmla="*/ 1681 w 44906"/>
              <a:gd name="connsiteY19" fmla="*/ 19563 h 52898"/>
              <a:gd name="connsiteX20" fmla="*/ 5549 w 44906"/>
              <a:gd name="connsiteY20" fmla="*/ 14366 h 52898"/>
              <a:gd name="connsiteX21" fmla="*/ 5586 w 44906"/>
              <a:gd name="connsiteY21" fmla="*/ 14229 h 52898"/>
              <a:gd name="connsiteX0" fmla="*/ 359900 w 1076267"/>
              <a:gd name="connsiteY0" fmla="*/ 706550 h 771271"/>
              <a:gd name="connsiteX1" fmla="*/ 342404 w 1076267"/>
              <a:gd name="connsiteY1" fmla="*/ 724046 h 771271"/>
              <a:gd name="connsiteX2" fmla="*/ 324908 w 1076267"/>
              <a:gd name="connsiteY2" fmla="*/ 706550 h 771271"/>
              <a:gd name="connsiteX3" fmla="*/ 342404 w 1076267"/>
              <a:gd name="connsiteY3" fmla="*/ 689054 h 771271"/>
              <a:gd name="connsiteX4" fmla="*/ 359900 w 1076267"/>
              <a:gd name="connsiteY4" fmla="*/ 706550 h 771271"/>
              <a:gd name="connsiteX0" fmla="*/ 389123 w 1076267"/>
              <a:gd name="connsiteY0" fmla="*/ 685148 h 771271"/>
              <a:gd name="connsiteX1" fmla="*/ 354130 w 1076267"/>
              <a:gd name="connsiteY1" fmla="*/ 720141 h 771271"/>
              <a:gd name="connsiteX2" fmla="*/ 319137 w 1076267"/>
              <a:gd name="connsiteY2" fmla="*/ 685148 h 771271"/>
              <a:gd name="connsiteX3" fmla="*/ 354130 w 1076267"/>
              <a:gd name="connsiteY3" fmla="*/ 650155 h 771271"/>
              <a:gd name="connsiteX4" fmla="*/ 389123 w 1076267"/>
              <a:gd name="connsiteY4" fmla="*/ 685148 h 771271"/>
              <a:gd name="connsiteX0" fmla="*/ 435161 w 1076267"/>
              <a:gd name="connsiteY0" fmla="*/ 633057 h 771271"/>
              <a:gd name="connsiteX1" fmla="*/ 1672 w 1076267"/>
              <a:gd name="connsiteY1" fmla="*/ 771271 h 771271"/>
              <a:gd name="connsiteX2" fmla="*/ 330183 w 1076267"/>
              <a:gd name="connsiteY2" fmla="*/ 633057 h 771271"/>
              <a:gd name="connsiteX3" fmla="*/ 382672 w 1076267"/>
              <a:gd name="connsiteY3" fmla="*/ 580568 h 771271"/>
              <a:gd name="connsiteX4" fmla="*/ 435161 w 1076267"/>
              <a:gd name="connsiteY4" fmla="*/ 633057 h 771271"/>
              <a:gd name="connsiteX0" fmla="*/ 6379 w 44906"/>
              <a:gd name="connsiteY0" fmla="*/ 26036 h 52898"/>
              <a:gd name="connsiteX1" fmla="*/ 3846 w 44906"/>
              <a:gd name="connsiteY1" fmla="*/ 25239 h 52898"/>
              <a:gd name="connsiteX2" fmla="*/ 8614 w 44906"/>
              <a:gd name="connsiteY2" fmla="*/ 34758 h 52898"/>
              <a:gd name="connsiteX3" fmla="*/ 7506 w 44906"/>
              <a:gd name="connsiteY3" fmla="*/ 35139 h 52898"/>
              <a:gd name="connsiteX4" fmla="*/ 18164 w 44906"/>
              <a:gd name="connsiteY4" fmla="*/ 38949 h 52898"/>
              <a:gd name="connsiteX5" fmla="*/ 17496 w 44906"/>
              <a:gd name="connsiteY5" fmla="*/ 37209 h 52898"/>
              <a:gd name="connsiteX6" fmla="*/ 30513 w 44906"/>
              <a:gd name="connsiteY6" fmla="*/ 34610 h 52898"/>
              <a:gd name="connsiteX7" fmla="*/ 30246 w 44906"/>
              <a:gd name="connsiteY7" fmla="*/ 36519 h 52898"/>
              <a:gd name="connsiteX8" fmla="*/ 35815 w 44906"/>
              <a:gd name="connsiteY8" fmla="*/ 22813 h 52898"/>
              <a:gd name="connsiteX9" fmla="*/ 39066 w 44906"/>
              <a:gd name="connsiteY9" fmla="*/ 29949 h 52898"/>
              <a:gd name="connsiteX10" fmla="*/ 43484 w 44906"/>
              <a:gd name="connsiteY10" fmla="*/ 15213 h 52898"/>
              <a:gd name="connsiteX11" fmla="*/ 42036 w 44906"/>
              <a:gd name="connsiteY11" fmla="*/ 17889 h 52898"/>
              <a:gd name="connsiteX12" fmla="*/ 40010 w 44906"/>
              <a:gd name="connsiteY12" fmla="*/ 5285 h 52898"/>
              <a:gd name="connsiteX13" fmla="*/ 40086 w 44906"/>
              <a:gd name="connsiteY13" fmla="*/ 6549 h 52898"/>
              <a:gd name="connsiteX14" fmla="*/ 30764 w 44906"/>
              <a:gd name="connsiteY14" fmla="*/ 3811 h 52898"/>
              <a:gd name="connsiteX15" fmla="*/ 31506 w 44906"/>
              <a:gd name="connsiteY15" fmla="*/ 2199 h 52898"/>
              <a:gd name="connsiteX16" fmla="*/ 23827 w 44906"/>
              <a:gd name="connsiteY16" fmla="*/ 4579 h 52898"/>
              <a:gd name="connsiteX17" fmla="*/ 24186 w 44906"/>
              <a:gd name="connsiteY17" fmla="*/ 3189 h 52898"/>
              <a:gd name="connsiteX18" fmla="*/ 15686 w 44906"/>
              <a:gd name="connsiteY18" fmla="*/ 5051 h 52898"/>
              <a:gd name="connsiteX19" fmla="*/ 16986 w 44906"/>
              <a:gd name="connsiteY19" fmla="*/ 6399 h 52898"/>
              <a:gd name="connsiteX20" fmla="*/ 5813 w 44906"/>
              <a:gd name="connsiteY20" fmla="*/ 15648 h 52898"/>
              <a:gd name="connsiteX21" fmla="*/ 5586 w 44906"/>
              <a:gd name="connsiteY21" fmla="*/ 14229 h 52898"/>
              <a:gd name="connsiteX0" fmla="*/ 3937 w 43257"/>
              <a:gd name="connsiteY0" fmla="*/ 14229 h 52898"/>
              <a:gd name="connsiteX1" fmla="*/ 5660 w 43257"/>
              <a:gd name="connsiteY1" fmla="*/ 6766 h 52898"/>
              <a:gd name="connsiteX2" fmla="*/ 14042 w 43257"/>
              <a:gd name="connsiteY2" fmla="*/ 5061 h 52898"/>
              <a:gd name="connsiteX3" fmla="*/ 22493 w 43257"/>
              <a:gd name="connsiteY3" fmla="*/ 3291 h 52898"/>
              <a:gd name="connsiteX4" fmla="*/ 25786 w 43257"/>
              <a:gd name="connsiteY4" fmla="*/ 59 h 52898"/>
              <a:gd name="connsiteX5" fmla="*/ 29870 w 43257"/>
              <a:gd name="connsiteY5" fmla="*/ 2340 h 52898"/>
              <a:gd name="connsiteX6" fmla="*/ 35500 w 43257"/>
              <a:gd name="connsiteY6" fmla="*/ 549 h 52898"/>
              <a:gd name="connsiteX7" fmla="*/ 38355 w 43257"/>
              <a:gd name="connsiteY7" fmla="*/ 5435 h 52898"/>
              <a:gd name="connsiteX8" fmla="*/ 42019 w 43257"/>
              <a:gd name="connsiteY8" fmla="*/ 10177 h 52898"/>
              <a:gd name="connsiteX9" fmla="*/ 41855 w 43257"/>
              <a:gd name="connsiteY9" fmla="*/ 15319 h 52898"/>
              <a:gd name="connsiteX10" fmla="*/ 43053 w 43257"/>
              <a:gd name="connsiteY10" fmla="*/ 23181 h 52898"/>
              <a:gd name="connsiteX11" fmla="*/ 37441 w 43257"/>
              <a:gd name="connsiteY11" fmla="*/ 30063 h 52898"/>
              <a:gd name="connsiteX12" fmla="*/ 35432 w 43257"/>
              <a:gd name="connsiteY12" fmla="*/ 35960 h 52898"/>
              <a:gd name="connsiteX13" fmla="*/ 28592 w 43257"/>
              <a:gd name="connsiteY13" fmla="*/ 36674 h 52898"/>
              <a:gd name="connsiteX14" fmla="*/ 23704 w 43257"/>
              <a:gd name="connsiteY14" fmla="*/ 42965 h 52898"/>
              <a:gd name="connsiteX15" fmla="*/ 16517 w 43257"/>
              <a:gd name="connsiteY15" fmla="*/ 39125 h 52898"/>
              <a:gd name="connsiteX16" fmla="*/ 5841 w 43257"/>
              <a:gd name="connsiteY16" fmla="*/ 35331 h 52898"/>
              <a:gd name="connsiteX17" fmla="*/ 1147 w 43257"/>
              <a:gd name="connsiteY17" fmla="*/ 31109 h 52898"/>
              <a:gd name="connsiteX18" fmla="*/ 2150 w 43257"/>
              <a:gd name="connsiteY18" fmla="*/ 25410 h 52898"/>
              <a:gd name="connsiteX19" fmla="*/ 32 w 43257"/>
              <a:gd name="connsiteY19" fmla="*/ 19563 h 52898"/>
              <a:gd name="connsiteX20" fmla="*/ 3900 w 43257"/>
              <a:gd name="connsiteY20" fmla="*/ 14366 h 52898"/>
              <a:gd name="connsiteX21" fmla="*/ 3937 w 43257"/>
              <a:gd name="connsiteY21" fmla="*/ 14229 h 52898"/>
              <a:gd name="connsiteX0" fmla="*/ 320378 w 1036745"/>
              <a:gd name="connsiteY0" fmla="*/ 706550 h 771271"/>
              <a:gd name="connsiteX1" fmla="*/ 302882 w 1036745"/>
              <a:gd name="connsiteY1" fmla="*/ 724046 h 771271"/>
              <a:gd name="connsiteX2" fmla="*/ 285386 w 1036745"/>
              <a:gd name="connsiteY2" fmla="*/ 706550 h 771271"/>
              <a:gd name="connsiteX3" fmla="*/ 302882 w 1036745"/>
              <a:gd name="connsiteY3" fmla="*/ 689054 h 771271"/>
              <a:gd name="connsiteX4" fmla="*/ 320378 w 1036745"/>
              <a:gd name="connsiteY4" fmla="*/ 706550 h 771271"/>
              <a:gd name="connsiteX0" fmla="*/ 349601 w 1036745"/>
              <a:gd name="connsiteY0" fmla="*/ 685148 h 771271"/>
              <a:gd name="connsiteX1" fmla="*/ 314608 w 1036745"/>
              <a:gd name="connsiteY1" fmla="*/ 720141 h 771271"/>
              <a:gd name="connsiteX2" fmla="*/ 279615 w 1036745"/>
              <a:gd name="connsiteY2" fmla="*/ 685148 h 771271"/>
              <a:gd name="connsiteX3" fmla="*/ 314608 w 1036745"/>
              <a:gd name="connsiteY3" fmla="*/ 650155 h 771271"/>
              <a:gd name="connsiteX4" fmla="*/ 349601 w 1036745"/>
              <a:gd name="connsiteY4" fmla="*/ 685148 h 771271"/>
              <a:gd name="connsiteX0" fmla="*/ 395639 w 1036745"/>
              <a:gd name="connsiteY0" fmla="*/ 633057 h 771271"/>
              <a:gd name="connsiteX1" fmla="*/ 124075 w 1036745"/>
              <a:gd name="connsiteY1" fmla="*/ 771271 h 771271"/>
              <a:gd name="connsiteX2" fmla="*/ 290661 w 1036745"/>
              <a:gd name="connsiteY2" fmla="*/ 633057 h 771271"/>
              <a:gd name="connsiteX3" fmla="*/ 343150 w 1036745"/>
              <a:gd name="connsiteY3" fmla="*/ 580568 h 771271"/>
              <a:gd name="connsiteX4" fmla="*/ 395639 w 1036745"/>
              <a:gd name="connsiteY4" fmla="*/ 633057 h 771271"/>
              <a:gd name="connsiteX0" fmla="*/ 4730 w 43257"/>
              <a:gd name="connsiteY0" fmla="*/ 26036 h 52898"/>
              <a:gd name="connsiteX1" fmla="*/ 2197 w 43257"/>
              <a:gd name="connsiteY1" fmla="*/ 25239 h 52898"/>
              <a:gd name="connsiteX2" fmla="*/ 6965 w 43257"/>
              <a:gd name="connsiteY2" fmla="*/ 34758 h 52898"/>
              <a:gd name="connsiteX3" fmla="*/ 5857 w 43257"/>
              <a:gd name="connsiteY3" fmla="*/ 35139 h 52898"/>
              <a:gd name="connsiteX4" fmla="*/ 16515 w 43257"/>
              <a:gd name="connsiteY4" fmla="*/ 38949 h 52898"/>
              <a:gd name="connsiteX5" fmla="*/ 15847 w 43257"/>
              <a:gd name="connsiteY5" fmla="*/ 37209 h 52898"/>
              <a:gd name="connsiteX6" fmla="*/ 28864 w 43257"/>
              <a:gd name="connsiteY6" fmla="*/ 34610 h 52898"/>
              <a:gd name="connsiteX7" fmla="*/ 28597 w 43257"/>
              <a:gd name="connsiteY7" fmla="*/ 36519 h 52898"/>
              <a:gd name="connsiteX8" fmla="*/ 34166 w 43257"/>
              <a:gd name="connsiteY8" fmla="*/ 22813 h 52898"/>
              <a:gd name="connsiteX9" fmla="*/ 37417 w 43257"/>
              <a:gd name="connsiteY9" fmla="*/ 29949 h 52898"/>
              <a:gd name="connsiteX10" fmla="*/ 41835 w 43257"/>
              <a:gd name="connsiteY10" fmla="*/ 15213 h 52898"/>
              <a:gd name="connsiteX11" fmla="*/ 40387 w 43257"/>
              <a:gd name="connsiteY11" fmla="*/ 17889 h 52898"/>
              <a:gd name="connsiteX12" fmla="*/ 38361 w 43257"/>
              <a:gd name="connsiteY12" fmla="*/ 5285 h 52898"/>
              <a:gd name="connsiteX13" fmla="*/ 38437 w 43257"/>
              <a:gd name="connsiteY13" fmla="*/ 6549 h 52898"/>
              <a:gd name="connsiteX14" fmla="*/ 29115 w 43257"/>
              <a:gd name="connsiteY14" fmla="*/ 3811 h 52898"/>
              <a:gd name="connsiteX15" fmla="*/ 29857 w 43257"/>
              <a:gd name="connsiteY15" fmla="*/ 2199 h 52898"/>
              <a:gd name="connsiteX16" fmla="*/ 22178 w 43257"/>
              <a:gd name="connsiteY16" fmla="*/ 4579 h 52898"/>
              <a:gd name="connsiteX17" fmla="*/ 22537 w 43257"/>
              <a:gd name="connsiteY17" fmla="*/ 3189 h 52898"/>
              <a:gd name="connsiteX18" fmla="*/ 14037 w 43257"/>
              <a:gd name="connsiteY18" fmla="*/ 5051 h 52898"/>
              <a:gd name="connsiteX19" fmla="*/ 15337 w 43257"/>
              <a:gd name="connsiteY19" fmla="*/ 6399 h 52898"/>
              <a:gd name="connsiteX20" fmla="*/ 4164 w 43257"/>
              <a:gd name="connsiteY20" fmla="*/ 15648 h 52898"/>
              <a:gd name="connsiteX21" fmla="*/ 3937 w 43257"/>
              <a:gd name="connsiteY21" fmla="*/ 14229 h 52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3257" h="52898">
                <a:moveTo>
                  <a:pt x="3937" y="14229"/>
                </a:moveTo>
                <a:cubicBezTo>
                  <a:pt x="3666" y="11516"/>
                  <a:pt x="4298" y="8780"/>
                  <a:pt x="5660" y="6766"/>
                </a:cubicBezTo>
                <a:cubicBezTo>
                  <a:pt x="7812" y="3585"/>
                  <a:pt x="11301" y="2876"/>
                  <a:pt x="14042" y="5061"/>
                </a:cubicBezTo>
                <a:cubicBezTo>
                  <a:pt x="15715" y="768"/>
                  <a:pt x="19951" y="-119"/>
                  <a:pt x="22493" y="3291"/>
                </a:cubicBezTo>
                <a:cubicBezTo>
                  <a:pt x="23134" y="1542"/>
                  <a:pt x="24365" y="333"/>
                  <a:pt x="25786" y="59"/>
                </a:cubicBezTo>
                <a:cubicBezTo>
                  <a:pt x="27350" y="-243"/>
                  <a:pt x="28912" y="629"/>
                  <a:pt x="29870" y="2340"/>
                </a:cubicBezTo>
                <a:cubicBezTo>
                  <a:pt x="31252" y="126"/>
                  <a:pt x="33538" y="-601"/>
                  <a:pt x="35500" y="549"/>
                </a:cubicBezTo>
                <a:cubicBezTo>
                  <a:pt x="36995" y="1425"/>
                  <a:pt x="38067" y="3259"/>
                  <a:pt x="38355" y="5435"/>
                </a:cubicBezTo>
                <a:cubicBezTo>
                  <a:pt x="40083" y="6077"/>
                  <a:pt x="41459" y="7857"/>
                  <a:pt x="42019" y="10177"/>
                </a:cubicBezTo>
                <a:cubicBezTo>
                  <a:pt x="42426" y="11861"/>
                  <a:pt x="42368" y="13690"/>
                  <a:pt x="41855" y="15319"/>
                </a:cubicBezTo>
                <a:cubicBezTo>
                  <a:pt x="43116" y="17553"/>
                  <a:pt x="43557" y="20449"/>
                  <a:pt x="43053" y="23181"/>
                </a:cubicBezTo>
                <a:cubicBezTo>
                  <a:pt x="42383" y="26813"/>
                  <a:pt x="40165" y="29533"/>
                  <a:pt x="37441" y="30063"/>
                </a:cubicBezTo>
                <a:cubicBezTo>
                  <a:pt x="37428" y="32330"/>
                  <a:pt x="36695" y="34480"/>
                  <a:pt x="35432" y="35960"/>
                </a:cubicBezTo>
                <a:cubicBezTo>
                  <a:pt x="33513" y="38209"/>
                  <a:pt x="30741" y="38498"/>
                  <a:pt x="28592" y="36674"/>
                </a:cubicBezTo>
                <a:cubicBezTo>
                  <a:pt x="27897" y="39807"/>
                  <a:pt x="26036" y="42202"/>
                  <a:pt x="23704" y="42965"/>
                </a:cubicBezTo>
                <a:cubicBezTo>
                  <a:pt x="20956" y="43864"/>
                  <a:pt x="18088" y="42332"/>
                  <a:pt x="16517" y="39125"/>
                </a:cubicBezTo>
                <a:cubicBezTo>
                  <a:pt x="12809" y="42169"/>
                  <a:pt x="7993" y="40458"/>
                  <a:pt x="5841" y="35331"/>
                </a:cubicBezTo>
                <a:cubicBezTo>
                  <a:pt x="3727" y="35668"/>
                  <a:pt x="1742" y="33883"/>
                  <a:pt x="1147" y="31109"/>
                </a:cubicBezTo>
                <a:cubicBezTo>
                  <a:pt x="716" y="29102"/>
                  <a:pt x="1097" y="26936"/>
                  <a:pt x="2150" y="25410"/>
                </a:cubicBezTo>
                <a:cubicBezTo>
                  <a:pt x="656" y="24213"/>
                  <a:pt x="-176" y="21916"/>
                  <a:pt x="32" y="19563"/>
                </a:cubicBezTo>
                <a:cubicBezTo>
                  <a:pt x="276" y="16808"/>
                  <a:pt x="1882" y="14650"/>
                  <a:pt x="3900" y="14366"/>
                </a:cubicBezTo>
                <a:cubicBezTo>
                  <a:pt x="3912" y="14320"/>
                  <a:pt x="3925" y="14275"/>
                  <a:pt x="3937" y="14229"/>
                </a:cubicBezTo>
                <a:close/>
              </a:path>
              <a:path w="1036745" h="771271">
                <a:moveTo>
                  <a:pt x="320378" y="706550"/>
                </a:moveTo>
                <a:cubicBezTo>
                  <a:pt x="320378" y="716213"/>
                  <a:pt x="312545" y="724046"/>
                  <a:pt x="302882" y="724046"/>
                </a:cubicBezTo>
                <a:cubicBezTo>
                  <a:pt x="293219" y="724046"/>
                  <a:pt x="285386" y="716213"/>
                  <a:pt x="285386" y="706550"/>
                </a:cubicBezTo>
                <a:cubicBezTo>
                  <a:pt x="285386" y="696887"/>
                  <a:pt x="293219" y="689054"/>
                  <a:pt x="302882" y="689054"/>
                </a:cubicBezTo>
                <a:cubicBezTo>
                  <a:pt x="312545" y="689054"/>
                  <a:pt x="320378" y="696887"/>
                  <a:pt x="320378" y="706550"/>
                </a:cubicBezTo>
                <a:close/>
              </a:path>
              <a:path w="1036745" h="771271">
                <a:moveTo>
                  <a:pt x="349601" y="685148"/>
                </a:moveTo>
                <a:cubicBezTo>
                  <a:pt x="349601" y="704474"/>
                  <a:pt x="333934" y="720141"/>
                  <a:pt x="314608" y="720141"/>
                </a:cubicBezTo>
                <a:cubicBezTo>
                  <a:pt x="295282" y="720141"/>
                  <a:pt x="279615" y="704474"/>
                  <a:pt x="279615" y="685148"/>
                </a:cubicBezTo>
                <a:cubicBezTo>
                  <a:pt x="279615" y="665822"/>
                  <a:pt x="295282" y="650155"/>
                  <a:pt x="314608" y="650155"/>
                </a:cubicBezTo>
                <a:cubicBezTo>
                  <a:pt x="333934" y="650155"/>
                  <a:pt x="349601" y="665822"/>
                  <a:pt x="349601" y="685148"/>
                </a:cubicBezTo>
                <a:close/>
              </a:path>
              <a:path w="1036745" h="771271">
                <a:moveTo>
                  <a:pt x="395639" y="633057"/>
                </a:moveTo>
                <a:cubicBezTo>
                  <a:pt x="359126" y="664841"/>
                  <a:pt x="153064" y="771271"/>
                  <a:pt x="124075" y="771271"/>
                </a:cubicBezTo>
                <a:cubicBezTo>
                  <a:pt x="95086" y="771271"/>
                  <a:pt x="290661" y="662046"/>
                  <a:pt x="290661" y="633057"/>
                </a:cubicBezTo>
                <a:cubicBezTo>
                  <a:pt x="290661" y="604068"/>
                  <a:pt x="314161" y="580568"/>
                  <a:pt x="343150" y="580568"/>
                </a:cubicBezTo>
                <a:cubicBezTo>
                  <a:pt x="372139" y="580568"/>
                  <a:pt x="432152" y="601273"/>
                  <a:pt x="395639" y="633057"/>
                </a:cubicBezTo>
                <a:close/>
              </a:path>
              <a:path w="43257" h="52898" fill="none" extrusionOk="0">
                <a:moveTo>
                  <a:pt x="4730" y="26036"/>
                </a:moveTo>
                <a:cubicBezTo>
                  <a:pt x="3846" y="26130"/>
                  <a:pt x="2962" y="25852"/>
                  <a:pt x="2197" y="25239"/>
                </a:cubicBezTo>
                <a:moveTo>
                  <a:pt x="6965" y="34758"/>
                </a:moveTo>
                <a:cubicBezTo>
                  <a:pt x="6610" y="34951"/>
                  <a:pt x="6237" y="35079"/>
                  <a:pt x="5857" y="35139"/>
                </a:cubicBezTo>
                <a:moveTo>
                  <a:pt x="16515" y="38949"/>
                </a:moveTo>
                <a:cubicBezTo>
                  <a:pt x="16248" y="38403"/>
                  <a:pt x="16024" y="37820"/>
                  <a:pt x="15847" y="37209"/>
                </a:cubicBezTo>
                <a:moveTo>
                  <a:pt x="28864" y="34610"/>
                </a:moveTo>
                <a:cubicBezTo>
                  <a:pt x="28825" y="35257"/>
                  <a:pt x="28735" y="35897"/>
                  <a:pt x="28597" y="36519"/>
                </a:cubicBezTo>
                <a:moveTo>
                  <a:pt x="34166" y="22813"/>
                </a:moveTo>
                <a:cubicBezTo>
                  <a:pt x="36170" y="24141"/>
                  <a:pt x="37435" y="26917"/>
                  <a:pt x="37417" y="29949"/>
                </a:cubicBezTo>
                <a:moveTo>
                  <a:pt x="41835" y="15213"/>
                </a:moveTo>
                <a:cubicBezTo>
                  <a:pt x="41510" y="16245"/>
                  <a:pt x="41015" y="17161"/>
                  <a:pt x="40387" y="17889"/>
                </a:cubicBezTo>
                <a:moveTo>
                  <a:pt x="38361" y="5285"/>
                </a:moveTo>
                <a:cubicBezTo>
                  <a:pt x="38416" y="5702"/>
                  <a:pt x="38442" y="6125"/>
                  <a:pt x="38437" y="6549"/>
                </a:cubicBezTo>
                <a:moveTo>
                  <a:pt x="29115" y="3811"/>
                </a:moveTo>
                <a:cubicBezTo>
                  <a:pt x="29304" y="3228"/>
                  <a:pt x="29553" y="2685"/>
                  <a:pt x="29857" y="2199"/>
                </a:cubicBezTo>
                <a:moveTo>
                  <a:pt x="22178" y="4579"/>
                </a:moveTo>
                <a:cubicBezTo>
                  <a:pt x="22255" y="4097"/>
                  <a:pt x="22376" y="3630"/>
                  <a:pt x="22537" y="3189"/>
                </a:cubicBezTo>
                <a:moveTo>
                  <a:pt x="14037" y="5051"/>
                </a:moveTo>
                <a:cubicBezTo>
                  <a:pt x="14509" y="5427"/>
                  <a:pt x="14945" y="5880"/>
                  <a:pt x="15337" y="6399"/>
                </a:cubicBezTo>
                <a:moveTo>
                  <a:pt x="4164" y="15648"/>
                </a:moveTo>
                <a:cubicBezTo>
                  <a:pt x="4061" y="15184"/>
                  <a:pt x="3985" y="14710"/>
                  <a:pt x="3937" y="14229"/>
                </a:cubicBezTo>
              </a:path>
            </a:pathLst>
          </a:custGeom>
          <a:solidFill>
            <a:srgbClr val="CCFFFF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6" descr="Похожее изображение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1187" y="3955356"/>
            <a:ext cx="477898" cy="41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276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773986"/>
            <a:ext cx="5976664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be-BY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Педагогика Дальтон - это целостная, открытая и развивающая система, помогающая развить навыки и умения учебного труда, мыслительной деятельности, навыки самостоятельной работы. В изменяющихся условиях образования данные технологии имеют большие перспективы: обучение активизирует самостоятельную работу учащихся, обеспечивает максимальный учет их индивидуальных особенностей и интересов, повышает мотивацию учебно-познавательной работы старшеклассников, и, наконец, позволяет изучить значительный объем материала достаточно глубоко.</a:t>
            </a:r>
            <a:endParaRPr lang="ru-RU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332656"/>
            <a:ext cx="3672408" cy="2448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2200" y="3861048"/>
            <a:ext cx="2258009" cy="2148160"/>
          </a:xfrm>
          <a:prstGeom prst="rect">
            <a:avLst/>
          </a:prstGeom>
        </p:spPr>
      </p:pic>
      <p:pic>
        <p:nvPicPr>
          <p:cNvPr id="5" name="Picture 30" descr="C:\Users\Булатова\Pictures\vopros-otv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9461" y="1460192"/>
            <a:ext cx="15113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8211" y="424348"/>
            <a:ext cx="2381250" cy="20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304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Рефлексия     «Пирог»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56054456"/>
              </p:ext>
            </p:extLst>
          </p:nvPr>
        </p:nvGraphicFramePr>
        <p:xfrm>
          <a:off x="214282" y="1000108"/>
          <a:ext cx="8643998" cy="571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" descr="C:\Users\Irina\Desktop\как сделать урок проблемным\1282582553_115308010_1-----1282582553-1-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9596" y="404665"/>
            <a:ext cx="2057370" cy="1800200"/>
          </a:xfrm>
          <a:prstGeom prst="rect">
            <a:avLst/>
          </a:prstGeom>
          <a:noFill/>
        </p:spPr>
      </p:pic>
      <p:pic>
        <p:nvPicPr>
          <p:cNvPr id="6" name="Picture 2" descr="C:\Users\Irina\Desktop\как сделать урок проблемным\школа_обучени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59596" y="404665"/>
            <a:ext cx="2065552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:\Documents and Settings\Елена\Мои документы\Мои рисунки\Организатор клипов (Microsoft)\картинки 1\АНИМАШКИ\Дети\baby18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5252"/>
            <a:ext cx="1214438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Похожее изображение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29200"/>
            <a:ext cx="244827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358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467544" y="476672"/>
            <a:ext cx="734481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2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Впервые эта технология была применена в Дальтоне, город в США, где американский педагог  Хелен </a:t>
            </a:r>
            <a:r>
              <a:rPr lang="ru-RU" sz="2000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Паркерхерст</a:t>
            </a:r>
            <a:r>
              <a:rPr lang="ru-RU" sz="2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, изучив положение дел в школах, пришла к заключению о том, что в них осуществляется </a:t>
            </a:r>
            <a:r>
              <a:rPr lang="ru-RU" sz="2000" dirty="0" err="1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насильное</a:t>
            </a:r>
            <a:r>
              <a:rPr lang="ru-RU" sz="2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обучение, подавляющее естественное желание детей свободно высказывать свои мысли, задавать вопросы, играть. Поэтому </a:t>
            </a:r>
            <a:r>
              <a:rPr lang="ru-RU" sz="2000" dirty="0" err="1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Паркерхерст</a:t>
            </a:r>
            <a:r>
              <a:rPr lang="ru-RU" sz="2000" dirty="0" smtClean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поставила задачу найти новые подходы к организации жизнедеятельности людей в образовательном процессе</a:t>
            </a:r>
            <a:r>
              <a:rPr lang="ru-RU" sz="1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endParaRPr lang="ru-RU" sz="1800" dirty="0" smtClean="0"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683568" y="3338994"/>
            <a:ext cx="3888432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ru-RU" sz="2400" dirty="0">
                <a:solidFill>
                  <a:srgbClr val="00B050"/>
                </a:solidFill>
              </a:rPr>
              <a:t> Американский педагог Хелен </a:t>
            </a:r>
            <a:r>
              <a:rPr lang="ru-RU" sz="2400" dirty="0" err="1">
                <a:solidFill>
                  <a:srgbClr val="00B050"/>
                </a:solidFill>
              </a:rPr>
              <a:t>Паркерхерст</a:t>
            </a:r>
            <a:r>
              <a:rPr lang="ru-RU" sz="2400" dirty="0">
                <a:solidFill>
                  <a:srgbClr val="00B050"/>
                </a:solidFill>
              </a:rPr>
              <a:t> разработала «Лабораторный план», имеющий своей целью </a:t>
            </a:r>
            <a:r>
              <a:rPr lang="ru-RU" sz="2400" b="1" i="1" dirty="0">
                <a:solidFill>
                  <a:srgbClr val="00B050"/>
                </a:solidFill>
              </a:rPr>
              <a:t>научить </a:t>
            </a:r>
            <a:r>
              <a:rPr lang="ru-RU" sz="2400" b="1" i="1" dirty="0" smtClean="0">
                <a:solidFill>
                  <a:srgbClr val="00B050"/>
                </a:solidFill>
              </a:rPr>
              <a:t>детей</a:t>
            </a:r>
          </a:p>
          <a:p>
            <a:r>
              <a:rPr lang="ru-RU" sz="2400" b="1" i="1" dirty="0" smtClean="0">
                <a:solidFill>
                  <a:srgbClr val="00B050"/>
                </a:solidFill>
              </a:rPr>
              <a:t> </a:t>
            </a:r>
            <a:r>
              <a:rPr lang="ru-RU" sz="2400" b="1" i="1" dirty="0">
                <a:solidFill>
                  <a:srgbClr val="00B050"/>
                </a:solidFill>
              </a:rPr>
              <a:t>жить в социуме, развивать ум, тело и дух.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44208" y="2708920"/>
            <a:ext cx="2337072" cy="2337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765498"/>
            <a:ext cx="2857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282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373510" y="1052736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B050"/>
                </a:solidFill>
              </a:rPr>
              <a:t>Цели:</a:t>
            </a:r>
            <a:endParaRPr lang="ru-RU" sz="3200" b="1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609227" y="2179995"/>
            <a:ext cx="48990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r>
              <a:rPr lang="be-BY" sz="2400" dirty="0">
                <a:solidFill>
                  <a:srgbClr val="0000FF"/>
                </a:solidFill>
              </a:rPr>
              <a:t>- обеспечить индивидуализированное развитие ученика;</a:t>
            </a:r>
            <a:endParaRPr lang="ru-RU" sz="2400" dirty="0">
              <a:solidFill>
                <a:srgbClr val="0000FF"/>
              </a:solidFill>
            </a:endParaRPr>
          </a:p>
          <a:p>
            <a:r>
              <a:rPr lang="be-BY" sz="2400" dirty="0">
                <a:solidFill>
                  <a:srgbClr val="0000FF"/>
                </a:solidFill>
              </a:rPr>
              <a:t>- обеспечить развитие его социального опыта за счёт овладения навыками сотрудничества, ответсвенности в учебно-познавательной деятельности</a:t>
            </a:r>
            <a:r>
              <a:rPr lang="be-BY" sz="2000" dirty="0"/>
              <a:t>.</a:t>
            </a:r>
            <a:endParaRPr lang="ru-RU" sz="2000" dirty="0"/>
          </a:p>
        </p:txBody>
      </p:sp>
      <p:sp>
        <p:nvSpPr>
          <p:cNvPr id="11" name="Заголовок 5"/>
          <p:cNvSpPr txBox="1">
            <a:spLocks/>
          </p:cNvSpPr>
          <p:nvPr/>
        </p:nvSpPr>
        <p:spPr bwMode="auto">
          <a:xfrm>
            <a:off x="373510" y="608031"/>
            <a:ext cx="837495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Дальтон-технология ставит следующие </a:t>
            </a:r>
            <a:endParaRPr lang="ru-RU" sz="3600" dirty="0">
              <a:solidFill>
                <a:srgbClr val="8238B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2842" y="1370472"/>
            <a:ext cx="4600977" cy="345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83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9708" y="1281166"/>
            <a:ext cx="392747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203848" y="1671561"/>
            <a:ext cx="3367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bg1"/>
                </a:solidFill>
              </a:rPr>
              <a:t>Свобода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2939563" y="2369137"/>
            <a:ext cx="354171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dirty="0">
                <a:solidFill>
                  <a:schemeClr val="bg1"/>
                </a:solidFill>
              </a:rPr>
              <a:t>Самостоятельность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109901" y="3140029"/>
            <a:ext cx="33670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bg1"/>
                </a:solidFill>
              </a:rPr>
              <a:t>Сотрудничество</a:t>
            </a:r>
          </a:p>
        </p:txBody>
      </p:sp>
      <p:sp>
        <p:nvSpPr>
          <p:cNvPr id="11" name="Заголовок 5"/>
          <p:cNvSpPr txBox="1">
            <a:spLocks/>
          </p:cNvSpPr>
          <p:nvPr/>
        </p:nvSpPr>
        <p:spPr bwMode="auto">
          <a:xfrm>
            <a:off x="3203848" y="738464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0" y="620688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/>
              <a:t>Принципы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971" y="3432923"/>
            <a:ext cx="2566736" cy="2588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6066" y="3966014"/>
            <a:ext cx="3562425" cy="2422449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rot="3502036">
            <a:off x="6843093" y="3474665"/>
            <a:ext cx="608400" cy="502303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9722837">
            <a:off x="2020600" y="2516273"/>
            <a:ext cx="608400" cy="502303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2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216965" y="5865787"/>
            <a:ext cx="3404220" cy="554186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ученик индивидуально отчитывается перед учителем</a:t>
            </a:r>
            <a:endParaRPr lang="ru-RU" sz="16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15862" y="4892639"/>
            <a:ext cx="3404220" cy="750318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окончательно уровень достижения цели оценивает учитель по каждому выполненному заданию</a:t>
            </a:r>
            <a:endParaRPr lang="ru-RU" sz="1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782995" y="3832877"/>
            <a:ext cx="3455627" cy="864671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ученик осуществляет свободное учение, самоконтроль, взаимоконтроль</a:t>
            </a:r>
            <a:endParaRPr lang="ru-RU" sz="16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89086" y="1186136"/>
            <a:ext cx="2967936" cy="1424528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право</a:t>
            </a:r>
            <a:r>
              <a:rPr lang="ru-RU" sz="1600" i="1" dirty="0"/>
              <a:t> </a:t>
            </a:r>
            <a:r>
              <a:rPr lang="be-BY" sz="1600" dirty="0"/>
              <a:t>выбора учеником предмета, темы, партнёра, источников знаний, темпа, форм и способов работы </a:t>
            </a:r>
            <a:endParaRPr lang="ru-RU" sz="1600" b="1" dirty="0"/>
          </a:p>
        </p:txBody>
      </p:sp>
      <p:pic>
        <p:nvPicPr>
          <p:cNvPr id="10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3225" y="1022271"/>
            <a:ext cx="3127937" cy="236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5837276" y="2771072"/>
            <a:ext cx="24492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000" b="1" dirty="0">
                <a:solidFill>
                  <a:schemeClr val="bg1"/>
                </a:solidFill>
              </a:rPr>
              <a:t>ответственность</a:t>
            </a: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7616825" y="2676525"/>
            <a:ext cx="2509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5728784" y="2371424"/>
            <a:ext cx="2509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5664156" y="1677634"/>
            <a:ext cx="250983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chemeClr val="bg1"/>
                </a:solidFill>
              </a:rPr>
              <a:t>Свобода</a:t>
            </a: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0" y="620688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smtClean="0"/>
              <a:t>I.  </a:t>
            </a:r>
            <a:r>
              <a:rPr lang="ru-RU" sz="3200" b="1" dirty="0" smtClean="0"/>
              <a:t>Принцип</a:t>
            </a:r>
            <a:endParaRPr lang="ru-RU" sz="3200" b="1" dirty="0"/>
          </a:p>
        </p:txBody>
      </p:sp>
      <p:sp>
        <p:nvSpPr>
          <p:cNvPr id="17" name="Заголовок 5"/>
          <p:cNvSpPr txBox="1">
            <a:spLocks/>
          </p:cNvSpPr>
          <p:nvPr/>
        </p:nvSpPr>
        <p:spPr bwMode="auto">
          <a:xfrm>
            <a:off x="3147958" y="696725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2325223" y="2628820"/>
            <a:ext cx="2958936" cy="427534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849" y="1092844"/>
            <a:ext cx="2238332" cy="1965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0212" y="4353093"/>
            <a:ext cx="2237234" cy="1789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700" y="3319214"/>
            <a:ext cx="1967304" cy="3092030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 rot="1519649">
            <a:off x="2083097" y="3309677"/>
            <a:ext cx="2231473" cy="425210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019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/>
      <p:bldP spid="12" grpId="0"/>
      <p:bldP spid="13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6557" y="2132854"/>
            <a:ext cx="33385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158917" y="3161060"/>
            <a:ext cx="32448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600" b="1" dirty="0">
                <a:solidFill>
                  <a:schemeClr val="bg1"/>
                </a:solidFill>
              </a:rPr>
              <a:t>Самостоятельность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54270" y="1542856"/>
            <a:ext cx="3916363" cy="647700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выбор учеником уровня познавательной деятельности</a:t>
            </a:r>
            <a:endParaRPr lang="ru-RU" sz="16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20163" y="5209468"/>
            <a:ext cx="3584575" cy="647700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/>
              <a:t>выбор учеником маршрута развития</a:t>
            </a:r>
            <a:endParaRPr lang="ru-RU" sz="1600" b="1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0" y="620688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smtClean="0"/>
              <a:t>II. </a:t>
            </a:r>
            <a:r>
              <a:rPr lang="ru-RU" sz="3200" b="1" dirty="0" smtClean="0"/>
              <a:t>Принцип</a:t>
            </a:r>
            <a:endParaRPr lang="ru-RU" sz="3200" b="1" dirty="0"/>
          </a:p>
        </p:txBody>
      </p:sp>
      <p:sp>
        <p:nvSpPr>
          <p:cNvPr id="10" name="Заголовок 5"/>
          <p:cNvSpPr txBox="1">
            <a:spLocks/>
          </p:cNvSpPr>
          <p:nvPr/>
        </p:nvSpPr>
        <p:spPr bwMode="auto">
          <a:xfrm>
            <a:off x="3203848" y="620688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3440922" y="3197708"/>
            <a:ext cx="1347101" cy="502303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792" y="2294408"/>
            <a:ext cx="1590332" cy="220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130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школьная доска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3260" y="1438366"/>
            <a:ext cx="3338512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5"/>
          <p:cNvSpPr txBox="1">
            <a:spLocks/>
          </p:cNvSpPr>
          <p:nvPr/>
        </p:nvSpPr>
        <p:spPr bwMode="auto">
          <a:xfrm>
            <a:off x="3203848" y="913581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0" y="620688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200" b="1" dirty="0" smtClean="0"/>
              <a:t>III. </a:t>
            </a:r>
            <a:r>
              <a:rPr lang="ru-RU" sz="3200" b="1" dirty="0" smtClean="0"/>
              <a:t>Принцип</a:t>
            </a:r>
            <a:endParaRPr lang="ru-RU" sz="3200" b="1" dirty="0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369316" y="2550979"/>
            <a:ext cx="2946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400" b="1" dirty="0">
                <a:solidFill>
                  <a:schemeClr val="bg1"/>
                </a:solidFill>
              </a:rPr>
              <a:t>Сотрудничество</a:t>
            </a:r>
          </a:p>
        </p:txBody>
      </p:sp>
      <p:pic>
        <p:nvPicPr>
          <p:cNvPr id="7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695" t="57306" r="71202" b="-467"/>
          <a:stretch>
            <a:fillRect/>
          </a:stretch>
        </p:blipFill>
        <p:spPr bwMode="auto">
          <a:xfrm>
            <a:off x="611763" y="4211656"/>
            <a:ext cx="1117233" cy="173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486269" y="4597937"/>
            <a:ext cx="2549525" cy="954331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не бояться признать, что не знаешь чего-либо</a:t>
            </a:r>
            <a:endParaRPr lang="ru-RU" sz="16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53661" y="2568697"/>
            <a:ext cx="3138365" cy="1451727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возможность обращаться за помощью (показать, г</a:t>
            </a:r>
            <a:r>
              <a:rPr lang="ru-RU" sz="1600" dirty="0"/>
              <a:t>д</a:t>
            </a:r>
            <a:r>
              <a:rPr lang="be-BY" sz="1600" dirty="0"/>
              <a:t>е и как искать ответ на вопрос) к кому угодно: одноклассникам, учителям, родителям </a:t>
            </a:r>
            <a:endParaRPr lang="ru-RU" sz="16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53661" y="1426529"/>
            <a:ext cx="3138365" cy="66516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e-BY" sz="1600" dirty="0"/>
              <a:t>выбор учеником формы учебно-познавательной деятельности</a:t>
            </a:r>
            <a:endParaRPr lang="ru-RU" sz="1600" b="1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4229844" y="2602971"/>
            <a:ext cx="608400" cy="502303"/>
          </a:xfrm>
          <a:prstGeom prst="rightArrow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54442" y="4204287"/>
            <a:ext cx="3483266" cy="174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51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755576" y="1052736"/>
            <a:ext cx="34655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200" b="1" dirty="0"/>
              <a:t>Идея</a:t>
            </a:r>
          </a:p>
        </p:txBody>
      </p:sp>
      <p:grpSp>
        <p:nvGrpSpPr>
          <p:cNvPr id="3" name="Группа 2"/>
          <p:cNvGrpSpPr>
            <a:grpSpLocks/>
          </p:cNvGrpSpPr>
          <p:nvPr/>
        </p:nvGrpSpPr>
        <p:grpSpPr bwMode="auto">
          <a:xfrm>
            <a:off x="539552" y="3354659"/>
            <a:ext cx="2216150" cy="3203575"/>
            <a:chOff x="1133098" y="3000171"/>
            <a:chExt cx="2216150" cy="3203575"/>
          </a:xfrm>
        </p:grpSpPr>
        <p:pic>
          <p:nvPicPr>
            <p:cNvPr id="4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197" r="52129" b="-197"/>
            <a:stretch>
              <a:fillRect/>
            </a:stretch>
          </p:blipFill>
          <p:spPr bwMode="auto">
            <a:xfrm>
              <a:off x="1133098" y="3000171"/>
              <a:ext cx="2216150" cy="320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рямоугольник 1"/>
            <p:cNvSpPr>
              <a:spLocks noChangeArrowheads="1"/>
            </p:cNvSpPr>
            <p:nvPr/>
          </p:nvSpPr>
          <p:spPr bwMode="auto">
            <a:xfrm>
              <a:off x="1440614" y="4601958"/>
              <a:ext cx="165627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sz="2000"/>
                <a:t>работаешь </a:t>
              </a:r>
            </a:p>
            <a:p>
              <a:pPr algn="ctr"/>
              <a:r>
                <a:rPr lang="ru-RU" sz="2000"/>
                <a:t>с кем хочешь</a:t>
              </a:r>
              <a:endParaRPr lang="ru-RU" sz="2000" b="1"/>
            </a:p>
          </p:txBody>
        </p:sp>
      </p:grp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3347864" y="3212976"/>
            <a:ext cx="2187575" cy="3148013"/>
            <a:chOff x="7272068" y="2210512"/>
            <a:chExt cx="2187440" cy="3148012"/>
          </a:xfrm>
        </p:grpSpPr>
        <p:pic>
          <p:nvPicPr>
            <p:cNvPr id="7" name="Рисунок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1923" b="50000"/>
            <a:stretch>
              <a:fillRect/>
            </a:stretch>
          </p:blipFill>
          <p:spPr bwMode="auto">
            <a:xfrm>
              <a:off x="7272068" y="2210512"/>
              <a:ext cx="2187440" cy="3148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24"/>
            <p:cNvSpPr>
              <a:spLocks noChangeArrowheads="1"/>
            </p:cNvSpPr>
            <p:nvPr/>
          </p:nvSpPr>
          <p:spPr bwMode="auto">
            <a:xfrm>
              <a:off x="7511032" y="3687298"/>
              <a:ext cx="1783834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sz="2000"/>
                <a:t>спрашиваешь у кого хочешь </a:t>
              </a:r>
              <a:endParaRPr lang="ru-RU" sz="2000" b="1"/>
            </a:p>
          </p:txBody>
        </p:sp>
      </p:grpSp>
      <p:grpSp>
        <p:nvGrpSpPr>
          <p:cNvPr id="9" name="Группа 8"/>
          <p:cNvGrpSpPr>
            <a:grpSpLocks/>
          </p:cNvGrpSpPr>
          <p:nvPr/>
        </p:nvGrpSpPr>
        <p:grpSpPr bwMode="auto">
          <a:xfrm>
            <a:off x="6012160" y="2570294"/>
            <a:ext cx="2562225" cy="3094038"/>
            <a:chOff x="4107297" y="2264558"/>
            <a:chExt cx="2562225" cy="3093966"/>
          </a:xfrm>
        </p:grpSpPr>
        <p:pic>
          <p:nvPicPr>
            <p:cNvPr id="10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297" y="2264558"/>
              <a:ext cx="2562225" cy="3093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3"/>
            <p:cNvSpPr>
              <a:spLocks noChangeArrowheads="1"/>
            </p:cNvSpPr>
            <p:nvPr/>
          </p:nvSpPr>
          <p:spPr bwMode="auto">
            <a:xfrm>
              <a:off x="4162344" y="3733081"/>
              <a:ext cx="245213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anose="02020404030301010803" pitchFamily="18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ru-RU" sz="2000" dirty="0"/>
                <a:t>отвечаешь сам за </a:t>
              </a:r>
            </a:p>
            <a:p>
              <a:pPr algn="ctr"/>
              <a:r>
                <a:rPr lang="ru-RU" sz="2000" dirty="0"/>
                <a:t>выполнение задания</a:t>
              </a:r>
              <a:endParaRPr lang="ru-RU" sz="2000" b="1" dirty="0"/>
            </a:p>
          </p:txBody>
        </p:sp>
      </p:grpSp>
      <p:sp>
        <p:nvSpPr>
          <p:cNvPr id="12" name="Заголовок 5"/>
          <p:cNvSpPr txBox="1">
            <a:spLocks/>
          </p:cNvSpPr>
          <p:nvPr/>
        </p:nvSpPr>
        <p:spPr bwMode="auto">
          <a:xfrm>
            <a:off x="3371106" y="1052736"/>
            <a:ext cx="4758714" cy="369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600" dirty="0" smtClean="0">
                <a:solidFill>
                  <a:srgbClr val="8238BA"/>
                </a:solidFill>
              </a:rPr>
              <a:t>Дальтон-технологии</a:t>
            </a:r>
            <a:endParaRPr lang="ru-RU" sz="3600" dirty="0">
              <a:solidFill>
                <a:srgbClr val="8238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0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Другая 16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548DD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628</TotalTime>
  <Words>1773</Words>
  <Application>Microsoft Office PowerPoint</Application>
  <PresentationFormat>Экран (4:3)</PresentationFormat>
  <Paragraphs>213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  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Рефлексия     «Пирог»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55</cp:revision>
  <dcterms:created xsi:type="dcterms:W3CDTF">2014-06-24T15:51:35Z</dcterms:created>
  <dcterms:modified xsi:type="dcterms:W3CDTF">2019-05-24T17:17:17Z</dcterms:modified>
</cp:coreProperties>
</file>