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9" r:id="rId2"/>
    <p:sldId id="346" r:id="rId3"/>
    <p:sldId id="256" r:id="rId4"/>
    <p:sldId id="263" r:id="rId5"/>
    <p:sldId id="327" r:id="rId6"/>
    <p:sldId id="345" r:id="rId7"/>
    <p:sldId id="334" r:id="rId8"/>
    <p:sldId id="333" r:id="rId9"/>
    <p:sldId id="328" r:id="rId10"/>
    <p:sldId id="329" r:id="rId11"/>
    <p:sldId id="308" r:id="rId12"/>
    <p:sldId id="335" r:id="rId13"/>
    <p:sldId id="336" r:id="rId14"/>
    <p:sldId id="337" r:id="rId15"/>
    <p:sldId id="338" r:id="rId16"/>
    <p:sldId id="331" r:id="rId17"/>
    <p:sldId id="341" r:id="rId18"/>
    <p:sldId id="340" r:id="rId19"/>
    <p:sldId id="343" r:id="rId20"/>
    <p:sldId id="342" r:id="rId21"/>
    <p:sldId id="319" r:id="rId22"/>
    <p:sldId id="323" r:id="rId23"/>
    <p:sldId id="344" r:id="rId24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99"/>
    <a:srgbClr val="0066CC"/>
    <a:srgbClr val="66FF33"/>
    <a:srgbClr val="A50021"/>
    <a:srgbClr val="003366"/>
    <a:srgbClr val="666633"/>
    <a:srgbClr val="FF9900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F25CCBC-305A-43DE-AE80-6E51B24254A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2" cy="33678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629" y="6397807"/>
            <a:ext cx="4275402" cy="33678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FA6D20F-3C2C-4B43-895D-1BF1B2BC5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63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77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52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54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30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04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1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25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34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15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93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1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D9BA-AC86-4B57-8A7E-3645A5620958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2420-A02A-4256-B868-D49C3CEE0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70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4 </a:t>
            </a:r>
            <a:r>
              <a:rPr lang="ru-RU" b="1" dirty="0" err="1" smtClean="0">
                <a:solidFill>
                  <a:srgbClr val="00B0F0"/>
                </a:solidFill>
              </a:rPr>
              <a:t>сурет</a:t>
            </a:r>
            <a:r>
              <a:rPr lang="ru-RU" b="1" dirty="0" smtClean="0">
                <a:solidFill>
                  <a:srgbClr val="00B0F0"/>
                </a:solidFill>
              </a:rPr>
              <a:t>,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бір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сөз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Алия\Desktop\онлайн - урок_Информатика\Картинки для стадии вызова\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3" y="1268760"/>
            <a:ext cx="2772665" cy="191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ия\Desktop\онлайн - урок_Информатика\Картинки для стадии вызова\s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3" y="3355619"/>
            <a:ext cx="2772665" cy="2028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ия\Desktop\онлайн - урок_Информатика\Картинки для стадии вызова\Verzhnyaya_chastb_bredn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69" y="1289023"/>
            <a:ext cx="2830179" cy="1874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ия\Desktop\онлайн - урок_Информатика\Картинки для стадии вызова\mo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69" y="3355619"/>
            <a:ext cx="2830179" cy="2028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627071" y="5733256"/>
            <a:ext cx="3025049" cy="648072"/>
            <a:chOff x="2339752" y="5589240"/>
            <a:chExt cx="3025049" cy="6480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39752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43808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47864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51920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355976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60032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236296" y="1307651"/>
            <a:ext cx="1512881" cy="648072"/>
            <a:chOff x="7236296" y="1307651"/>
            <a:chExt cx="1512881" cy="6480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latin typeface="Times New Roman" pitchFamily="18" charset="0"/>
                  <a:cs typeface="Times New Roman" pitchFamily="18" charset="0"/>
                </a:rPr>
                <a:t>Қ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49438" y="1974985"/>
            <a:ext cx="1512881" cy="648072"/>
            <a:chOff x="7236296" y="1307651"/>
            <a:chExt cx="1512881" cy="6480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236296" y="2636912"/>
            <a:ext cx="1512881" cy="648072"/>
            <a:chOff x="7236296" y="1307651"/>
            <a:chExt cx="1512881" cy="64807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741065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235582" y="3933056"/>
            <a:ext cx="1512881" cy="648072"/>
            <a:chOff x="7236296" y="1307651"/>
            <a:chExt cx="1512881" cy="64807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latin typeface="Times New Roman" pitchFamily="18" charset="0"/>
                  <a:cs typeface="Times New Roman" pitchFamily="18" charset="0"/>
                </a:rPr>
                <a:t>Ғ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236296" y="3284984"/>
            <a:ext cx="1512881" cy="648072"/>
            <a:chOff x="7236296" y="1307651"/>
            <a:chExt cx="1512881" cy="6480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4" descr="&amp;Kcy;&amp;acy;&amp;rcy;&amp;tcy;&amp;icy;&amp;ncy;&amp;kcy;&amp;icy; &amp;pcy;&amp;ocy; &amp;zcy;&amp;acy;&amp;pcy;&amp;rcy;&amp;ocy;&amp;scy;&amp;ucy; &amp;kcy;&amp;acy;&amp;rcy;&amp;tcy;&amp;icy;&amp;ncy;&amp;kcy;&amp;icy; &amp;zcy;&amp;acy;&amp;mcy;&amp;k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0" y="1246627"/>
            <a:ext cx="2773378" cy="1937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amp;Kcy;&amp;acy;&amp;rcy;&amp;tcy;&amp;icy;&amp;ncy;&amp;kcy;&amp;icy; &amp;pcy;&amp;ocy; &amp;zcy;&amp;acy;&amp;pcy;&amp;rcy;&amp;ocy;&amp;scy;&amp;ucy; &amp;kcy;&amp;acy;&amp;rcy;&amp;tcy;&amp;icy;&amp;ncy;&amp;kcy;&amp;icy; &amp;zcy;&amp;acy;&amp;mcy;&amp;kcy;&amp;icy; &amp;icy; &amp;kcy;&amp;lcy;&amp;yucy;&amp;ch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56" y="1307651"/>
            <a:ext cx="2796203" cy="18763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31" b="13363"/>
          <a:stretch/>
        </p:blipFill>
        <p:spPr bwMode="auto">
          <a:xfrm>
            <a:off x="790510" y="3342014"/>
            <a:ext cx="2773378" cy="20422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Kcy;&amp;acy;&amp;rcy;&amp;tcy;&amp;icy;&amp;ncy;&amp;kcy;&amp;icy; &amp;pcy;&amp;ocy; &amp;zcy;&amp;acy;&amp;pcy;&amp;rcy;&amp;ocy;&amp;scy;&amp;ucy; &amp;vcy;&amp;iecy;&amp;lcy;&amp;ocy;&amp;scy;&amp;icy;&amp;pcy;&amp;iecy;&amp;dcy; &amp;scy; &amp;zcy;&amp;acy;&amp;mcy;&amp;kcy;&amp;ocy;&amp;mcy;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94" y="3361181"/>
            <a:ext cx="2778166" cy="2023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87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408" y="341784"/>
            <a:ext cx="59880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b="1" dirty="0" err="1" smtClean="0">
                <a:solidFill>
                  <a:srgbClr val="FF0000"/>
                </a:solidFill>
              </a:rPr>
              <a:t>Құпия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сөз</a:t>
            </a:r>
            <a:r>
              <a:rPr lang="ru-RU" sz="4800" b="1" dirty="0" smtClean="0">
                <a:solidFill>
                  <a:srgbClr val="FF0000"/>
                </a:solidFill>
              </a:rPr>
              <a:t> – </a:t>
            </a:r>
            <a:r>
              <a:rPr lang="ru-RU" sz="4800" b="1" dirty="0" err="1" smtClean="0">
                <a:solidFill>
                  <a:srgbClr val="FF0000"/>
                </a:solidFill>
              </a:rPr>
              <a:t>жұмыс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басында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666633"/>
                </a:solidFill>
              </a:rPr>
              <a:t>пайдаланушының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тексеруіне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арналған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003366"/>
                </a:solidFill>
              </a:rPr>
              <a:t>құрал</a:t>
            </a:r>
            <a:r>
              <a:rPr lang="ru-RU" sz="4800" b="1" dirty="0" smtClean="0">
                <a:solidFill>
                  <a:srgbClr val="003366"/>
                </a:solidFill>
              </a:rPr>
              <a:t> </a:t>
            </a:r>
            <a:r>
              <a:rPr lang="ru-RU" sz="4800" b="1" dirty="0" err="1" smtClean="0">
                <a:solidFill>
                  <a:srgbClr val="003366"/>
                </a:solidFill>
              </a:rPr>
              <a:t>ретінде</a:t>
            </a:r>
            <a:r>
              <a:rPr lang="ru-RU" sz="4800" b="1" dirty="0" smtClean="0">
                <a:solidFill>
                  <a:srgbClr val="003366"/>
                </a:solidFill>
              </a:rPr>
              <a:t> </a:t>
            </a:r>
            <a:r>
              <a:rPr lang="ru-RU" sz="4800" b="1" dirty="0">
                <a:solidFill>
                  <a:srgbClr val="666633"/>
                </a:solidFill>
              </a:rPr>
              <a:t>(</a:t>
            </a:r>
            <a:r>
              <a:rPr lang="ru-RU" sz="4800" b="1" dirty="0" smtClean="0">
                <a:solidFill>
                  <a:srgbClr val="666633"/>
                </a:solidFill>
              </a:rPr>
              <a:t>идентификация) </a:t>
            </a:r>
            <a:r>
              <a:rPr lang="ru-RU" sz="4800" b="1" dirty="0" err="1" smtClean="0">
                <a:solidFill>
                  <a:srgbClr val="A50021"/>
                </a:solidFill>
              </a:rPr>
              <a:t>қызмет</a:t>
            </a:r>
            <a:r>
              <a:rPr lang="ru-RU" sz="4800" b="1" dirty="0" smtClean="0">
                <a:solidFill>
                  <a:srgbClr val="A50021"/>
                </a:solidFill>
              </a:rPr>
              <a:t> </a:t>
            </a:r>
            <a:r>
              <a:rPr lang="ru-RU" sz="4800" b="1" dirty="0" err="1" smtClean="0">
                <a:solidFill>
                  <a:srgbClr val="A50021"/>
                </a:solidFill>
              </a:rPr>
              <a:t>ететін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66FF33"/>
                </a:solidFill>
              </a:rPr>
              <a:t>әріптер</a:t>
            </a:r>
            <a:r>
              <a:rPr lang="ru-RU" sz="4800" b="1" dirty="0" smtClean="0">
                <a:solidFill>
                  <a:srgbClr val="66FF33"/>
                </a:solidFill>
              </a:rPr>
              <a:t> мен </a:t>
            </a:r>
            <a:r>
              <a:rPr lang="ru-RU" sz="4800" b="1" dirty="0" err="1" smtClean="0">
                <a:solidFill>
                  <a:srgbClr val="0066CC"/>
                </a:solidFill>
              </a:rPr>
              <a:t>цифрлардан</a:t>
            </a:r>
            <a:r>
              <a:rPr lang="ru-RU" sz="4800" b="1" dirty="0" smtClean="0">
                <a:solidFill>
                  <a:srgbClr val="0066CC"/>
                </a:solidFill>
              </a:rPr>
              <a:t> </a:t>
            </a:r>
            <a:r>
              <a:rPr lang="ru-RU" sz="4800" b="1" dirty="0" err="1" smtClean="0">
                <a:solidFill>
                  <a:srgbClr val="0066CC"/>
                </a:solidFill>
              </a:rPr>
              <a:t>тұратын</a:t>
            </a:r>
            <a:r>
              <a:rPr lang="ru-RU" sz="4800" b="1" dirty="0" smtClean="0">
                <a:solidFill>
                  <a:srgbClr val="0066CC"/>
                </a:solidFill>
              </a:rPr>
              <a:t> </a:t>
            </a:r>
            <a:r>
              <a:rPr lang="ru-RU" sz="4800" b="1" dirty="0" err="1" smtClean="0">
                <a:solidFill>
                  <a:srgbClr val="990099"/>
                </a:solidFill>
              </a:rPr>
              <a:t>жасырын</a:t>
            </a:r>
            <a:r>
              <a:rPr lang="ru-RU" sz="4800" b="1" dirty="0" smtClean="0">
                <a:solidFill>
                  <a:srgbClr val="990099"/>
                </a:solidFill>
              </a:rPr>
              <a:t> </a:t>
            </a:r>
            <a:r>
              <a:rPr lang="ru-RU" sz="4800" b="1" dirty="0" err="1" smtClean="0">
                <a:solidFill>
                  <a:srgbClr val="990099"/>
                </a:solidFill>
              </a:rPr>
              <a:t>сөз</a:t>
            </a:r>
            <a:r>
              <a:rPr lang="ru-RU" sz="4800" b="1" dirty="0" smtClean="0">
                <a:solidFill>
                  <a:srgbClr val="990099"/>
                </a:solidFill>
              </a:rPr>
              <a:t>. </a:t>
            </a:r>
            <a:endParaRPr lang="ru-RU" sz="4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7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	</a:t>
            </a:r>
            <a:r>
              <a:rPr lang="ru-RU" sz="5400" dirty="0" err="1" smtClean="0"/>
              <a:t>Құпия</a:t>
            </a:r>
            <a:r>
              <a:rPr lang="ru-RU" sz="5400" dirty="0" smtClean="0"/>
              <a:t> </a:t>
            </a:r>
            <a:r>
              <a:rPr lang="ru-RU" sz="5400" dirty="0" err="1" smtClean="0"/>
              <a:t>сөз</a:t>
            </a:r>
            <a:r>
              <a:rPr lang="ru-RU" sz="5400" dirty="0" smtClean="0"/>
              <a:t> </a:t>
            </a:r>
            <a:r>
              <a:rPr lang="ru-RU" sz="5400" dirty="0" err="1" smtClean="0"/>
              <a:t>мысалдары</a:t>
            </a:r>
            <a:r>
              <a:rPr lang="ru-RU" sz="5400" dirty="0" smtClean="0"/>
              <a:t> </a:t>
            </a:r>
            <a:r>
              <a:rPr lang="ru-RU" sz="5400" dirty="0" err="1" smtClean="0"/>
              <a:t>берілген</a:t>
            </a:r>
            <a:r>
              <a:rPr lang="ru-RU" sz="5400" dirty="0" smtClean="0"/>
              <a:t>. </a:t>
            </a:r>
            <a:r>
              <a:rPr lang="ru-RU" sz="5400" dirty="0" err="1" smtClean="0"/>
              <a:t>Берілген</a:t>
            </a:r>
            <a:r>
              <a:rPr lang="ru-RU" sz="5400" dirty="0" smtClean="0"/>
              <a:t> </a:t>
            </a:r>
            <a:r>
              <a:rPr lang="ru-RU" sz="5400" dirty="0" err="1" smtClean="0"/>
              <a:t>құпия</a:t>
            </a:r>
            <a:r>
              <a:rPr lang="ru-RU" sz="5400" dirty="0" smtClean="0"/>
              <a:t> </a:t>
            </a:r>
            <a:r>
              <a:rPr lang="ru-RU" sz="5400" dirty="0" err="1" smtClean="0"/>
              <a:t>сөздің</a:t>
            </a:r>
            <a:r>
              <a:rPr lang="ru-RU" sz="5400" dirty="0" smtClean="0"/>
              <a:t> </a:t>
            </a:r>
            <a:r>
              <a:rPr lang="ru-RU" sz="5400" dirty="0" err="1" smtClean="0"/>
              <a:t>қайсысы</a:t>
            </a:r>
            <a:r>
              <a:rPr lang="ru-RU" sz="5400" dirty="0" smtClean="0"/>
              <a:t> </a:t>
            </a:r>
            <a:r>
              <a:rPr lang="ru-RU" sz="5400" dirty="0" err="1" smtClean="0"/>
              <a:t>нақты</a:t>
            </a:r>
            <a:r>
              <a:rPr lang="ru-RU" sz="5400" dirty="0" smtClean="0"/>
              <a:t> </a:t>
            </a:r>
            <a:r>
              <a:rPr lang="ru-RU" sz="5400" dirty="0" err="1" smtClean="0"/>
              <a:t>екенін</a:t>
            </a:r>
            <a:r>
              <a:rPr lang="ru-RU" sz="5400" dirty="0" smtClean="0"/>
              <a:t> </a:t>
            </a:r>
            <a:r>
              <a:rPr lang="ru-RU" sz="5400" dirty="0" err="1" smtClean="0"/>
              <a:t>анықтаңыз</a:t>
            </a:r>
            <a:r>
              <a:rPr lang="ru-RU" sz="5400" dirty="0" smtClean="0"/>
              <a:t>.  	Критерия </a:t>
            </a:r>
            <a:r>
              <a:rPr lang="ru-RU" sz="5400" dirty="0" err="1" smtClean="0"/>
              <a:t>түрінде</a:t>
            </a:r>
            <a:r>
              <a:rPr lang="ru-RU" sz="5400" dirty="0" smtClean="0"/>
              <a:t> </a:t>
            </a:r>
            <a:r>
              <a:rPr lang="ru-RU" sz="5400" dirty="0" err="1" smtClean="0"/>
              <a:t>дәлелдер</a:t>
            </a:r>
            <a:r>
              <a:rPr lang="ru-RU" sz="5400" dirty="0" smtClean="0"/>
              <a:t> </a:t>
            </a:r>
            <a:r>
              <a:rPr lang="ru-RU" sz="5400" dirty="0" err="1" smtClean="0"/>
              <a:t>келтіріңіз</a:t>
            </a:r>
            <a:r>
              <a:rPr lang="ru-RU" sz="5400" dirty="0" smtClean="0"/>
              <a:t>. 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36538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12345678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</a:rPr>
              <a:t>Abcdef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</a:rPr>
              <a:t>Fg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10!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dD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		123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abc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</a:rPr>
              <a:t>Abc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	12345678 </a:t>
            </a:r>
            <a:r>
              <a:rPr lang="ru-RU" sz="2600" b="1" dirty="0" smtClean="0"/>
              <a:t>– тек </a:t>
            </a:r>
            <a:r>
              <a:rPr lang="ru-RU" sz="2600" b="1" dirty="0" err="1" smtClean="0"/>
              <a:t>сандармен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берілген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құпия сөз нақты болып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табылмайды</a:t>
            </a:r>
            <a:r>
              <a:rPr lang="ru-RU" sz="2600" b="1" dirty="0" smtClean="0"/>
              <a:t> 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	</a:t>
            </a:r>
            <a:r>
              <a:rPr lang="en-US" sz="2600" b="1" dirty="0" err="1" smtClean="0">
                <a:solidFill>
                  <a:srgbClr val="FF0000"/>
                </a:solidFill>
              </a:rPr>
              <a:t>Abcdef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/>
              <a:t>– </a:t>
            </a:r>
            <a:r>
              <a:rPr lang="ru-RU" sz="2600" b="1" dirty="0" smtClean="0"/>
              <a:t>тек </a:t>
            </a:r>
            <a:r>
              <a:rPr lang="ru-RU" sz="2600" b="1" dirty="0" err="1" smtClean="0"/>
              <a:t>әріптермен берілген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құпия сөз нақты болып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табылмайды</a:t>
            </a:r>
            <a:r>
              <a:rPr lang="ru-RU" sz="2600" b="1" dirty="0" smtClean="0"/>
              <a:t> 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	</a:t>
            </a:r>
            <a:r>
              <a:rPr lang="en-US" sz="2600" b="1" dirty="0" err="1" smtClean="0">
                <a:solidFill>
                  <a:srgbClr val="00B050"/>
                </a:solidFill>
              </a:rPr>
              <a:t>Fg</a:t>
            </a:r>
            <a:r>
              <a:rPr lang="ru-RU" sz="2600" b="1" dirty="0">
                <a:solidFill>
                  <a:srgbClr val="00B050"/>
                </a:solidFill>
              </a:rPr>
              <a:t>10!</a:t>
            </a:r>
            <a:r>
              <a:rPr lang="en-US" sz="2600" b="1" dirty="0" err="1">
                <a:solidFill>
                  <a:srgbClr val="00B050"/>
                </a:solidFill>
              </a:rPr>
              <a:t>dD</a:t>
            </a:r>
            <a:r>
              <a:rPr lang="ru-RU" sz="2600" b="1" dirty="0" smtClean="0">
                <a:solidFill>
                  <a:srgbClr val="00B050"/>
                </a:solidFill>
              </a:rPr>
              <a:t>9 </a:t>
            </a:r>
            <a:r>
              <a:rPr lang="ru-RU" sz="2600" b="1" dirty="0"/>
              <a:t>– 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нақты құпия сөз </a:t>
            </a:r>
            <a:r>
              <a:rPr lang="ru-RU" sz="2600" b="1" dirty="0" smtClean="0"/>
              <a:t>(бас </a:t>
            </a:r>
            <a:r>
              <a:rPr lang="ru-RU" sz="2600" b="1" dirty="0" err="1" smtClean="0"/>
              <a:t>әріптер </a:t>
            </a:r>
            <a:r>
              <a:rPr lang="ru-RU" sz="2600" b="1" dirty="0" smtClean="0"/>
              <a:t>мен </a:t>
            </a:r>
            <a:r>
              <a:rPr lang="ru-RU" sz="2600" b="1" dirty="0" err="1" smtClean="0"/>
              <a:t>кіші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әріптер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сандар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және басқа </a:t>
            </a:r>
            <a:r>
              <a:rPr lang="ru-RU" sz="2600" b="1" dirty="0" smtClean="0"/>
              <a:t>да </a:t>
            </a:r>
            <a:r>
              <a:rPr lang="ru-RU" sz="2600" b="1" dirty="0" err="1" smtClean="0"/>
              <a:t>таңбалардан тұрады</a:t>
            </a:r>
            <a:r>
              <a:rPr lang="ru-RU" sz="2600" b="1" dirty="0" smtClean="0"/>
              <a:t>)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	123</a:t>
            </a:r>
            <a:r>
              <a:rPr lang="en-US" sz="2600" b="1" dirty="0" err="1" smtClean="0">
                <a:solidFill>
                  <a:srgbClr val="FF0000"/>
                </a:solidFill>
              </a:rPr>
              <a:t>abc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/>
              <a:t>– </a:t>
            </a:r>
            <a:r>
              <a:rPr lang="ru-RU" sz="2600" b="1" dirty="0" err="1" smtClean="0"/>
              <a:t>әріптер </a:t>
            </a:r>
            <a:r>
              <a:rPr lang="ru-RU" sz="2600" b="1" dirty="0" smtClean="0"/>
              <a:t>мен </a:t>
            </a:r>
            <a:r>
              <a:rPr lang="ru-RU" sz="2600" b="1" dirty="0" err="1" smtClean="0"/>
              <a:t>сандар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ретімен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берілгендіктен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құпия сөз нақты болып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табылмайды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	</a:t>
            </a:r>
            <a:r>
              <a:rPr lang="en-US" sz="2600" b="1" dirty="0" err="1" smtClean="0">
                <a:solidFill>
                  <a:srgbClr val="FF0000"/>
                </a:solidFill>
              </a:rPr>
              <a:t>Abc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b="1" dirty="0"/>
              <a:t>– </a:t>
            </a:r>
            <a:r>
              <a:rPr lang="ru-RU" sz="2600" b="1" dirty="0" err="1" smtClean="0"/>
              <a:t>әріптер өсу ретімен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тұрғандықтан, құпия сөз нақты болып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табылмайды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0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	</a:t>
            </a:r>
            <a:r>
              <a:rPr lang="ru-RU" sz="5400" b="1" dirty="0" err="1" smtClean="0">
                <a:solidFill>
                  <a:srgbClr val="FF0000"/>
                </a:solidFill>
              </a:rPr>
              <a:t>Нақты </a:t>
            </a:r>
            <a:r>
              <a:rPr lang="ru-RU" sz="5400" b="1" dirty="0" err="1">
                <a:solidFill>
                  <a:srgbClr val="FF0000"/>
                </a:solidFill>
              </a:rPr>
              <a:t>қ</a:t>
            </a:r>
            <a:r>
              <a:rPr lang="ru-RU" sz="5400" b="1" dirty="0" err="1" smtClean="0">
                <a:solidFill>
                  <a:srgbClr val="FF0000"/>
                </a:solidFill>
              </a:rPr>
              <a:t>ұпия сөз құрудың басты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критерийлерін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ойластырыңыз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42726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Тапсырманың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жауаптары3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	</a:t>
            </a:r>
            <a:r>
              <a:rPr lang="ru-RU" sz="5400" b="1" dirty="0" err="1" smtClean="0">
                <a:solidFill>
                  <a:srgbClr val="FF0000"/>
                </a:solidFill>
              </a:rPr>
              <a:t>Құпия сөздің ұзақтығы </a:t>
            </a:r>
            <a:r>
              <a:rPr lang="ru-RU" sz="5400" b="1" dirty="0" smtClean="0">
                <a:solidFill>
                  <a:srgbClr val="FF0000"/>
                </a:solidFill>
              </a:rPr>
              <a:t>8 </a:t>
            </a:r>
            <a:r>
              <a:rPr lang="ru-RU" sz="5400" b="1" dirty="0" err="1" smtClean="0">
                <a:solidFill>
                  <a:srgbClr val="FF0000"/>
                </a:solidFill>
              </a:rPr>
              <a:t>таңбадан көп болмауы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қажет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/>
              <a:t>	</a:t>
            </a:r>
            <a:r>
              <a:rPr lang="ru-RU" sz="4800" dirty="0" err="1" smtClean="0"/>
              <a:t>Сандар</a:t>
            </a:r>
            <a:r>
              <a:rPr lang="ru-RU" sz="4800" dirty="0" smtClean="0"/>
              <a:t>, </a:t>
            </a:r>
            <a:r>
              <a:rPr lang="ru-RU" sz="4800" dirty="0" err="1" smtClean="0"/>
              <a:t>әріптер, басқа таңбаларды пайдалану</a:t>
            </a:r>
            <a:r>
              <a:rPr lang="ru-RU" sz="4800" dirty="0" smtClean="0"/>
              <a:t> </a:t>
            </a:r>
          </a:p>
          <a:p>
            <a:pPr marL="0" indent="0">
              <a:buNone/>
            </a:pPr>
            <a:r>
              <a:rPr lang="ru-RU" sz="4800" dirty="0"/>
              <a:t>	</a:t>
            </a:r>
            <a:r>
              <a:rPr lang="ru-RU" sz="4800" dirty="0" smtClean="0"/>
              <a:t>Бас </a:t>
            </a:r>
            <a:r>
              <a:rPr lang="ru-RU" sz="4800" dirty="0" err="1" smtClean="0"/>
              <a:t>әріп </a:t>
            </a:r>
            <a:r>
              <a:rPr lang="ru-RU" sz="4800" dirty="0" smtClean="0"/>
              <a:t>пен </a:t>
            </a:r>
            <a:r>
              <a:rPr lang="ru-RU" sz="4800" dirty="0" err="1" smtClean="0"/>
              <a:t>кіші</a:t>
            </a:r>
            <a:r>
              <a:rPr lang="ru-RU" sz="4800" dirty="0" smtClean="0"/>
              <a:t> </a:t>
            </a:r>
            <a:r>
              <a:rPr lang="ru-RU" sz="4800" dirty="0" err="1" smtClean="0"/>
              <a:t>әріпті пайдалану</a:t>
            </a:r>
            <a:r>
              <a:rPr lang="ru-RU" sz="4800" dirty="0" smtClean="0"/>
              <a:t> 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860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408" y="188640"/>
            <a:ext cx="6564064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Мадиярға көмектес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472608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err="1" smtClean="0">
                <a:solidFill>
                  <a:srgbClr val="00B050"/>
                </a:solidFill>
              </a:rPr>
              <a:t>Мадияр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мәтіндік редакторды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қолдану арқылы  анасына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құттықтау ашық хатын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дайындағысы келген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болатын</a:t>
            </a:r>
            <a:r>
              <a:rPr lang="ru-RU" sz="2800" b="1" dirty="0" smtClean="0">
                <a:solidFill>
                  <a:srgbClr val="00B050"/>
                </a:solidFill>
              </a:rPr>
              <a:t>. </a:t>
            </a:r>
            <a:r>
              <a:rPr lang="ru-RU" sz="2800" b="1" dirty="0" err="1" smtClean="0">
                <a:solidFill>
                  <a:srgbClr val="00B050"/>
                </a:solidFill>
              </a:rPr>
              <a:t>Бірақ анасы</a:t>
            </a:r>
            <a:r>
              <a:rPr lang="ru-RU" sz="2800" b="1" dirty="0" smtClean="0">
                <a:solidFill>
                  <a:srgbClr val="00B050"/>
                </a:solidFill>
              </a:rPr>
              <a:t> да </a:t>
            </a:r>
            <a:r>
              <a:rPr lang="ru-RU" sz="2800" b="1" dirty="0" err="1" smtClean="0">
                <a:solidFill>
                  <a:srgbClr val="00B050"/>
                </a:solidFill>
              </a:rPr>
              <a:t>ноутбукпен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жұмыс жасайтын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болғандықтан</a:t>
            </a:r>
            <a:r>
              <a:rPr lang="ru-RU" sz="2800" b="1" dirty="0" smtClean="0">
                <a:solidFill>
                  <a:srgbClr val="00B050"/>
                </a:solidFill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</a:rPr>
              <a:t>анасы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уақытынан бұрын көріп қоймауы үшін  Мадияр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құжатқа құпия сөз орнатуды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шешті</a:t>
            </a:r>
            <a:r>
              <a:rPr lang="ru-RU" sz="2800" b="1" dirty="0" smtClean="0">
                <a:solidFill>
                  <a:srgbClr val="00B050"/>
                </a:solidFill>
              </a:rPr>
              <a:t>. </a:t>
            </a:r>
            <a:r>
              <a:rPr lang="ru-RU" sz="2800" b="1" dirty="0" err="1" smtClean="0">
                <a:solidFill>
                  <a:srgbClr val="00B050"/>
                </a:solidFill>
              </a:rPr>
              <a:t>Бірақ Мадияр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құпия сөзді қоя алмағандықтан сендердің көмектерің қажет.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mcy;&amp;acy;&amp;lcy;&amp;softcy;&amp;chcy;&amp;icy;&amp;kcy; &amp;zcy;&amp;acy; &amp;kcy;&amp;ocy;&amp;mcy;&amp;pcy;&amp;softcy;&amp;yucy;&amp;tcy;&amp;iecy;&amp;rcy;&amp;ocy;&amp;m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274" b="9198"/>
          <a:stretch/>
        </p:blipFill>
        <p:spPr bwMode="auto">
          <a:xfrm>
            <a:off x="5724128" y="2499466"/>
            <a:ext cx="3136658" cy="2635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65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996952"/>
            <a:ext cx="5988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	</a:t>
            </a:r>
            <a:r>
              <a:rPr lang="ru-RU" sz="2400" b="1" dirty="0" err="1" smtClean="0"/>
              <a:t>Тапсырма</a:t>
            </a:r>
            <a:r>
              <a:rPr lang="ru-RU" sz="2400" b="1" dirty="0" smtClean="0"/>
              <a:t> </a:t>
            </a:r>
            <a:r>
              <a:rPr lang="ru-RU" sz="2400" b="1" dirty="0"/>
              <a:t>1.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бағанында түсініктемесі, келесі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бағанында анықтамасы </a:t>
            </a:r>
            <a:r>
              <a:rPr lang="ru-RU" sz="2400" b="1" dirty="0" smtClean="0"/>
              <a:t>бар  таблица </a:t>
            </a:r>
            <a:r>
              <a:rPr lang="ru-RU" sz="2400" b="1" dirty="0" err="1" smtClean="0"/>
              <a:t>берілген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Әр түсінікке дұрыс анықтаманы тауып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қойыңыз.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7853520"/>
              </p:ext>
            </p:extLst>
          </p:nvPr>
        </p:nvGraphicFramePr>
        <p:xfrm>
          <a:off x="539552" y="3068960"/>
          <a:ext cx="8064897" cy="28934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88299"/>
                <a:gridCol w="2688299"/>
                <a:gridCol w="2688299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Құпия сөз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Құпия сөздің нақтылығы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Дәлел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21012010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Aliya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12!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Dx9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553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	</a:t>
            </a:r>
            <a:r>
              <a:rPr lang="ru-RU" sz="4400" b="1" dirty="0" err="1" smtClean="0"/>
              <a:t>Тапсырма</a:t>
            </a:r>
            <a:r>
              <a:rPr lang="ru-RU" sz="4400" b="1" dirty="0" smtClean="0"/>
              <a:t> </a:t>
            </a:r>
            <a:r>
              <a:rPr lang="ru-RU" sz="4400" b="1" dirty="0"/>
              <a:t>2 </a:t>
            </a:r>
            <a:r>
              <a:rPr lang="ru-RU" sz="4400" b="1" dirty="0" err="1" smtClean="0"/>
              <a:t>Мәтіндік құжат жасаңыз</a:t>
            </a:r>
            <a:r>
              <a:rPr lang="ru-RU" sz="4400" b="1" dirty="0" smtClean="0"/>
              <a:t>. </a:t>
            </a:r>
            <a:r>
              <a:rPr lang="ru-RU" sz="4400" b="1" dirty="0" err="1" smtClean="0"/>
              <a:t>Берілген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құжатты архивтеңіз.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Құжат </a:t>
            </a:r>
            <a:r>
              <a:rPr lang="ru-RU" sz="4400" b="1" dirty="0" smtClean="0"/>
              <a:t>пен </a:t>
            </a:r>
            <a:r>
              <a:rPr lang="ru-RU" sz="4400" b="1" dirty="0" err="1" smtClean="0"/>
              <a:t>архивке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құпия сөз орнатыңыз</a:t>
            </a:r>
            <a:r>
              <a:rPr lang="ru-RU" sz="4400" b="1" dirty="0" smtClean="0"/>
              <a:t>. 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4763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4 </a:t>
            </a:r>
            <a:r>
              <a:rPr lang="ru-RU" b="1" dirty="0" err="1" smtClean="0">
                <a:solidFill>
                  <a:srgbClr val="00B0F0"/>
                </a:solidFill>
              </a:rPr>
              <a:t>сурет</a:t>
            </a:r>
            <a:r>
              <a:rPr lang="ru-RU" b="1" dirty="0" smtClean="0">
                <a:solidFill>
                  <a:srgbClr val="00B0F0"/>
                </a:solidFill>
              </a:rPr>
              <a:t>,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бір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сөз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Алия\Desktop\онлайн - урок_Информатика\Картинки для стадии вызова\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3" y="1268760"/>
            <a:ext cx="2772665" cy="191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ия\Desktop\онлайн - урок_Информатика\Картинки для стадии вызова\s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3" y="3355619"/>
            <a:ext cx="2772665" cy="2028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ия\Desktop\онлайн - урок_Информатика\Картинки для стадии вызова\Verzhnyaya_chastb_bredn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69" y="1289023"/>
            <a:ext cx="2830179" cy="1874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ия\Desktop\онлайн - урок_Информатика\Картинки для стадии вызова\mo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69" y="3355619"/>
            <a:ext cx="2830179" cy="2028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627071" y="5733256"/>
            <a:ext cx="3025049" cy="648072"/>
            <a:chOff x="2339752" y="5589240"/>
            <a:chExt cx="3025049" cy="6480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39752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>
                  <a:solidFill>
                    <a:srgbClr val="00B050"/>
                  </a:solidFill>
                </a:rPr>
                <a:t>Қ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43808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 smtClean="0">
                  <a:solidFill>
                    <a:srgbClr val="00B050"/>
                  </a:solidFill>
                </a:rPr>
                <a:t>О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47864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 smtClean="0">
                  <a:solidFill>
                    <a:srgbClr val="00B050"/>
                  </a:solidFill>
                </a:rPr>
                <a:t>Р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51920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 smtClean="0">
                  <a:solidFill>
                    <a:srgbClr val="00B050"/>
                  </a:solidFill>
                </a:rPr>
                <a:t>Ғ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355976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>
                  <a:solidFill>
                    <a:srgbClr val="00B050"/>
                  </a:solidFill>
                </a:rPr>
                <a:t>А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60032" y="5589240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 smtClean="0">
                  <a:solidFill>
                    <a:srgbClr val="00B050"/>
                  </a:solidFill>
                </a:rPr>
                <a:t>У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236296" y="1307651"/>
            <a:ext cx="1512881" cy="648072"/>
            <a:chOff x="7236296" y="1307651"/>
            <a:chExt cx="1512881" cy="64807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Қ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49438" y="1974985"/>
            <a:ext cx="1512881" cy="648072"/>
            <a:chOff x="7236296" y="1307651"/>
            <a:chExt cx="1512881" cy="6480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236296" y="2636912"/>
            <a:ext cx="1512881" cy="648072"/>
            <a:chOff x="7236296" y="1307651"/>
            <a:chExt cx="1512881" cy="64807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741065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235582" y="3933056"/>
            <a:ext cx="1512881" cy="648072"/>
            <a:chOff x="7236296" y="1307651"/>
            <a:chExt cx="1512881" cy="64807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Ғ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236296" y="3284984"/>
            <a:ext cx="1512881" cy="648072"/>
            <a:chOff x="7236296" y="1307651"/>
            <a:chExt cx="1512881" cy="6480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236296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740352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244408" y="1307651"/>
              <a:ext cx="504769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Рисунок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123" t="1237" r="41530" b="-5035"/>
          <a:stretch>
            <a:fillRect/>
          </a:stretch>
        </p:blipFill>
        <p:spPr bwMode="auto">
          <a:xfrm>
            <a:off x="311150" y="260350"/>
            <a:ext cx="1873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&amp;Kcy;&amp;acy;&amp;rcy;&amp;tcy;&amp;icy;&amp;ncy;&amp;kcy;&amp;icy; &amp;pcy;&amp;ocy; &amp;zcy;&amp;acy;&amp;pcy;&amp;rcy;&amp;ocy;&amp;scy;&amp;ucy; &amp;kcy;&amp;acy;&amp;rcy;&amp;tcy;&amp;icy;&amp;ncy;&amp;kcy;&amp;icy; &amp;zcy;&amp;acy;&amp;mcy;&amp;k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0" y="1246627"/>
            <a:ext cx="2773378" cy="1937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amp;Kcy;&amp;acy;&amp;rcy;&amp;tcy;&amp;icy;&amp;ncy;&amp;kcy;&amp;icy; &amp;pcy;&amp;ocy; &amp;zcy;&amp;acy;&amp;pcy;&amp;rcy;&amp;ocy;&amp;scy;&amp;ucy; &amp;kcy;&amp;acy;&amp;rcy;&amp;tcy;&amp;icy;&amp;ncy;&amp;kcy;&amp;icy; &amp;zcy;&amp;acy;&amp;mcy;&amp;kcy;&amp;icy; &amp;icy; &amp;kcy;&amp;lcy;&amp;yucy;&amp;chcy;&amp;i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56" y="1307651"/>
            <a:ext cx="2796203" cy="18763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31" b="13363"/>
          <a:stretch/>
        </p:blipFill>
        <p:spPr bwMode="auto">
          <a:xfrm>
            <a:off x="790510" y="3342014"/>
            <a:ext cx="2773378" cy="20422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Kcy;&amp;acy;&amp;rcy;&amp;tcy;&amp;icy;&amp;ncy;&amp;kcy;&amp;icy; &amp;pcy;&amp;ocy; &amp;zcy;&amp;acy;&amp;pcy;&amp;rcy;&amp;ocy;&amp;scy;&amp;ucy; &amp;vcy;&amp;iecy;&amp;lcy;&amp;ocy;&amp;scy;&amp;icy;&amp;pcy;&amp;iecy;&amp;dcy; &amp;scy; &amp;zcy;&amp;acy;&amp;mcy;&amp;kcy;&amp;ocy;&amp;mcy;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94" y="3361181"/>
            <a:ext cx="2778166" cy="2023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8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70" y="260350"/>
            <a:ext cx="6228184" cy="86518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Күрделілігі жоғары тапсырма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архивтелінген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құжатқа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құпия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орнатыңыз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архивтелінген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құжаттар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айырмашылықты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түсіндіріңіз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3)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құпия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сөзді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пайдаланудың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кемшіліктерін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Сабақ қорытындысы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4498318"/>
              </p:ext>
            </p:extLst>
          </p:nvPr>
        </p:nvGraphicFramePr>
        <p:xfrm>
          <a:off x="250825" y="1202392"/>
          <a:ext cx="864235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71"/>
                <a:gridCol w="1584176"/>
                <a:gridCol w="3672408"/>
                <a:gridCol w="1800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 мақсаты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(ОМ)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Дағдылар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Жетістік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критериясы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Жетістікке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жету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белгісі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ОМ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[5.4.2.2]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Нақты құпия сөзді анықтайды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Нақты құпия сөзді  жасау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критериясын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қалыптастыру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Құжатқа құпия сөзді орнатады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Архивке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құпия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сөзді орнатады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8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400" y="411389"/>
            <a:ext cx="6512744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Үйге берілетін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Мәтіндік құжатқа құпия сөзді орнату үшін командалардың дұрыс ретін жазыңыз.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9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400" y="339899"/>
            <a:ext cx="651274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2" descr="Описание: &amp;Kcy;&amp;acy;&amp;rcy;&amp;tcy;&amp;icy;&amp;ncy;&amp;kcy;&amp;icy; &amp;pcy;&amp;ocy; &amp;zcy;&amp;acy;&amp;pcy;&amp;rcy;&amp;ocy;&amp;scy;&amp;ucy; &amp;rcy;&amp;iecy;&amp;fcy;&amp;lcy;&amp;iecy;&amp;kcy;&amp;scy;&amp;icy;&amp;yacy; &amp;dcy;&amp;iecy;&amp;rcy;&amp;iecy;&amp;vcy;&amp;ocy; &amp;bcy;&amp;lcy;&amp;ucy;&amp;m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7485"/>
            <a:ext cx="6862327" cy="572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82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592287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қауіпсіздік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 тақырыбы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Құпия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4400" y="4807877"/>
            <a:ext cx="6688832" cy="1429435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6" name="TextBox 8"/>
          <p:cNvSpPr txBox="1"/>
          <p:nvPr/>
        </p:nvSpPr>
        <p:spPr>
          <a:xfrm>
            <a:off x="1691680" y="595102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2017 </a:t>
            </a:r>
            <a:r>
              <a:rPr lang="kk-KZ" b="1" i="1" dirty="0" smtClean="0"/>
              <a:t>ж</a:t>
            </a:r>
            <a:r>
              <a:rPr lang="ru-RU" b="1" i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152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408" y="341784"/>
            <a:ext cx="59880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Сабақ мақсаты: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қорғау әдістерімен оқушыларды таныстыру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arenR"/>
            </a:pPr>
            <a:endParaRPr lang="kk-KZ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құпия сөз критерилерін қайталаңыз; </a:t>
            </a:r>
          </a:p>
          <a:p>
            <a:pPr marL="742950" indent="-742950">
              <a:buFont typeface="+mj-lt"/>
              <a:buAutoNum type="arabicParenR"/>
            </a:pP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Файлдарға құпия сөзді орнатуды үйрену.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2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408" y="341784"/>
            <a:ext cx="59880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сабақта қол  жеткізілетін оқу мақсаттары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ОМ </a:t>
            </a:r>
            <a:r>
              <a:rPr lang="en-US" dirty="0"/>
              <a:t>[</a:t>
            </a:r>
            <a:r>
              <a:rPr lang="ru-RU" dirty="0"/>
              <a:t>5.4.2.2</a:t>
            </a:r>
            <a:r>
              <a:rPr lang="en-US" dirty="0" smtClean="0"/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/>
              <a:t> 5.4.2.2 құжатқа құпия сөз орнату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408" y="341784"/>
            <a:ext cx="5988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Пәнді сипаттайтын</a:t>
            </a:r>
            <a:r>
              <a:rPr lang="ru-RU" b="1" i="1" dirty="0" smtClean="0"/>
              <a:t> терминология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0459775"/>
              </p:ext>
            </p:extLst>
          </p:nvPr>
        </p:nvGraphicFramePr>
        <p:xfrm>
          <a:off x="827584" y="2348880"/>
          <a:ext cx="7632848" cy="2560320"/>
        </p:xfrm>
        <a:graphic>
          <a:graphicData uri="http://schemas.openxmlformats.org/drawingml/2006/table">
            <a:tbl>
              <a:tblPr/>
              <a:tblGrid>
                <a:gridCol w="3816025"/>
                <a:gridCol w="3816823"/>
              </a:tblGrid>
              <a:tr h="384042">
                <a:tc>
                  <a:txBody>
                    <a:bodyPr/>
                    <a:lstStyle/>
                    <a:p>
                      <a:pPr marL="292100" indent="-180340" algn="ctr"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Қазақ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тілінде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FF74"/>
                    </a:solidFill>
                  </a:tcPr>
                </a:tc>
                <a:tc>
                  <a:txBody>
                    <a:bodyPr/>
                    <a:lstStyle/>
                    <a:p>
                      <a:pPr marL="292100" indent="-18034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На английском языке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FF74"/>
                    </a:solidFill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Қорғау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ecurity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Құпия сөз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Password 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Архив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Archive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Файл</a:t>
                      </a:r>
                      <a:endParaRPr lang="ru-RU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File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Пайдаланушы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indent="-180340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User</a:t>
                      </a:r>
                      <a:endParaRPr lang="ru-RU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40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996952"/>
            <a:ext cx="5988000" cy="1143000"/>
          </a:xfrm>
        </p:spPr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8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408" y="341784"/>
            <a:ext cx="5988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Сұрақтар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жауаптар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Құжатты қалай қорғауға болады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dirty="0" smtClean="0"/>
          </a:p>
          <a:p>
            <a:pPr marL="0" lvl="0" indent="0">
              <a:buNone/>
            </a:pPr>
            <a:r>
              <a:rPr lang="ru-RU" sz="4400" dirty="0" smtClean="0"/>
              <a:t>	2) </a:t>
            </a:r>
            <a:r>
              <a:rPr lang="ru-RU" sz="4400" dirty="0" err="1" smtClean="0"/>
              <a:t>Компьютердегі</a:t>
            </a:r>
            <a:r>
              <a:rPr lang="ru-RU" sz="4400" dirty="0" smtClean="0"/>
              <a:t> </a:t>
            </a:r>
            <a:r>
              <a:rPr lang="ru-RU" sz="4400" dirty="0" err="1" smtClean="0"/>
              <a:t>мәліметтерді</a:t>
            </a:r>
            <a:r>
              <a:rPr lang="ru-RU" sz="4400" dirty="0" smtClean="0"/>
              <a:t> </a:t>
            </a:r>
            <a:r>
              <a:rPr lang="ru-RU" sz="4400" dirty="0" err="1" smtClean="0"/>
              <a:t>жоғалтып</a:t>
            </a:r>
            <a:r>
              <a:rPr lang="ru-RU" sz="4400" dirty="0" smtClean="0"/>
              <a:t> </a:t>
            </a:r>
            <a:r>
              <a:rPr lang="ru-RU" sz="4400" dirty="0" err="1" smtClean="0"/>
              <a:t>алу</a:t>
            </a:r>
            <a:r>
              <a:rPr lang="ru-RU" sz="4400" dirty="0" smtClean="0"/>
              <a:t> </a:t>
            </a:r>
            <a:r>
              <a:rPr lang="ru-RU" sz="4400" dirty="0" err="1" smtClean="0"/>
              <a:t>қандай</a:t>
            </a:r>
            <a:r>
              <a:rPr lang="ru-RU" sz="4400" dirty="0" smtClean="0"/>
              <a:t> </a:t>
            </a:r>
            <a:r>
              <a:rPr lang="ru-RU" sz="4400" dirty="0" err="1" smtClean="0"/>
              <a:t>қиындықтарды</a:t>
            </a:r>
            <a:r>
              <a:rPr lang="ru-RU" sz="4400" dirty="0" smtClean="0"/>
              <a:t> </a:t>
            </a:r>
            <a:r>
              <a:rPr lang="ru-RU" sz="4400" dirty="0" err="1" smtClean="0"/>
              <a:t>туғызуы</a:t>
            </a:r>
            <a:r>
              <a:rPr lang="ru-RU" sz="4400" dirty="0" smtClean="0"/>
              <a:t> </a:t>
            </a:r>
            <a:r>
              <a:rPr lang="ru-RU" sz="4400" dirty="0" err="1" smtClean="0"/>
              <a:t>мүмкін</a:t>
            </a:r>
            <a:r>
              <a:rPr lang="ru-RU" sz="4400" dirty="0" smtClean="0"/>
              <a:t>?</a:t>
            </a:r>
          </a:p>
          <a:p>
            <a:pPr marL="0" indent="0">
              <a:buNone/>
            </a:pPr>
            <a:r>
              <a:rPr lang="kk-KZ" sz="4400" dirty="0" smtClean="0"/>
              <a:t>	3)Қауіп-қатердің алдын алу үшін нақты шараларды атаңыз?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408" y="188640"/>
            <a:ext cx="6564064" cy="11430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Анықтамасын жасаңыз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b="1" dirty="0">
                <a:solidFill>
                  <a:srgbClr val="FF0000"/>
                </a:solidFill>
              </a:rPr>
              <a:t>– </a:t>
            </a:r>
            <a:r>
              <a:rPr lang="ru-RU" sz="4800" b="1" dirty="0" err="1">
                <a:solidFill>
                  <a:srgbClr val="FF0000"/>
                </a:solidFill>
              </a:rPr>
              <a:t>жұмыс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басында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Құпия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сөз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тексеруіне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арналған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666633"/>
                </a:solidFill>
              </a:rPr>
              <a:t>пайдаланушының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003366"/>
                </a:solidFill>
              </a:rPr>
              <a:t>құрал</a:t>
            </a:r>
            <a:r>
              <a:rPr lang="ru-RU" sz="4800" b="1" dirty="0" smtClean="0">
                <a:solidFill>
                  <a:srgbClr val="003366"/>
                </a:solidFill>
              </a:rPr>
              <a:t> </a:t>
            </a:r>
            <a:r>
              <a:rPr lang="ru-RU" sz="4800" b="1" dirty="0" err="1">
                <a:solidFill>
                  <a:srgbClr val="003366"/>
                </a:solidFill>
              </a:rPr>
              <a:t>ретінде</a:t>
            </a:r>
            <a:r>
              <a:rPr lang="ru-RU" sz="4800" b="1" dirty="0">
                <a:solidFill>
                  <a:srgbClr val="003366"/>
                </a:solidFill>
              </a:rPr>
              <a:t> </a:t>
            </a:r>
            <a:r>
              <a:rPr lang="ru-RU" sz="4800" b="1" dirty="0" err="1">
                <a:solidFill>
                  <a:srgbClr val="A50021"/>
                </a:solidFill>
              </a:rPr>
              <a:t>қызмет</a:t>
            </a:r>
            <a:r>
              <a:rPr lang="ru-RU" sz="4800" b="1" dirty="0">
                <a:solidFill>
                  <a:srgbClr val="A50021"/>
                </a:solidFill>
              </a:rPr>
              <a:t> </a:t>
            </a:r>
            <a:r>
              <a:rPr lang="ru-RU" sz="4800" b="1" dirty="0" err="1">
                <a:solidFill>
                  <a:srgbClr val="A50021"/>
                </a:solidFill>
              </a:rPr>
              <a:t>ететін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666633"/>
                </a:solidFill>
              </a:rPr>
              <a:t>(</a:t>
            </a:r>
            <a:r>
              <a:rPr lang="ru-RU" sz="4800" b="1" dirty="0">
                <a:solidFill>
                  <a:srgbClr val="666633"/>
                </a:solidFill>
              </a:rPr>
              <a:t>идентификация) </a:t>
            </a:r>
            <a:r>
              <a:rPr lang="ru-RU" sz="4800" b="1" dirty="0" err="1">
                <a:solidFill>
                  <a:srgbClr val="0066CC"/>
                </a:solidFill>
              </a:rPr>
              <a:t>цифрлардан</a:t>
            </a:r>
            <a:r>
              <a:rPr lang="ru-RU" sz="4800" b="1" dirty="0">
                <a:solidFill>
                  <a:srgbClr val="0066CC"/>
                </a:solidFill>
              </a:rPr>
              <a:t> </a:t>
            </a:r>
            <a:r>
              <a:rPr lang="ru-RU" sz="4800" b="1" dirty="0" err="1" smtClean="0">
                <a:solidFill>
                  <a:srgbClr val="0066CC"/>
                </a:solidFill>
              </a:rPr>
              <a:t>тұратын</a:t>
            </a:r>
            <a:r>
              <a:rPr lang="ru-RU" sz="4800" b="1" dirty="0" smtClean="0">
                <a:solidFill>
                  <a:srgbClr val="0066CC"/>
                </a:solidFill>
              </a:rPr>
              <a:t> </a:t>
            </a:r>
            <a:r>
              <a:rPr lang="ru-RU" sz="4800" b="1" dirty="0" err="1">
                <a:solidFill>
                  <a:srgbClr val="990099"/>
                </a:solidFill>
              </a:rPr>
              <a:t>жасырын</a:t>
            </a:r>
            <a:r>
              <a:rPr lang="ru-RU" sz="4800" b="1" dirty="0">
                <a:solidFill>
                  <a:srgbClr val="990099"/>
                </a:solidFill>
              </a:rPr>
              <a:t> </a:t>
            </a:r>
            <a:r>
              <a:rPr lang="ru-RU" sz="4800" b="1" dirty="0" err="1">
                <a:solidFill>
                  <a:srgbClr val="990099"/>
                </a:solidFill>
              </a:rPr>
              <a:t>сөз</a:t>
            </a:r>
            <a:r>
              <a:rPr lang="ru-RU" sz="4800" b="1" dirty="0">
                <a:solidFill>
                  <a:srgbClr val="990099"/>
                </a:solidFill>
              </a:rPr>
              <a:t>. </a:t>
            </a:r>
            <a:r>
              <a:rPr lang="ru-RU" sz="4800" b="1" dirty="0" err="1" smtClean="0">
                <a:solidFill>
                  <a:srgbClr val="66FF33"/>
                </a:solidFill>
              </a:rPr>
              <a:t>әріптер</a:t>
            </a:r>
            <a:r>
              <a:rPr lang="ru-RU" sz="4800" b="1" dirty="0" smtClean="0">
                <a:solidFill>
                  <a:srgbClr val="66FF33"/>
                </a:solidFill>
              </a:rPr>
              <a:t> мен</a:t>
            </a:r>
            <a:endParaRPr lang="ru-RU" sz="4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8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270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4 сурет, бір сөз</vt:lpstr>
      <vt:lpstr> 4 сурет, бір сөз</vt:lpstr>
      <vt:lpstr>Пән: Информатика Компьютер және қауіпсіздік Сабақ тақырыбы: Ақпараттарды қорғау. Құпия сөз орнату. 5 сынып</vt:lpstr>
      <vt:lpstr>Сабақ мақсаты:</vt:lpstr>
      <vt:lpstr>сабақта қол  жеткізілетін оқу мақсаттары :</vt:lpstr>
      <vt:lpstr>Пәнді сипаттайтын терминология</vt:lpstr>
      <vt:lpstr>Топтық жұмыс</vt:lpstr>
      <vt:lpstr>Сұрақтар мен жауаптар</vt:lpstr>
      <vt:lpstr>Анықтамасын жасаңыз</vt:lpstr>
      <vt:lpstr>Дұрыс жауабы</vt:lpstr>
      <vt:lpstr>Тапсырма 2</vt:lpstr>
      <vt:lpstr>Топ ішіндегі жұмыс</vt:lpstr>
      <vt:lpstr>Жауабы</vt:lpstr>
      <vt:lpstr>Тапсырма 3</vt:lpstr>
      <vt:lpstr>Тапсырманың жауаптары3</vt:lpstr>
      <vt:lpstr>Мадиярға көмектес</vt:lpstr>
      <vt:lpstr>Қалыптастырушы бағалау</vt:lpstr>
      <vt:lpstr>Тапсырма</vt:lpstr>
      <vt:lpstr>Тапсырма</vt:lpstr>
      <vt:lpstr>Күрделілігі жоғары тапсырма</vt:lpstr>
      <vt:lpstr>Сабақ қорытындысы</vt:lpstr>
      <vt:lpstr>Үйге берілетін тапсырма</vt:lpstr>
      <vt:lpstr>Рефлексия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</dc:creator>
  <cp:lastModifiedBy>User</cp:lastModifiedBy>
  <cp:revision>149</cp:revision>
  <cp:lastPrinted>2017-01-19T11:22:55Z</cp:lastPrinted>
  <dcterms:created xsi:type="dcterms:W3CDTF">2015-01-16T08:59:49Z</dcterms:created>
  <dcterms:modified xsi:type="dcterms:W3CDTF">2017-09-28T07:28:50Z</dcterms:modified>
</cp:coreProperties>
</file>