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26"/>
  </p:notesMasterIdLst>
  <p:sldIdLst>
    <p:sldId id="317" r:id="rId2"/>
    <p:sldId id="312" r:id="rId3"/>
    <p:sldId id="313" r:id="rId4"/>
    <p:sldId id="314" r:id="rId5"/>
    <p:sldId id="315" r:id="rId6"/>
    <p:sldId id="282" r:id="rId7"/>
    <p:sldId id="298" r:id="rId8"/>
    <p:sldId id="286" r:id="rId9"/>
    <p:sldId id="299" r:id="rId10"/>
    <p:sldId id="263" r:id="rId11"/>
    <p:sldId id="320" r:id="rId12"/>
    <p:sldId id="287" r:id="rId13"/>
    <p:sldId id="295" r:id="rId14"/>
    <p:sldId id="289" r:id="rId15"/>
    <p:sldId id="302" r:id="rId16"/>
    <p:sldId id="260" r:id="rId17"/>
    <p:sldId id="264" r:id="rId18"/>
    <p:sldId id="265" r:id="rId19"/>
    <p:sldId id="266" r:id="rId20"/>
    <p:sldId id="275" r:id="rId21"/>
    <p:sldId id="272" r:id="rId22"/>
    <p:sldId id="290" r:id="rId23"/>
    <p:sldId id="306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15BBE-3702-4B35-825F-5AC59E271204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AF01CB-93D3-49D4-ACEF-329C101144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01CB-93D3-49D4-ACEF-329C101144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01CB-93D3-49D4-ACEF-329C101144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B6ADC28-95C4-41B0-B3D4-1FA09A6F505E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BF73CC0-41E6-4DF8-9C75-538C655E5D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 advClick="0" advTm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Ahiska_-_ahiska_skripka_Ahiska_Music_(get-tune.net).mp3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ru.wikipedia.org/wiki/%D0%93%D1%80%D0%B5%D1%86%D0%BA%D0%B8%D0%B9_%D0%BE%D1%80%D0%B5%D1%85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ru.wikipedia.org/wiki/%D0%94%D0%B5%D1%81%D0%B5%D1%80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F%D0%B5%D1%86%D0%B8%D0%B8" TargetMode="External"/><Relationship Id="rId5" Type="http://schemas.openxmlformats.org/officeDocument/2006/relationships/hyperlink" Target="http://ru.wikipedia.org/wiki/%D0%9B%D0%B8%D0%BC%D0%BE%D0%BD" TargetMode="External"/><Relationship Id="rId4" Type="http://schemas.openxmlformats.org/officeDocument/2006/relationships/hyperlink" Target="http://ru.wikipedia.org/wiki/%D0%A4%D0%B8%D1%81%D1%82%D0%B0%D1%88%D0%BA%D0%B8" TargetMode="External"/><Relationship Id="rId9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0%D0%B2%D0%BA%D0%B0%D0%B7" TargetMode="External"/><Relationship Id="rId3" Type="http://schemas.openxmlformats.org/officeDocument/2006/relationships/hyperlink" Target="http://ru.wikipedia.org/wiki/%D0%A2%D1%8E%D1%80%D0%BA%D0%B8" TargetMode="External"/><Relationship Id="rId7" Type="http://schemas.openxmlformats.org/officeDocument/2006/relationships/hyperlink" Target="http://ru.wikipedia.org/wiki/%D0%A1%D1%80%D0%B5%D0%B4%D0%B8%D0%B7%D0%B5%D0%BC%D0%BD%D0%BE%D0%BC%D0%BE%D1%80%D1%81%D0%BA%D0%B0%D1%8F_%D0%BA%D1%83%D1%85%D0%BD%D1%8F" TargetMode="External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1%80%D0%B0%D0%B1%D1%81%D0%BA%D0%B0%D1%8F_%D0%BA%D1%83%D1%85%D0%BD%D1%8F" TargetMode="External"/><Relationship Id="rId11" Type="http://schemas.openxmlformats.org/officeDocument/2006/relationships/hyperlink" Target="http://ru.wikipedia.org/wiki/%D0%A5%D0%B0%D0%BB%D1%8F%D0%BB%D1%8C" TargetMode="External"/><Relationship Id="rId5" Type="http://schemas.openxmlformats.org/officeDocument/2006/relationships/hyperlink" Target="http://ru.wikipedia.org/w/index.php?title=%D0%9F%D0%B5%D1%80%D1%81%D0%B8%D0%B4%D1%81%D0%BA%D0%B0%D1%8F_%D0%BA%D1%83%D1%85%D0%BD%D1%8F&amp;action=edit&amp;redlink=1" TargetMode="External"/><Relationship Id="rId10" Type="http://schemas.openxmlformats.org/officeDocument/2006/relationships/hyperlink" Target="http://ru.wikipedia.org/wiki/%D0%A5%D0%B0%D1%80%D0%B0%D0%BC" TargetMode="External"/><Relationship Id="rId4" Type="http://schemas.openxmlformats.org/officeDocument/2006/relationships/hyperlink" Target="http://ru.wikipedia.org/wiki/%D0%98%D0%BD%D0%B4%D0%B8%D0%B9%D1%81%D0%BA%D0%B0%D1%8F_%D0%BA%D1%83%D1%85%D0%BD%D1%8F" TargetMode="External"/><Relationship Id="rId9" Type="http://schemas.openxmlformats.org/officeDocument/2006/relationships/hyperlink" Target="http://ru.wikipedia.org/wiki/%D0%98%D1%81%D0%BB%D0%B0%D0%B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  <a:t>ЭЛЕКТРОННЫЙ    ПРОЕКТ</a:t>
            </a:r>
            <a:br>
              <a:rPr lang="ru-RU" sz="4000" b="1" dirty="0" smtClean="0">
                <a:solidFill>
                  <a:srgbClr val="0070C0"/>
                </a:solidFill>
                <a:effectLst/>
                <a:latin typeface="Monotype Corsiva" pitchFamily="66" charset="0"/>
              </a:rPr>
            </a:br>
            <a:endParaRPr lang="ru-RU" sz="4000" b="1" dirty="0" smtClean="0">
              <a:solidFill>
                <a:srgbClr val="FF330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Ahiska_-_ahiska_skripka_Ahiska_Music_(get-tune.net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72400" y="6165304"/>
            <a:ext cx="304800" cy="3048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905000"/>
            <a:ext cx="8218488" cy="2100263"/>
          </a:xfrm>
          <a:prstGeom prst="rect">
            <a:avLst/>
          </a:prstGeom>
          <a:noFill/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Номинация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«Национальная   кухня»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91680" y="4725144"/>
            <a:ext cx="64807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Представляют ученица  11 класса </a:t>
            </a:r>
          </a:p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МБОУ 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Чаганская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СОШ»  </a:t>
            </a:r>
          </a:p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Искандарова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Гуляфир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руководитель:   </a:t>
            </a:r>
            <a:r>
              <a:rPr lang="ru-RU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Ралкина</a:t>
            </a: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С. П.</a:t>
            </a:r>
          </a:p>
        </p:txBody>
      </p:sp>
      <p:pic>
        <p:nvPicPr>
          <p:cNvPr id="9" name="Рисунок 8" descr="IMG_317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573016"/>
            <a:ext cx="1256858" cy="2031994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56207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                     </a:t>
            </a:r>
            <a:r>
              <a:rPr lang="ru-RU" sz="3600" b="1" dirty="0" err="1" smtClean="0">
                <a:solidFill>
                  <a:schemeClr val="accent1"/>
                </a:solidFill>
              </a:rPr>
              <a:t>Манты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4873752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довольно популярное блюдо в Пакистане, Центральной Азии и Турции.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очень  напоминают русские пельмени.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обязаны  своим  происхождением китайцам  Именно уйгуры, население из Китая, готовили подобное блюдо под названием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мантьоу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что в переводе означает – «приготовленный хлеб на пару».</a:t>
            </a:r>
          </a:p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Со временем рецепт этого блюда начал распространяться и по всей территории центральной Азии. Считается, что уйгурские повара на сегодняшний день являются лучшими специалистами в приготовлении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INKAL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527540" cy="5660731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31640" y="1052736"/>
            <a:ext cx="7498080" cy="48006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русских  пельменей сильно не отличаются, так как и тесто и начинка в основном одинаковые.  Такое блюдо как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принято варить в специальной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мантоварке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пару, а пельмени в воде. Правда еще одним отличием можно считать приготовление фарша.  Мясо на фарш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мелко рубится, а  на пельмени  пропускается через мясорубку.   Так же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манты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отличии от пельменей, кушают руками.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И еще, в Турции существует такое правило среди женщин, что ,,настоящая женщина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должна уместить в одну столовую ложку 40 штук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мант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!!!!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getImage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764704"/>
            <a:ext cx="3747185" cy="5544616"/>
          </a:xfrm>
          <a:prstGeom prst="rect">
            <a:avLst/>
          </a:prstGeom>
        </p:spPr>
      </p:pic>
      <p:pic>
        <p:nvPicPr>
          <p:cNvPr id="7" name="Рисунок 6" descr="хинкал 12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764704"/>
            <a:ext cx="4608512" cy="5517232"/>
          </a:xfrm>
          <a:prstGeom prst="rect">
            <a:avLst/>
          </a:prstGeom>
        </p:spPr>
      </p:pic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692696"/>
            <a:ext cx="8424936" cy="5688632"/>
          </a:xfrm>
          <a:prstGeom prst="rect">
            <a:avLst/>
          </a:prstGeom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548680"/>
            <a:ext cx="8748464" cy="6120680"/>
          </a:xfrm>
          <a:prstGeom prst="rect">
            <a:avLst/>
          </a:prstGeom>
        </p:spPr>
      </p:pic>
      <p:pic>
        <p:nvPicPr>
          <p:cNvPr id="10" name="Рисунок 9" descr="загруженное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76672"/>
            <a:ext cx="8820472" cy="6192688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Супы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496944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Турецкие супы (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чорбалар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имеют множество разновидностей. Среди них следует назвать: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Ишкембе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чорбасы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суп из потрохов (овечьих или говяжьих) с добавлением чеснока и уксуса.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Мерджимек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чорбасы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суп из красной чечевицы.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Шехриели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ешиль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мерджимек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чорбасы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суп из зеленой чечевицы с мелкой вермишелью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Тархана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чорбасы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суп из тарханы (тархана — это готовая сухая смесь из высушенных и перемолотых в порошок томатов, зеленого или красного перца, лука, дрожжей и муки).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888432" cy="3456384"/>
          </a:xfrm>
          <a:prstGeom prst="rect">
            <a:avLst/>
          </a:prstGeom>
        </p:spPr>
      </p:pic>
      <p:pic>
        <p:nvPicPr>
          <p:cNvPr id="5" name="Рисунок 4" descr="88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052736"/>
            <a:ext cx="4536504" cy="3355821"/>
          </a:xfrm>
          <a:prstGeom prst="rect">
            <a:avLst/>
          </a:prstGeom>
        </p:spPr>
      </p:pic>
      <p:pic>
        <p:nvPicPr>
          <p:cNvPr id="6" name="Рисунок 5" descr="Restoran-1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21088"/>
            <a:ext cx="3960440" cy="2636912"/>
          </a:xfrm>
          <a:prstGeom prst="rect">
            <a:avLst/>
          </a:prstGeom>
        </p:spPr>
      </p:pic>
      <p:pic>
        <p:nvPicPr>
          <p:cNvPr id="7" name="Рисунок 6" descr="x_87524e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077072"/>
            <a:ext cx="4536504" cy="2780928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                     </a:t>
            </a:r>
            <a:r>
              <a:rPr lang="ru-RU" sz="3600" b="1" dirty="0" err="1" smtClean="0">
                <a:solidFill>
                  <a:schemeClr val="accent1"/>
                </a:solidFill>
              </a:rPr>
              <a:t>Долма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08912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Долма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толма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сарма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 —начиненные рисом или мясным фаршем овощи или листья, обычно виноградные. Это голубцы в виноградных листьях, начиненные мясным фаршем с рисом и немного зеленью.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2996952"/>
            <a:ext cx="4776531" cy="3861048"/>
          </a:xfrm>
          <a:prstGeom prst="rect">
            <a:avLst/>
          </a:prstGeom>
        </p:spPr>
      </p:pic>
      <p:pic>
        <p:nvPicPr>
          <p:cNvPr id="15" name="Рисунок 14" descr="загруженное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996952"/>
            <a:ext cx="4139952" cy="3890826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solidFill>
                  <a:schemeClr val="accent2"/>
                </a:solidFill>
              </a:rPr>
              <a:t>Мезе</a:t>
            </a:r>
            <a:endParaRPr lang="ru-RU" sz="3600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389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В Турции, как и во всём Средиземноморье, традицией является сервировка закусок, как                  правило в сопровождении напитков («для аппетита») и называемых 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мезе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 Различают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мезе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холодные и горячие. К холодным относятся различные кремы, приготовленные преимущественно на основе  йогуртов. Наиболее распространённые:</a:t>
            </a:r>
          </a:p>
          <a:p>
            <a:r>
              <a:rPr lang="ru-RU" sz="96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Хайдари</a:t>
            </a:r>
            <a:r>
              <a:rPr lang="ru-RU" sz="96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— крем из 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сюзме</a:t>
            </a:r>
            <a:r>
              <a:rPr lang="ru-RU" sz="9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йогурта (10 % жирности) с добавлением мяты, брынзы, сахара, незначительного количества лимонного сока и оливкового масла.</a:t>
            </a:r>
          </a:p>
          <a:p>
            <a:r>
              <a:rPr lang="ru-RU" sz="96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Хавуч</a:t>
            </a:r>
            <a:r>
              <a:rPr lang="ru-RU" sz="96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эзмеси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— крем из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сюзме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йогурта и мелко натёртой моркови, лимонного сока, соли, перца и оливкового масла.</a:t>
            </a:r>
          </a:p>
          <a:p>
            <a:pPr>
              <a:buNone/>
            </a:pPr>
            <a:endParaRPr lang="ru-RU" sz="9600" dirty="0" smtClean="0">
              <a:latin typeface="Century Schoolbook" pitchFamily="18" charset="0"/>
            </a:endParaRPr>
          </a:p>
        </p:txBody>
      </p:sp>
      <p:pic>
        <p:nvPicPr>
          <p:cNvPr id="4" name="Рисунок 3" descr="62789-r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5004048" cy="5544616"/>
          </a:xfrm>
          <a:prstGeom prst="rect">
            <a:avLst/>
          </a:prstGeom>
        </p:spPr>
      </p:pic>
      <p:pic>
        <p:nvPicPr>
          <p:cNvPr id="5" name="Рисунок 4" descr="foto17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646" y="980728"/>
            <a:ext cx="5655354" cy="5544616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Century Schoolbook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горячим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относятся:</a:t>
            </a:r>
          </a:p>
          <a:p>
            <a:r>
              <a:rPr lang="ru-RU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Сигара </a:t>
            </a:r>
            <a:r>
              <a:rPr lang="ru-RU" sz="24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бёреи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поджаренные во фритюре или запеченные в духовке тонкие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рулетики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теста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виде сигары с начинкой из брынзы и петрушки (Это не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Мезе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Кахвалтылыклар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(блюда для  завтрака)</a:t>
            </a:r>
          </a:p>
          <a:p>
            <a:r>
              <a:rPr lang="ru-RU" sz="24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Каридеш</a:t>
            </a:r>
            <a:r>
              <a:rPr lang="ru-RU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гювеч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креветки,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запечёные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помидорами, чесноком, пряностями и сливочным маслом в глиняной посуде</a:t>
            </a:r>
          </a:p>
          <a:p>
            <a:r>
              <a:rPr lang="ru-RU" sz="24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Фырында</a:t>
            </a:r>
            <a:r>
              <a:rPr lang="ru-RU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мантар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наполненные каждый двумя сортами сыра шампиньоны в соусе, запечённые в печи.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загруженное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4501424" cy="4392489"/>
          </a:xfrm>
          <a:prstGeom prst="rect">
            <a:avLst/>
          </a:prstGeom>
        </p:spPr>
      </p:pic>
      <p:pic>
        <p:nvPicPr>
          <p:cNvPr id="5" name="Рисунок 4" descr="karidesh-guve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4411" y="620688"/>
            <a:ext cx="4789589" cy="5013176"/>
          </a:xfrm>
          <a:prstGeom prst="rect">
            <a:avLst/>
          </a:prstGeom>
        </p:spPr>
      </p:pic>
      <p:pic>
        <p:nvPicPr>
          <p:cNvPr id="6" name="Рисунок 5" descr="buter_brin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3140968"/>
            <a:ext cx="4824536" cy="3717032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r>
              <a:rPr lang="ru-RU" sz="3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        </a:t>
            </a:r>
            <a:br>
              <a:rPr lang="ru-RU" sz="32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sz="40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entury Schoolbook" pitchFamily="18" charset="0"/>
              </a:rPr>
              <a:t>                </a:t>
            </a:r>
            <a:r>
              <a:rPr lang="ru-RU" sz="4000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Ашура</a:t>
            </a:r>
            <a:endParaRPr lang="ru-RU" sz="4000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Ашура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сладкое кушанье из пшеничных зерен и сухофруктов. История зарождения блюда берет свои корни от пророка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Нуха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, который уже после потопа приготовил это кушанье из оставшегося продовольствия.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8352928" cy="5589240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352928" cy="5589240"/>
          </a:xfrm>
          <a:prstGeom prst="rect">
            <a:avLst/>
          </a:prstGeom>
        </p:spPr>
      </p:pic>
      <p:pic>
        <p:nvPicPr>
          <p:cNvPr id="6" name="Рисунок 5" descr="0_976d0_cf4dd7db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268760"/>
            <a:ext cx="8496944" cy="558924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922114"/>
          </a:xfrm>
        </p:spPr>
        <p:txBody>
          <a:bodyPr/>
          <a:lstStyle/>
          <a:p>
            <a:r>
              <a:rPr lang="ru-RU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</a:t>
            </a:r>
            <a:r>
              <a:rPr lang="ru-RU" sz="36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</a:rPr>
              <a:t>ПАХЛАВА</a:t>
            </a:r>
            <a:endParaRPr lang="ru-RU" sz="36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064896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История пахлавы начинается еще в древнейшие времена, а прообраз сладкого турецкого кушанья можно найти еще в древней Ассирии.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Пахлаву готовили с глубокой  древности. Это блюдо  является неотъемлемой частью свадебного обряда. Невеста еще до свадебной церемонии должна испечь пахлаву, а потом подать ее на стол родителям жениха, чтобы доказать свое мастерство и, что ее муж после свадьбы будет вкушать только хорошо приготовленные блюда.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 descr="getImag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25352"/>
            <a:ext cx="7776864" cy="5832648"/>
          </a:xfrm>
          <a:prstGeom prst="rect">
            <a:avLst/>
          </a:prstGeom>
        </p:spPr>
      </p:pic>
      <p:pic>
        <p:nvPicPr>
          <p:cNvPr id="11" name="Рисунок 10" descr="getImage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389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Пахлава — многослойный </a:t>
            </a:r>
            <a:r>
              <a:rPr lang="ru-RU" dirty="0" smtClean="0">
                <a:hlinkClick r:id="rId2" tooltip="Десерт"/>
              </a:rPr>
              <a:t>десерт</a:t>
            </a:r>
            <a:r>
              <a:rPr lang="ru-RU" dirty="0" smtClean="0"/>
              <a:t>, делающийся из листов теста толщиной с бумагу, которые промазываются маслом и выкладываются слоями в прямоугольную посуду для выпечки или скручиваются в цилиндрики. Молотые и мелко порубленные </a:t>
            </a:r>
            <a:r>
              <a:rPr lang="ru-RU" dirty="0" smtClean="0">
                <a:hlinkClick r:id="rId3" tooltip="Грецкий орех"/>
              </a:rPr>
              <a:t>грецкие орехи</a:t>
            </a:r>
            <a:r>
              <a:rPr lang="ru-RU" dirty="0" smtClean="0"/>
              <a:t> </a:t>
            </a:r>
            <a:r>
              <a:rPr lang="ru-RU" dirty="0" err="1" smtClean="0"/>
              <a:t>или</a:t>
            </a:r>
            <a:r>
              <a:rPr lang="ru-RU" dirty="0" err="1" smtClean="0">
                <a:hlinkClick r:id="rId4" tooltip="Фисташки"/>
              </a:rPr>
              <a:t>фисташки</a:t>
            </a:r>
            <a:r>
              <a:rPr lang="ru-RU" dirty="0" smtClean="0"/>
              <a:t> выкладываются между слоями теста, которые до этого выпекаются и пропитываются раствором сахара и сока </a:t>
            </a:r>
            <a:r>
              <a:rPr lang="ru-RU" dirty="0" smtClean="0">
                <a:hlinkClick r:id="rId5" tooltip="Лимон"/>
              </a:rPr>
              <a:t>лимона</a:t>
            </a:r>
            <a:r>
              <a:rPr lang="ru-RU" dirty="0" smtClean="0"/>
              <a:t> со </a:t>
            </a:r>
            <a:r>
              <a:rPr lang="ru-RU" dirty="0" smtClean="0">
                <a:hlinkClick r:id="rId6" tooltip="Специи"/>
              </a:rPr>
              <a:t>специями</a:t>
            </a:r>
            <a:r>
              <a:rPr lang="ru-RU" dirty="0" smtClean="0"/>
              <a:t> и розовой водой. Как и с любой едой, существуют региональные варианты в рецептуре.</a:t>
            </a:r>
            <a:endParaRPr lang="ru-RU" dirty="0"/>
          </a:p>
        </p:txBody>
      </p:sp>
      <p:pic>
        <p:nvPicPr>
          <p:cNvPr id="4" name="Рисунок 3" descr="baklava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764704"/>
            <a:ext cx="8088314" cy="5786643"/>
          </a:xfrm>
          <a:prstGeom prst="rect">
            <a:avLst/>
          </a:prstGeom>
        </p:spPr>
      </p:pic>
      <p:pic>
        <p:nvPicPr>
          <p:cNvPr id="5" name="Рисунок 4" descr="загруженное (3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764704"/>
            <a:ext cx="8064896" cy="5832648"/>
          </a:xfrm>
          <a:prstGeom prst="rect">
            <a:avLst/>
          </a:prstGeom>
        </p:spPr>
      </p:pic>
      <p:pic>
        <p:nvPicPr>
          <p:cNvPr id="6" name="Рисунок 5" descr="загруженное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764704"/>
            <a:ext cx="8064896" cy="5832648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ЛУКУМ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424936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Century Schoolbook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начали изготавливать на Востоке в период расцвета Османской империи около 400 лет тому назад. Божественное всегда представлялось человеку не только круглым, но и сладким. Поэтому сладость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лукума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считалась явным признаком божественного его происхождения.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хранили в драгоценных шкатулках из селедочной кости, а надкусывали только в тех случаях, когда надеяться уже было не на что. Чем горче становилась жизнь, тем меньше становились кусочки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лукума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Поначалу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подавался как особое лакомство, но вскоре стал  любимым лакомством среди простых людей, и его производство широко распространялось.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Century Schoolbook" pitchFamily="18" charset="0"/>
              </a:rPr>
              <a:t/>
            </a:r>
            <a:br>
              <a:rPr lang="ru-RU" sz="2400" b="1" dirty="0" smtClean="0">
                <a:latin typeface="Century Schoolbook" pitchFamily="18" charset="0"/>
              </a:rPr>
            </a:br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4" name="Рисунок 3" descr="loku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496944" cy="5877272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ru-RU" cap="none" dirty="0" smtClean="0">
                <a:ln/>
                <a:solidFill>
                  <a:schemeClr val="accent3"/>
                </a:solidFill>
              </a:rPr>
              <a:t> </a:t>
            </a:r>
            <a:r>
              <a:rPr lang="ru-RU" cap="none" dirty="0" smtClean="0">
                <a:ln/>
                <a:solidFill>
                  <a:schemeClr val="accent3"/>
                </a:solidFill>
              </a:rPr>
              <a:t>         </a:t>
            </a:r>
            <a:r>
              <a:rPr lang="ru-RU" sz="3600" i="1" cap="none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ТУРЕЦКАЯ </a:t>
            </a:r>
            <a:r>
              <a:rPr lang="ru-RU" sz="3600" i="1" cap="none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НАЦИОНАЛЬНАЯ КУХНЯ </a:t>
            </a:r>
            <a:endParaRPr lang="ru-RU" sz="3600" dirty="0"/>
          </a:p>
        </p:txBody>
      </p:sp>
      <p:pic>
        <p:nvPicPr>
          <p:cNvPr id="4" name="Рисунок 3" descr="getImage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908720"/>
            <a:ext cx="7668344" cy="5751258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124744"/>
            <a:ext cx="8748464" cy="6093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Century Schoolbook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удивительное восточное лакомство стало широко известно всему миру благодаря англичанам, которые завезли его в Европу в 17 веке.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 всему прочему,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лукум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помимо приятных, имеет и полезные свойства.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Орехи, содержащиеся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лукуме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рекомендуют употреблять при гипертонии, ожирении, повышенном содержании холестерина,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бесонице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Морковь рекомендуют употреблять при снижении остроты зрения, малокровии и других заболеваниях.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Мякоть кокосового ореха благоприятно воздействует на людей страдающих венерологическими и урологическими заболеваниями.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Century Schoolbook" pitchFamily="18" charset="0"/>
              </a:rPr>
              <a:t/>
            </a:r>
            <a:br>
              <a:rPr lang="ru-RU" sz="2400" dirty="0" smtClean="0">
                <a:latin typeface="Century Schoolbook" pitchFamily="18" charset="0"/>
              </a:rPr>
            </a:br>
            <a:endParaRPr lang="ru-RU" sz="2400" dirty="0" smtClean="0">
              <a:latin typeface="Century Schoolbook" pitchFamily="18" charset="0"/>
            </a:endParaRPr>
          </a:p>
          <a:p>
            <a:endParaRPr lang="ru-RU" sz="2400" dirty="0">
              <a:latin typeface="Century Schoolbook" pitchFamily="18" charset="0"/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9328"/>
            <a:ext cx="9144000" cy="6048672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ЛОКМА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6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Лукумадес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локма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(тур. </a:t>
            </a:r>
            <a:r>
              <a:rPr lang="ru-RU" i="1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lokma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сладкое блюдо в 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греческой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турецкой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персидской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арабской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кухнях.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Лукумадес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представляют собой небольшие 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пончики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изготовленные из 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дрожжевого  теста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добавлением 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корицы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затем жарят во 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фритюре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подаче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лукумадес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обычно поливают  </a:t>
            </a:r>
            <a:r>
              <a:rPr lang="ru-RU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мёдом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или погружают в сахарный сироп и посыпают корицей. Десерт едят с помощью вилки, но иногда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лукумадес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подают насаженными на шпажки подобно </a:t>
            </a:r>
            <a:r>
              <a:rPr lang="ru-RU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сувлаки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тогда их можно есть без использования столовых приборов.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Турецкий вариант пончиков называется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локма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для его приготовления используют меньше корицы, чем в греческой кухне.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Лукумадес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обычно подаются на десерт, но в Греции их часто подают к завтраку или в качестве перекуса.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08912" cy="5472608"/>
          </a:xfrm>
          <a:prstGeom prst="rect">
            <a:avLst/>
          </a:prstGeom>
        </p:spPr>
      </p:pic>
      <p:pic>
        <p:nvPicPr>
          <p:cNvPr id="7" name="Рисунок 6" descr="lok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980728"/>
            <a:ext cx="8208912" cy="5503803"/>
          </a:xfrm>
          <a:prstGeom prst="rect">
            <a:avLst/>
          </a:prstGeom>
        </p:spPr>
      </p:pic>
      <p:pic>
        <p:nvPicPr>
          <p:cNvPr id="8" name="Рисунок 7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0728"/>
            <a:ext cx="8352928" cy="5516878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                 Напитки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К последним в Турции традиционно относятся: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Салеп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горячий молочный напиток; употребляется преимущественно в холодное время года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Шалгам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кисловатый и острый напиток из турнепса цвета вишневого сока. </a:t>
            </a:r>
          </a:p>
          <a:p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Шира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виноградный сок.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Кофе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для приготовления кофе по-турецки берётся тонко молотый кофе, сахар (по вкусу) и вода в специально слегка конической формы кофеварке («турка», тур.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ибрик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или 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джезве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Сахар добавляется при варке, к готовому кофе уже ничего не добавляется и его не размешивают, чтобы не повредить пенку. Поэтому при заказе указывают — сколько сахара класть, и класть ли его вообще</a:t>
            </a:r>
            <a:r>
              <a:rPr lang="ru-RU" sz="2400" dirty="0" smtClean="0">
                <a:latin typeface="Century Schoolbook" pitchFamily="18" charset="0"/>
              </a:rPr>
              <a:t>.</a:t>
            </a:r>
          </a:p>
        </p:txBody>
      </p:sp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4245472" cy="3024336"/>
          </a:xfrm>
          <a:prstGeom prst="rect">
            <a:avLst/>
          </a:prstGeom>
        </p:spPr>
      </p:pic>
      <p:pic>
        <p:nvPicPr>
          <p:cNvPr id="5" name="Рисунок 4" descr="salgam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4104456" cy="3024336"/>
          </a:xfrm>
          <a:prstGeom prst="rect">
            <a:avLst/>
          </a:prstGeom>
        </p:spPr>
      </p:pic>
      <p:pic>
        <p:nvPicPr>
          <p:cNvPr id="6" name="Рисунок 5" descr="grapejui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3960440" cy="2564904"/>
          </a:xfrm>
          <a:prstGeom prst="rect">
            <a:avLst/>
          </a:prstGeom>
        </p:spPr>
      </p:pic>
      <p:pic>
        <p:nvPicPr>
          <p:cNvPr id="7" name="Рисунок 6" descr="1338830624_coffee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121696"/>
            <a:ext cx="4536504" cy="2736304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В прошлом турки приравнивали приготовление кофе к священному таинству. Все женщины обязательно проходили специальное обучение, постепенно познавая секреты приготовления божественного напитка. Завидной невестой считали девушку, которая умела правильно заваривать, а также достойно подавать кофе гостям.  Существует  такая традиция, при сватовстве невеста сама варит кофе жениху и добавляет туда не сахар, а соль, если жениху нравиться невеста, то он не подает вид, что кофе соленое, а несладкое.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  Кофейные церемонии и по сей день организовываются на дипломатических встречах, важных переговорах. В Турции данный напиток является одним из символов гостеприимства, им угощают знакомых, друзей, родственников, гостей, путешественников и туристов.</a:t>
            </a:r>
          </a:p>
          <a:p>
            <a:pPr>
              <a:buNone/>
            </a:pP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загруженное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89440"/>
            <a:ext cx="8064895" cy="5782378"/>
          </a:xfrm>
          <a:prstGeom prst="rect">
            <a:avLst/>
          </a:prstGeom>
        </p:spPr>
      </p:pic>
      <p:pic>
        <p:nvPicPr>
          <p:cNvPr id="5" name="Рисунок 4" descr="загруженное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622" y="692696"/>
            <a:ext cx="8318754" cy="5472607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734907"/>
            <a:ext cx="8352928" cy="5455537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16000" y="264939"/>
            <a:ext cx="7772400" cy="13624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Спасибо за внимание!</a:t>
            </a:r>
            <a:endParaRPr lang="ru-RU"/>
          </a:p>
        </p:txBody>
      </p:sp>
      <p:sp>
        <p:nvSpPr>
          <p:cNvPr id="33795" name="Текст 6"/>
          <p:cNvSpPr>
            <a:spLocks noGrp="1"/>
          </p:cNvSpPr>
          <p:nvPr>
            <p:ph type="body" idx="1"/>
          </p:nvPr>
        </p:nvSpPr>
        <p:spPr>
          <a:xfrm>
            <a:off x="0" y="5516563"/>
            <a:ext cx="9144000" cy="1077912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Село </a:t>
            </a:r>
            <a:r>
              <a:rPr lang="ru-RU" sz="2800" dirty="0" err="1" smtClean="0"/>
              <a:t>Чаган</a:t>
            </a:r>
            <a:endParaRPr lang="ru-RU" sz="2800" dirty="0" smtClean="0"/>
          </a:p>
          <a:p>
            <a:pPr algn="ctr" eaLnBrk="1" hangingPunct="1"/>
            <a:r>
              <a:rPr lang="ru-RU" sz="2800" dirty="0" smtClean="0">
                <a:latin typeface="Monotype Corsiva" pitchFamily="66" charset="0"/>
              </a:rPr>
              <a:t>2013 г.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627313" y="5445125"/>
            <a:ext cx="403225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3563" name="Picture 11" descr="DSC07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628775"/>
            <a:ext cx="619283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7467600" cy="5620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История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7992888" cy="4873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Турецкая кухня развивалась на протяжении столетий и берёт свои истоки в кулинарных традициях кочевых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tooltip="Тюрки"/>
              </a:rPr>
              <a:t>тюркских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племён, на которые в свою очередь оказали влияние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 tooltip="Индийская кухня"/>
              </a:rPr>
              <a:t>индийская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 tooltip="Персидская кухня (страница отсутствует)"/>
              </a:rPr>
              <a:t>иранская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 tooltip="Арабская кухня"/>
              </a:rPr>
              <a:t>арабская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7" tooltip="Средиземноморская кухня"/>
              </a:rPr>
              <a:t>средиземноморская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кухни, а также кухни народов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8" tooltip="Кавказ"/>
              </a:rPr>
              <a:t>Кавказа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и требования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9" tooltip="Ислам"/>
              </a:rPr>
              <a:t>ислама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Всё это, под воздействием турецкой культуры, обычаев и образа жизни привело к появлению современной турецкой кухни. Как и во всём исламском мире, в Турции действуют особые предписания для пищи и её приготовления —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10" tooltip="Харам"/>
              </a:rPr>
              <a:t>харам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(запрещённое) и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11" tooltip="Халяль"/>
              </a:rPr>
              <a:t>халяль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(разрешённое). Особым способом, согласно мусульманскому ритуалу, и забивают животных.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065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9552" y="332655"/>
            <a:ext cx="8208912" cy="6260785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04664"/>
            <a:ext cx="8229600" cy="7920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Особенности турецкой кухни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В турецкой кухне очень много ингредиентов и вкусов. Определяющий момент в турецкой кухне – контраст.         Не только вкусовой контраст, как например, сладкий и кислый, или сладкий и соленый, но также и контраст температур.  Много горячих блюд, таких как пюре из жареных баклажанов, жареный сладкий перец, блюдо, называемое кофте (мясные шарики) и острое тушеное мясо, подают с прохладным, густым йогуртом сверху.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tureckaya_kuhny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91829" cy="504056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04736"/>
            <a:ext cx="7467600" cy="5853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турецкой кухне мясо и хлеб являются наиболее важной едой. Используется много специй.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Турки очень любят сушить овощи, которые потом фаршируют и жарят. Из них даже делают сладкое желе.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Свежие  фрукты  вишня, гранат и яблоки готовятся вместе с мясом, овощами.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Сухие фрукты и ягоды, особенно абрикосы и смородина, также употребляются с мясом и овощами,  применяются  как  в компотах так  и в других десертах.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Century Schoolbook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Турецкая кухня предлагает большое количество разного вида хлебов, пирогов и печений. Подавать хлеб на стол является традицией. Вот некоторые из его видов:</a:t>
            </a:r>
          </a:p>
          <a:p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Пита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толстая мягкая лепёшка из дрожжевого теста. </a:t>
            </a:r>
          </a:p>
          <a:p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Экмек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турецкий белый хлеб. </a:t>
            </a:r>
          </a:p>
          <a:p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Симит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бублики, посыпанные 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кунжутом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Лахмаджун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турецкая 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пицца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Берек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небольшие запеченные турецкие рогалики.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548680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latin typeface="+mj-lt"/>
                <a:cs typeface="Times New Roman" pitchFamily="18" charset="0"/>
              </a:rPr>
              <a:t>Мучные изделия</a:t>
            </a:r>
            <a:endParaRPr lang="ru-RU" sz="3600" b="1" dirty="0">
              <a:solidFill>
                <a:schemeClr val="accent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Рисунок 4" descr="getImage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80920" cy="5562618"/>
          </a:xfrm>
          <a:prstGeom prst="rect">
            <a:avLst/>
          </a:prstGeom>
        </p:spPr>
      </p:pic>
      <p:pic>
        <p:nvPicPr>
          <p:cNvPr id="6" name="Рисунок 5" descr="getImage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541" y="1124744"/>
            <a:ext cx="8232915" cy="5733256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Pita_topped_with_artichoke_hummus_and_la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76672"/>
            <a:ext cx="4978839" cy="3456384"/>
          </a:xfrm>
          <a:prstGeom prst="rect">
            <a:avLst/>
          </a:prstGeom>
          <a:noFill/>
        </p:spPr>
      </p:pic>
      <p:pic>
        <p:nvPicPr>
          <p:cNvPr id="5" name="Рисунок 4" descr="15_02_02_13_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76672"/>
            <a:ext cx="3995936" cy="3444040"/>
          </a:xfrm>
          <a:prstGeom prst="rect">
            <a:avLst/>
          </a:prstGeom>
        </p:spPr>
      </p:pic>
      <p:pic>
        <p:nvPicPr>
          <p:cNvPr id="7" name="Рисунок 6" descr="220px-Simit-2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005064"/>
            <a:ext cx="5076056" cy="2852936"/>
          </a:xfrm>
          <a:prstGeom prst="rect">
            <a:avLst/>
          </a:prstGeom>
        </p:spPr>
      </p:pic>
      <p:pic>
        <p:nvPicPr>
          <p:cNvPr id="8" name="Рисунок 7" descr="220px-Lahmacu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39063" y="4005064"/>
            <a:ext cx="4004937" cy="2852936"/>
          </a:xfrm>
          <a:prstGeom prst="rect">
            <a:avLst/>
          </a:prstGeom>
        </p:spPr>
      </p:pic>
      <p:pic>
        <p:nvPicPr>
          <p:cNvPr id="10" name="Рисунок 9" descr="150px-Boureka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1124743"/>
            <a:ext cx="6120679" cy="4610911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</a:t>
            </a:r>
            <a:r>
              <a:rPr lang="ru-RU" sz="4000" b="1" dirty="0" err="1" smtClean="0"/>
              <a:t>Кебабы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4389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Кебабом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, как правило, обозначается поджаренное мясо, из которого турецкие повара готовят множество блюд.</a:t>
            </a:r>
          </a:p>
          <a:p>
            <a:r>
              <a:rPr lang="ru-RU" sz="96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Дёнер-кебаб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— наиболее известное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блюдо-кебаб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в Турции и в Европе вообще.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Дёнер-кебаб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«закуску на ходу» —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кебаб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укладывается в разрезанную пополам лепёшку. Внутрь к мясу добавляют овощи и соусы на вкус — острый (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чили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 или пряный (</a:t>
            </a:r>
            <a:r>
              <a:rPr lang="ru-RU" sz="9600" i="1" dirty="0" err="1" smtClean="0">
                <a:latin typeface="Times New Roman" pitchFamily="18" charset="0"/>
                <a:cs typeface="Times New Roman" pitchFamily="18" charset="0"/>
              </a:rPr>
              <a:t>цацики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96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Искендер-кебаб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— тонко нарезанная ягнятина приготовляется в томатном соусе с мелко нарезанными кусочками лепёшки, топлёным маслом и  </a:t>
            </a:r>
            <a:r>
              <a:rPr lang="ru-RU" sz="9600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йогуртом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9600" u="sng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Шиш-кебаб</a:t>
            </a:r>
            <a:r>
              <a:rPr lang="ru-RU" sz="96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— традиционно мясо, жареное на вертеле (ягнятина) с помидорами и сладким перцем (турецкий  </a:t>
            </a:r>
            <a:r>
              <a:rPr lang="ru-RU" sz="96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шашлык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96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Пилав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96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плов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) — различные виды пловов, блюдо из варёного риса с мясом, морковью, чесноком, перцем, солью и пряностями.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Pictures\Doner_keb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286456" cy="5589240"/>
          </a:xfrm>
          <a:prstGeom prst="rect">
            <a:avLst/>
          </a:prstGeom>
          <a:noFill/>
        </p:spPr>
      </p:pic>
      <p:sp>
        <p:nvSpPr>
          <p:cNvPr id="39940" name="AutoShape 4" descr="data:image/jpeg;base64,/9j/4AAQSkZJRgABAQAAAQABAAD/2wCEAAkGBxQTEhUUExQWFRUXGB0XGBgXFxobHBccFxwcHBwYHBwYHSggHR0lHBoYITEhJSkrLi4uGB8zODMsNygtLiwBCgoKDg0OGxAQGzQkICQ0LCwwLTQtLC8sNCwsLCwvLywsNCwvLCw0LCw0LCwsNDUsLCwsLDQsLCwsLCw0LCwsLP/AABEIALcBEwMBIgACEQEDEQH/xAAbAAACAgMBAAAAAAAAAAAAAAAEBQMGAAIHAf/EAEAQAAECAwYEBAMGBAQHAQAAAAECEQADIQQFEjFBUQYiYXETMoGRobHBByNCUtHwFGJy4YKSsvEVM0NTwtLiFv/EABoBAAIDAQEAAAAAAAAAAAAAAAMEAQIFAAb/xAA0EQACAgECAwUGBQUBAQAAAAABAgADEQQhEjFBBRMiUYFhcZGhsfAUIzLB0TNCUuHxFUP/2gAMAwEAAhEDEQA/AOqTERtJRE3gGJkSGicTsyFaYgTIcwaqXHoAETIzIDIaNDKgg1j1RSkOogAamkdJ3g4kx74MQTr7kJzmD0c/KMkX1JWSEqNA7kED4xGRL91ZjODCRJj3woGkXtLmKwoUFGvamkB3jfolqwpGIjPQDoOsQGBGRJWl2PCBG2CMYQgtXEOJB8MEL1cZdt4Est9zUPiSFpH4jRtnOvziC4EMNHYRmWczBlA9qtyUEBRSH3LRU0WmZiVMSpWWIsSXHbKF1ovVE1RUslKsiCGNPlAn1CIQCecOmh8WCZdryt3hpCnzLBqvAqr2llBPi1AdsiekV+Wh0g5pIdJeneMVZeUEs5yDab13gmc7iFXR1gYJ3jKz36k0mBXdJf3gSZfiwslABQDQEHLu+cQybGwKpgLaMfN0GkeSrOkqfEw6g/smOhxRSCTj+JlvvFU4jEAnDoMj1jVMlak/iKQaZtG0xKTUJ6MDpu/9oknTMggkJSPV9THQoAAAUYmsuQrCouyciCSK7dTG8izk02GZ2iJU5SgxqBX6fpG8hSmZLscwH94mcQ2DJZVlKiwGev1j1EkEsCD1JYGNkhwzso0bL0jybZly6KBHpHSmd8Zks+UkKwgmlHzB3jecE8oToM8nJ3iSbdcwAEJKgQ9NPSCbPcxUh3KVbERMAbUABLQGZN5UpSMLOTXMmNJloUQEkkgGkOLJcvm8T0IMSSbvRKWFKWCDQAtWOxKfiKxsN4osqSsiWaOaHY/p0gS12dSFYVBiP24izpkyRMoGWKgVr2ekQ3hORNQRgcpzBLKT1EdicmpPHsNouuu+TL5VupO+oh/OkS56KgKGh1EVCdZSK5p3277R7YbYqWykEsdDkfSIziWt06ueKs4aG3hdK5TlIxp3GY7wJJtBGRcag/pFlu++ETKHlVscj2jW8bkRMqnkVuMj3ETjPKDXUlTwXD1iDHKNShQ7GkZHsy6pwLYHbUZR7Ebxnir/AMvnHFr4lSgkBCiR1AEA2niWaPwJR3cxXZi/jBt8+dI6H/UYjMhdFUpAIzmFXjfiy2CYdXYN9IGtE+YZaVmYo4qZnr+kLVQwSl7MOivr/wDXxiMwxoSsDA6yaw32qUnCADqSXJ+cWK65wtEomYkHmIZqUyikViz8GzqTEUzBD5lwX+USpgNbp0Wsuo3ja2WBBlrSEJDijACukcfvniJSFLlpJCfKRll8SY7bHK+K7ns6pi1rKUh3CgXcGuWphfWLlRviL9nvliG36wbhaVPlWgLmNLQkJUSss4VmR3G8PLPapU9ahIXiqfbdzRordktUu0q/hbOVFSmK1zBRgdhoXZhU7w5sVzybGT4CStRqpRUQ42YaZ0/SFaC9a7co5YwDEn9Xl/MbqswSRzpI7s/oawttN4lJMtSQD0IKfcUhBe15+EslPMokAJCioAFgQH/F3YU0g2752ax92ouA7KWXzY6ekAv1FrjC7c/veIa2u11BEMkqSkYfK5cJCsuw26RqplJ5EghLmqXJNamsB2vBKUlKwUKWnEkqAGJy3oX0LGMss1OF8RTiPr/vGSptpsy2T7InSbq7QWzv9ITw7aT4aUkLlqxFgumYGRyIfTP3gxN6pmTCCMbEBWGqgcn6N2gWxWR8aZk1Rl+ZWJJSEn8wWCwPaIrL/DSX8I1WS60M6io1q79hGkLyFG5X2Ta71CxI39DH15iXJSCqckDNmL9PnEdlXJWxMxgaPhdj2d+rxXDcKZihNEycpj+MoUOo3DdYd3eJmDlQoAZYglAUNxhSaE/OHE1jnmPdtBvZgYUk+e2JYJfD6CHTNcdE/wB41k3XJWTgm4SCxSoBwRuCYpFx8TrWpwvCNlKJwgHmyzpvBnhTVTDNStyAStNWWzMxI7QRdZxcl98qyXg7vL/ZrrlpSULIWXdyACOzFxElguyXKUVI1jnqL8mJUkhBcjqRi/qJ+cWa675LgTMJJ1Sf31g41SE4i9lF4BJPOWQ2KWSFYRiFXZvlE5Q+x/fWBEW2WThxpfYlj8YJEMA5iJ4us0tiF4D4dFNSj/CENqvCaAhRC0rSapwnCob94sYj3FEwldgXmMypqvPmUQkkK8yVGnUQObWojC3K7sat2MW+ZZ0K8yEnuB84Em3LJOhSf5T9C8RiNJqahzWVsz1KAck4RTpWNJs1yVKJLetBE/EtmRZJRm+I4ySghionQH50yij3dflomzk4vu5daIGralQLttSBNaFYL1h/xFQGRGFtt06esS5aFIkHzFmxvVj/AC9PfaHPglwBrQDrpEMiUSsYVrCEiophV6wTapiUZqbuYIteM5madQ3eBxI5ksjMEEbwzu2/VI5V8yfiP1iFFpStIx1GhGY7dOkQWuzFDOOU+VQ1/v0jpsApcoDDnLfLvGWoAhaa7lo9ijNGR2TAf+cv+UikoJWkbkD3ME32rFMH9NfVRjS7Kzk1yJPsCfpGXwWmEbJSPZIinSaJ/rAeyCNDFFLL3V8yP/WBZEhSklSUkpT5joPX6RML0RLlkLbAh1VauvzijWKvOVvcbAbkGDS5ZUeUOf3qYLuKamXak41NRVDoQDV/h6RU1cf+IoS5UpIJICXS+urV66wZbr5CCSQFL/ICyT/VRzCdmqXIg7ltsHCRjMdcbcaFDIkIMwGjgKLnJjhyz9Xjjt/X3NmzcJPMohJSzBLUZshF/Tfc1bfdy3qSUjCEhi1SdKQl4iuiTNRLtDFE4kA4G+9GRWQ+YZ3Gb1igtRm4mOfpKUqawEQYOcZ6xxwrYUyZbJWkKI+8XkT0TXLR6ZZRLenEMpFBiVufpCe0ichKRKllVGAl86mdjyjP0fOF3CN54rchEyzKShD4itJeWpiUqW4plrFUNpU52HUw7mlXy5z5CF2bDaZtFEE1SAWw7iudC79DDeXb/wCDRM+9K8YwYsPly+LwZOkWYWubMlpGOYkBdaAg1IGmKjnp1L+/8IRNs6RNAOIvQnENAQTlkas3Qws1i7EHYdess9qBc2DA22iSSg2mUZykFVcKMSjUhgVAk5JAA9W0MNLmm41CWkpUvImpSH8xD501g6bdjykIkICkJGHCpTe1a9XLwRcly+AhRJAoaO4SC+rZ6+kQQX8SjbpELddW1ROd+g6+v+vjJL0sKZtmWhYWwJCQMiBqptaadBFAvG75iFJ8NsBSOZKQBqObDQL606x1uyrSUJKS4YN3NXhdeV3OVKQyCuiyxqns+F+rP1hnu2Chs5GILQdoio8DCVy471l2ezmVMUFSy+Iiill8R82leuu1fL24uKilCZfgyQRz4KkhmD9vlDm8rjsiylRBCkMAVBwoDJwadHFfaEElNpXOWhOFUtJ1AVy0YBKiXb6E9I5iWJr4snyGJpVmpvzMe3Jm9zWQ+IqdKlyghZKiT5wVZliHCSaUPpBd939/CqoEhqYW0NaHauVIJ/j5FkBAl4ErOJa2aqmANS4D0oAMoVX2uxT/AL6asq0KkJOGmRKdzk71aJYADAY56waqWcMVysNuq+12kFWFKJQzUEZq0SKGup6AwXKSvAhEwpJfGwBoHokYsw2vwgnhS2SvDSiWAAEgh8ziJ0IzHtWNr+tU9Kk+HgltRyE5ncdtouqr3febmBa383uwuIHaL1TJ/wCapQqeVJcsRnDm7OOZa0oQmqykkA50rkC+T+0c44iv2XLn+GuyiZPIdSluUkqAYoShqOO4rDCxX9OSrxLTYySE8qpaGID0SWchP6Ryu6HI6wlmnSxM9feJ126r0TaE4kGobECCCD6wwCVbRVeA7w8bFMUkJcAJBDKZ9XrFzUnYxo1NxLmYti8LESAA6ho8mLCQVHIAk9hWJUJw5mAb/tBRZ5qgHZBDbvT6wTMHORXpaV2qcVLUVB1FAeiAVFx7v1y0aHd0ISlBc0arBxCe6JiEqwYQVHzCrVz7HKC516yROFmT4iZhDlIybuBHV1qp4upkv5RzZJyVDEkMFEgcpyTR/d48tN1CaoEEgszEUfeD7DKGAMwTkCa5QT/EBGRD5dT0g0F1gNjsSkukcwRV2GX7EOrmCZktUtYSRs5fuQfnHl1zlFeI7EMDSGSwUpUqWnGc2oFH1Ar84ERgxpLia+D4RLN4ZLnCsNo4rHsM5V7yiHxN0INIyI2jH4jUj/kqV0yypbAEnCphvymLCi4ElZmTubZA6BuY/QQfdd1Is6eXmWfMs5ntsOkZeM7CO8UPhGZa/Vl3/L26SocYX0Q0lCMCAHZgAzsCydPjWKZPsvinFNcSQCalnOgEW68rdKSvFOG2E4Ul+ohBfKZdoUyZ68JqOQgJfqTrGMzcZ4icnPLyjlHgx0HnKtKvEpnKUkBKSWFAHZvxdA0Jb+vDxJxLkqplXPZoazOFp5xS1zAGdSRUgncH6iFPC1ymZPIUoyzLqqjl3Zuh6wylIB4jzjNlwBynLzjG57Ja1S1hRwgcuE6v67NDq4LttC1pXOSUIlsAkJdSyzBtu4i12K7ZaiVKNOjAZN70hqbWiSkYE4XLAnMntr8IqtXFlmxMy/tEKnAnPzm132YoBZJDhgKAJGw6QHbZpfC/MqmIe2fYt6xHbrcyVTZszDLSHJLABuo+mb6wjsN9TLSuzmx4AhalBZmpJKUp1ASsaDLciCWDKhRsJkA2WEuOnWObv4fQklRJILqKaMroekJrpvuZaZ02UhCsSVfeBgkJwsGLmgegHSLlPt0qUjGtTIcJKlZOaAn1p7aRUrDxNYpc62TpWEKKkmYcQZbAMpI0qpidVOYFdp6uDfPpGBfZYpD5JOADLFd1jWCCpSW2FQB8Iq/GPFKpc5EqUHSKzBvSiSTQUL+0TzuLBPZCQqWouhTkpVVh0I6axVr+s3hVDLQsklWEnIlQfE9akO+lYACAwrHIfP8A5HeztFi0NZ6S53RfskqSiYsJLAJCvxKLDPLMt+zE3EPFlmknwh94a4gnJNKOcqn5RzGyhgZailPifiLHCkBTB9HNPV4YXdeIRKEtSEKAcnEkHXJ88tIL+hCPOaY7Gqe0tvjy/wBxpb+JlTsISlpaHrqymqegMMUJnKwqs8wIU1Qt2XsRRnHxHpFWmSJJUwSUknJNaHYExYrBdMwgtMSQlhgLAsaFJegUNB2pABWS4deY+k0bkrrQAYEV3nZ5aQUrmmZMUgqK0nkSTl3DkPlCDxZwR4SvKeYgB3oz06CLLxDwXPXNKrIwlqS6vFWxSdQzO2vSukG8G8OrlJUm0JAOIKCnxFhQ4W76tpnDgrwcHrFRq157nEzhefhlpC0uQxCsRBbYMWIrs9Ysl62BE+XhQpUsk5r5gH9j2r+kVriO8JciYhYDJxlJDKBSUpJFVUq+XweBrTxSXQStQBQkhsnUmsBKmviHMekEyC9w6jB5we0cGzgpa12iUVhilGJQxDbEoDAdgd8xBkiyT5A+/TMClEVVUbAAih9IgFqE0Pi5dTvFque0Hl8UsghKglSiXBDBgTk7+8DRjbswx+0tfxVrgnMjuUY7QxdLLCCUs7VKqj+mOs2eY4G0UmxmbjXiTLQgKKkzBhGIMWfCxNDV2iy2a8ZSUJGIrrhBQkqrlUpcA9406MIMEzBvyxjG0AHWB7TZAtBTmFAg+sFJQDo0bgjKGotOXr4UtEsk+EonIFJd2yUAl65ZwdYrntGEnwVqX+ZQSkuAWzIfaOh4YwCLBpBGZzHw59mQlBlrHUuzn+bKC5K8KcSiSo66DoNY6CoJUCCxGRBilX3YME0YMSkq8iRodR+94t3gxvKlYZcaFEFSidvr+kPJMC2OxqQhNNKjrBiBFM5kgYmLsctRdUtJJzLCsZE4EZHS/G3nNoqvFRKiyVMaP/SDU9BWLROUwjm1rvJRWoKJSH8wUQS5+GgaFtQwC4MPp1JbI6Rde9zLmkMsBDu+tdh2jWRZJEhIKnV3qVHoMvWDb3vySlOJ1Yh+FqkksA+3VjCa8fHKiUpApmWo/cPCrGsZNQyT6zUTjcBXOB8JLbLYZiqYUhD8rvQaAAvVngC22KWqcicoLSqYkJwA4Cl6O6WPWu0aybsVLUhS6kKxJA1UynKgRVIzfoBEE1M3EVqBUTlUJCX1c5g1pR4WLWY4esMK1B8JltTeyUDCKsGd2T2c12qHzgAW91pWUKmLNEqSORIJqEvVKcnU1W7ALLQheFK6hNC5oH302MAeBPqpKVHGHLuzdH9PcRK6lztiJL2bURuY9VL8c80wTAlTlKKJ1pQczdaUygFKhZpwVLQEBRCXGQVt1Kqe0LbHbFy1tiZVAytBs406RveNsSyDaayUrzBbmIJFSO9OpaBmzjIXl9/GNtolSsoOREYcVy12ubJkGZgkKGOYQWJKfLgoahxnSkB33JFjsp8FmlgOpIAMxVHmK3NAT2hXfHEMqagGShZKS4UHIASXY1plWgyhhOmzLVLlplpSUrbEpQdLH+Vw4ffaLnvMKG5Z3/3F9PpxUmM74+zALlkKmBRtMsSrSQRKWAEsmaDVgWxJBOEmo9IFnhVlWJaZhmy0kKGIhSC+TN+Gh9okttzzUYpePEnFReZSoBny1YpPQwBZFKWlMpsWE0UGJwkuBSgZy/U9IOz8W+dvLyjmjpCuBz29IdYpCD90EFaiGBAD1GbOKBnrCy1ShKmzJZIWUsMQoHYFm3Dse0MbVPQUeFIKlTSKlFSyalKWZ/T6RnBFms0yXMlzUpVOUp5ZUSKN5ehd6xCfpLNyjVuoNdgCjPnDbhWhBROWVGnKkafh9/bMRcLKtKwpYClOnyguoU0Aybd2c5vFWskmZ4oaWXOLAnmdOE1oMv8AeHM1c+VKBEtS1OSRgfACSxUWzZviYCHI2xzk3jvCN9/fHchUx2dIcAKSp1EA/hd6n9YKnoShDIZyRyqUzknR6p7tCawfxc/GlUwWfloMA+LUAfeE1u4btQBmKX4ikh+VQAGpoBsT1cQzxMdwPj+0RNS8fCzgSy4pyUKAwksXSWAY0qwd65trWFF88IGcTMlFMqaJQBSnyqDVozAnKndoxPEqmSwwowYStSXqzENoQx/ZhvdfEBUknCFJyKjixEJzWOViKZPFlavOMkQT13L4gBOZzfFkLWialQwhhkQToX1HavxhnKvVRw6kBLM1AMmMP74u9Ux1YQXAOEsxS7Bh0p7nURXzIKU8iQCMwxAIehVTQmErOFtiMTTrfjAzvLhdVsMyiiWSzBzX0i48OW1OJQSUsklKm/M4eu4yPXtHKZc1XhJQkEKUkuQWKcLOzb5RbeClJRISlAAT5g2RBq/u8E0eQfF05TG1iAZAnT0zt49TaIXWOeFJAJgqWlusa4OZlEYhiJ7xsuZpl1iMTUxBNmRMiaqLOxd849sprvAsxeKggyzgIFM4gHeSYSpemUapRAyrS5rE0uZXvEgyIRhjI3BjyJnRFxDe8mWkpXNwE0cVZ45abzklSpf3kzEtkksyumb0Z8tY9t65c5YwpWsJJKgAwURUABq1z6PC+y3JOVa5c6cUDGFFMtJrL0GKjAsdH2jJsdrTxdB+81qa0rXBO5hdusqpMxKgCeXFn1Zg+R/SGNmVaEnmmpQNCvnPUhOvrGt+TMRWM8KMPfr7kxTLdbJymQh8ZpiZn7bQlW/jITp7Zo10s9eTLFxLaCooAXiH5mAKq1Tybn5QDZLQkOVgkvVlh+gcElmqQCOsDcKolplTLNNBMxzMCs0pDMwOlQXERLsAUeSrEJdOjH294M3gbOfWTSUK8B2xLGi24kA4fEQwIoGQls++0bWy+8KRQkE5HMNQCooNY1u27xKQlKySkEkKVmrmNBo2npBloviUlZR4QCdVDplp8I6t8KAXx6fX/cCygt4VzAruu6XOPiKlGuqiXL659Yg46s0v+HFmLB2UFFgU4TqW9PUwxvLiGWhDpSX65D1Ec64ntk/F4odJWcST8xXuG1hlWQ4Ws7+c5kYgvaNvKE2c2OzLQiQkFalAKmz1BgM1AMAA4o7F3I6Q9sk+V4SZchfJL3mO+bBxoAYQW2xeLKSsjESkFy1adKaxXbMVSlKSQoJND6RxXvQfFuJVUVGXbAPy986DZr0CJhMxaBiDMlPKQByl83hVdyBMnzPCKAgKMxQLutIWOVPcOezvSEeMERtY5ZxAp0O4HzigqwDvNHuFB8HWW0eHIUSEpKjVJZiAaEDfTKCZt8S5pH3KThNMYSTT8pNaCKpa7YVkiZXUMQGOhyyZ6dY3sspSsAxsFKwjfR2/e0BFLY3O8Kal5tzlktV/zKBKmzD7dto1FvmklEoqSSkrLKosMCz9aA984rtiJdYJJAQtVf5Ww/L4wZZ7apHhzEKwlEsINC7kFwejN7RdaFQZlOEE4VZaLz4gKEI8yVFBxAhSWJzd2JDMBmC0AXbfs8urFoxcgghhpo9H/wB4Js95/wAekS56Eqw/jyNfytURX774amWcmZLdcoHMeZP9QGXdmgfEpYoGOfbKVoqju7AAZbf+Ly0ykFJQFkYlJwqASXoycLUaIpd6y18iE5jIh0g7pfyltYrV224LASpyersfURY7JNlgHl8M5YmFetIv3zE8LHEo+nRByJMapvIAAKCnA5HGZJHK4d3gG/bRZ8aQhJCtWI9mb0gW0SpkgBeJK0uWVjcJ64QHBYGuUL7ItU1YUQwDEk7dzFLbGK8JEAlKg8YO0Os1gAVMLitAdg1G+cNOArAB4iRMK0pVT+UkVHvCO77SqbOmSUJqkkKOgqzv8RF84Tu5ElOFL1JUScyVHX5ekM6Wts5PKZ2qbhBB5mWCyWIjIwWQU5xvKpEwAMaIQdJmFjB0qiKYqsHGQGjEWUCscVMjIgGPQPEilHYwxQlIyiUoeJ4fbOzEqRBgmPEi7MBrE1nkAV1+USFxIJzJZaaCMjaMi06ccVdMxyaly/vHlkupYmpJcaPtHS5liTtAlqu/EkgUMJNpBiNrqSTvOZXyoy/ESfMVK7s5r8YrUm2pStPiFmLKIBy/2i38ay1BZ5WprrFENzTVHFMSsdkkk+0ZFKKGbi856ahkenfrHM1bTk+GMSFoPMNAOZ+ueXWGdislSJSG/EWYEuTXrUfGIrrutaUsApRZqDyAUCcRLOaZZCN58qaJjkFKcAABf1rF7FI5jaJ8KgkA7wO/gvzJKsQqwGX7EVm0XpazzJAKdVMXb3q0WS+Z6khKQouCCAK5V21+sLrttxQrBMQFJU/KAHBrWu7GOoAC8s++NlWan3Q64LN4qEqmnFrUD5RPxxZZYsyVFwEKC2AxFjQ0JFGO8DWVBkrUgcwSAsAEEsSA3Wu0Gzb0YFawkrYCUk54jRMyYl2CE58zYiAKhyCVqeMEDr8pm2l2bMVzE4LOCSQ5whORKgKgdU/iowJYl6BPOQSla3BUpOEpUACxNCA+btUQ2TwbPmzFrmWpRwkJFGKgAPK7BCMWNn2TTmiw2Xhr+GlMVpmkpBnrBKCyinDJQQ/hy3quZUsGAyEOmkA+EzqdYP7lMplyXEqbyrBQVhXglRACylnFa6iuWexbf/hczyeGcQISaMxNAG9M694sNuuxIUudMtISpABSQAEy5aaJShAJbF5UoqwYkuo4bFYpkmbMVimpE1kpKksxwJSsnOrAgCtS4FBiiLEb9QjNetWs4xn0++kp9iuJSZU7FLBXgcKJBwgkBgHoSXzq0MrFc6h/D8uBaXbClRBGLzKKSwDv1b0i42gSjLWlCkkpOJnGJiWqSXYnPXpC+XeQRhlpUBMqUu6hKDYlTFJZ3YHCnMku2T0ZeH+77zJXVO4OF6/tEUzhjFiXOmSpSQ4LMwUa4CpgFHM9I3vazy0yEyiRUJWgfiJZ8RGYcKPmd3cQxsaZa5vjT1pIdXgyjVKcLkqWkUcUpqoasWqt/AicTLUpXiErGIlRxPVjq5JpXLWBMce8w1TNY4Unl8Mw7g5BCyNMRB9IuV5oKOdD1z/v+kKuC7BiTjV5s36kxYOLr0RZLKpagCs8ssEUUo5egzPaF10/fo2fQ+6Lay/OpAXc8pz2+LFK8eSJKWmrXzpHlZXTQ9iO0H3lZBZ0hfiYkkkAHMAH/esVKwz3W8wlyXKgag7xYrRdZnJYznHQe2IZ0jmAVRW+/tmjZUQVJbaASuI5aVKSMQ/DiTUEHMMYPlXtIOBKFKWokAJAYPkCSr+8JrRw1MSdK6uwrFp4W4fZY8UpcjCOWofQvmItisbp9YO5UVOJj8I74TulElKsLlSlErUocxUd4tVms2EuMo1sl0eFXFiBplru8MkWZsj6Rr054BxDeeWvYFyQZPKNImTEKEROmDCLmSykiCWgPFGwmxMiE4BHi1NEHjmNaq0jszp4uY5guTlEaJDVVFb4v40lWRLA4phHKgZ9zsOpjpeutrG4VGTLOqckUJEZHA53EdomqKzOWHJokgJDUoPSPYr3izTHZFnmJ26x21E5JKCHBwqGoIzBjZcuOUXreU2QpC5SyklcxXcFQDEaikWS4PtFlTGRaR4assf4D6/h9feOFg5GDt7MsCd5XuPnJuNbGpQSpIoC5UzsRlFMl3opICSspW5DfmGh7sY68MExLpIUkjQ5+0VHiXhqWEFRQlScmUmo9f1jL1mndHa4Hbr5iTpdSoArcSozb4nYSxqNsz+94Tz7xWtipRcvTRz0NPaDLXdM2WypQCkfkd1N0DuGGmUKLXOIzChUuwBy2I75Qgru43OQZs0LWeQntrQVMomrAkqdnGdAM+kNbsQJhThQAZYLLBoTsQae20K12xQTzJZLAgnI7Nu4gyxWyUnE60pDlwVMBvTUxdAwIBEtdxGvlJLfdC1rQVFACiRUpdQbQGoNBl1j2wXcmSCAnzFyCXrpn+6Qi4kvKSpCUSSokF3FABnR+u0LbNPWZU0Y1EnCKk5FQf4w2KiRgbRZK3K5MvE21EFSAkBsLtXzt7M6T6wxwpPiSwwBYAdmev71iiWCbMM1SpYUpCwkKGwCQDU0dxptF1upaVJwlRcUrnlrvt6R2AGxmAtQrznObba2K0gggHBl/wBsslXekTcJEItCHoFHCelQdaaQ1vy4JyZ7JogkqStLsAqhChoaM4z+QVpuRdnT4uIU01BpX6NBHZSpTPOOKVbBMt952diXdJejfPvFatkhSMnIJoR17Vi6SLQJkhEwJBXgSQ6XDnUsa1f2iu2y1pQtSJ5YsCMKSxJJrTLTKMxFK8t/ZDaW5geEjMim2Qqlh1IDZecFs6gJI9Hq0S3XY0oWlalY1JyDFszu2tfaBLNZy7y5qihT9a7EH90iyXRY0qAKZstRS4ICgADq4i5sYfpGfSEv8CYzLZw6hkB2L6Abxyv7QL8NrtRwl5Up0S+reZfqR7ARf76tZs1mmrCw6g0tvzGnqNe0cj8Po3SHan4awp2ieh0neWNbz8piKQ8uy1FvMUkfiD09tITps6tAfaDLJZl7fA/SBW8LDnN0r4cGWqyziauH31+FYd3fNLhZ5m1P6mK9dN3zVCktf+U/PKHtnuu0k+QgdWjO7p8+EEiY2pdASpIlwu+3mccD9aDJqw/RLEV/ha7FyySsaUi0Ilx6HQCzus2855vUlePCcpqmQI2/hx1iYJjYCHIvIBZh1jYWcbRKSBnC+8r7kyE4pi0pG6iAPjnESQpY4EOTLA0EDW+85clJUtQSBUkkADuTHOOIvtUSHTZklZbzKBCcndsyPaOb3vfE+0qedMUqtB+FLuKAUFDs5gbWqJqabsm2zd/CPnOg8VfaYVOiy5ZeIRQf0pNTkalhSOcTZylqxTFFajmVVJqQa+sDIO9Q1Xpt8amC0IfNySFM2+dX6phZrC09BRpK6Fwo9es1dWgfqX+hjINSUpoX301rr3jI7Bhc+yWS/Uckqj8j/wCZSzr++8Vu0JyalNKvFnvtAaTQ0lDIbFUJVy6AM3fqxc+sEsXMppWwg9frI7uvqfZi8mYpGpGaTs6TSu8Xzh77RDNBRaJQLFKXTUHFTynIP1jnFpl8wbPXu0G3GllK2xyv9Y+jwNXYbSNXpKbULMu/n1nV7LarFaifCmhKslBKmV6pNYEtnAyF1TMD9Uxx+1eeZuFH4E5QfdnFNskNgnrI/KvmHbm+kANGnc5K4Ps2iZ7LuQZps9DL1bfs7mqGEzElIJIBej+kA2f7JA4MyY42GsR3f9qc5LCdKQvqhRSfYuPlF4uri+XOlpmYVJCg9QD8oPXp6hyJ+MS1LdoUrhuR8sRP/wDhUAMACBuI0HBMsF8Cf8oi3S75kq/EB3p84JRaEKyUD6wfuKfKZPfXjqZUE8NgCiY0m8NdGPSLsMO8e+GOkT3FflK98855ablnMwWpuoB+YiKTwmuZ/wAwkjqB9I6R4I6R6JAih0lZOTLjVWAbTn87hRQKEoLISGz3OUL7+4JVNZQYqHufWOpeCIzwRFPwNW+NoWvtC5GDA8pxCzcIWtB5Ekev6GH1ycDrScS0h+gFI6kJQjYJig7PTPiJMYt7YvsGNhKpZ+GwRzgNszx5a+BrOuuHCegDe0W1hvHjjeDnS0kYKxJdVcpyrESkJ4ASMlj/ACwfY+CpKS6iVfARZ/ETvEU23S01UQB1IHzgK9naYHPDn3kmFbXalxjiM1k2FCQAlIAGQETJs42hLauMrHLznyn2CsR9kvCK2/alZU+TxJn9KGG+ayIc4lUYlE0eos5IT6S+JRGFYGZEckt/2pTVA+FJSnqtZVt+FLfMxXLdxtbZv/VKP5ZYAeu+fxMDN6iPVdialv1YHr/E7nbb4lShimLSgbqUEj4xUL4+0+zS3Esqmn+QMKfzKb4PHMbHZRaSUzCrxiThWokuK8pq43BaB7zuWZJOFSSoPQgEjMbDUQNrzjYRynsihX4bGyfLlH17/aTapriXhkg6jmVm2ag2Wwio2ifMmqxTFqWvN1kqOv7pGrCm3/11j2UkEjejMO7+uW+sBNjHmZt1aWqkeBcTXDQbt6VBPvEv8McIUkEjWoNRXJNUimsZLlEtp5fkW707wRYZKnSQSDTIszgtWuo/tFRvLtsNoIkORtTLuRm40KdYZXdKcCj0BI6mrs1OZGzVieTYCXXqWJejFSXHxT8exhvZ7OEuDvoHcBTsQ/5VdSRrBq6ydzFrbBjAmqLNLapT0cJdtM65NGQdJsCSkPJBI5XUS5w0rQ7bmMhnAiZf72nt9issDSUk+9frC6cjJtmetP3WHF8t4pSdEBP+VIEAeH7uAO1frEES9LYQRXNstUvpX3HWCLqlOZpagMr/AFj95j9CJkvmT2+n6kRPc8sDxqaIPtMTAym8vbYe7Pp9ZWLfL55p/nVlu5gNCK7CtYeXrYiJ85LfiX7OesLBZi3uf3+/7KlSI/U4Kj0gplZPrF/4PIVZkjPCpQPSr19CPeKUU5An02P60i2cCLpNQR+Vfvy/QRas7xLtQcWnJ8sGWTBHolxMEx7gg88xmc4v232iRaJiUTpyQ+JIExQDKrkCzOWiNHGFuTQWlZ74T/qBhx9oVkZUuYBUpKD/AIS4HxPtFQCHFfSkLMzKcZnr9GlN9Csyg7eQ6SxSePreP+qFd5aPoBBlm+0i2Yk4jLKXD8jUetXzaKa1IxaYjvn84Zuz9M39g+E6rxDxnaJBAQJR5cTrevQAF9veECvtNtn5ZP8AkX/7xpfSfGu+RPDOhkkvk3K/d2MVSbL9ATltqC39OsXe1wdjEdFoNM1fiQZBIPvEth+0u2H/ALI/wK+HPER+0a3HJUsf4P1MVSWMq1P1prTL5xjD90bQHpRyxivfP5x3/wA7Sj/5j4SxTuPberKcB2Qj6gwLM4vtqs7UsdsI+QEKjtkTkw7AU0evvGhlM/t8W+XeK943nLro9OOSD4CFLvi0KPPaJx3BmL+pg64rSlRVKmnlmBnUScKmop+5hMU61Ye7EkfSN5aWrv7hzn8NI4Ocy1mnRkIAxJLbJMta0K/CSCd9Acttx84imSncjLPLQUftUb5xZrYj+JsyZr/ey2TMAFSlycQbqNor8lJJACSVOMNdQ5I2L0jjK02cS78xsfv5weWHof3WgiVQAOTB/wDyO2fx0yjEoIc5ZVGfmb3pq2kGySD5Q5JqHLHmoRqHzY7Z1pGYRj1jnhC1IxCWtPMapUwYFzy9MqEbRc5kgKBCg4OYMA8PWCzqQFy0B8uoKSdoeiTDNYOJ4/X3K1xK5H8yoXrwgiYfuiJe4ZxQu4+MVebw9PQSDLIZk4gC1VO7gNpruI64iywSmyAhiARsYt3GZante2oYO4nG7Hd5OEFNXRTJ+ZQOdD8YaWCwMxriZDjM8qyCRrR6jKOjWrhyUtmGBvyihqDkNQRnBdiuWVLJKUuS9TXMu7ZP1Z4KtIEPZ2wrLsN/KUa7bmWSlpZJDB8hykpIdsmOm1YdSeEVEDEpKQzEM+jMW0ok0OYeLgER6BBQszbO0rWPh2leVwpKNStT6s0ZFjjInAi/4u7/ACM5je5BnzXc85S3q3ygEOSQHbPLI1hje4+/mnLnPzP6bwHJDHMP+6/GBCemq/pj3CRT0+XenxH6iCLrPNNGplntynF9I1tGnpE10IBnAfmSoe6SPrEidZ/TMhv+W1oXXzkEP/MEn6t9NISJk5hnfbTC4+usWK+g6pKw/NKRluAU/wDj+8oVeASVaVPsaj3ihUQmnfFY930ixUgga+9OnTKHfBaGtAG6FJ9QX/8AGBlyzWmgbZh2qaPBlxYkWmUdStj66/ExUVjMvqW46WHsMu5kR4ZUMvCjzwYvwTyPHKjxpY8VlUWqghX0PwMc2CGfLeg2LZ+p9o7ja7EFoUg/iSR7iOPW6yFLpOYUQR/TsfWFrqznM9N2HqMo1Z6H6xbhY0A3H7PrHuB09tXyH6Qd/DMQdCBX1I/WsYqwHEwA+OVKfHaA8Bm93gj7ghQnSLRZlbY0vXzBj7EA/wCKK0EOS5FSQpzQal9R+AAikN+E5vgW1GIsF8iv8WWu+GD73uTBaiFEJSV4hhoyVKKqPT8oI6PFyhZREA4p1DjowDD6H9pVFyS5AzA0rRiT3AAHvGSuYMPTRyeUMeg/Cdoa2qxATFMp0KUyS9A9VA5kYUk83faNTZFPygYs9zzEpSa+dLV6P3indmOd8CIvKksKbnsCGSwPlrrlQGIcJSVO479KVbqpnBh2bAgkEAlNcJGbIZKQCag4z5VakViOfdjMBzNhSQKHLGpQz3zGZdwHju6aQLkigIfRs2foPTX/AGjcSQNjh1GoCXzyNdqw1Td6jhGeIDT/ABFgKK5QKpZ3iaVd2IOGfM9fEWzF+g1bOLCljON6jrB+GrYZM1JqEE4ZgpUYT6Gta17wdxHcvhTCR5FArSo6sByijE1oKFt6xJZ7GkIxFLEgvQ8uJQAFObQtmOsXCwWFNos6pSnKkE4DSoDZaEP02gq0EjBmXqdSKrRaOXI/z6Si2i7mwEMaAlKTiICSScnNaEd4l4duoLmoSScJwlKtRV6Z/Boe2SyqlLKaOcainCHSxAbB2q4esMbLcC1BMxCSHwlgQGoXDjQP3pBBQJW3WcKEFsZ5GO7puRMhLJ2A6U294Zps8S2GUoITj8zV/YgkJhhVAG08nbYzMSxyYMmTEolxK0Y0WgszTDGNG7RjRM6aNGRu0Y0dImuGMjeMjp05lfQ+/nAfnJ+LwGlH4u3wp+849jIFPW1n8tfcJpPUC4GhME3aAJ0pWQC0/Md94yMiRzl7BhcQi+pYEuWTmlcxHolTjI9d4WmXzBuj+3700jIyIMFpz+X8frNQD07NsW+nwiKWspVi/KoH2rHkZERld9p1lKXrvGYIyMgs8ceczBHOeLbBhtExgGUyx3NST8YyMijjaafZLkX4HlEypIIZ9SMsicmp2iZEpwMg1D9entnHkZFMCelYmazrCzKS7pLu+TV+TdYt3EcgTZMmeA2JIC1DNlAUrXQgEVDiMjIkARDVOeOs+3HoYiXY1Ll0DFBoQecGYQTV2IAORz9KiTJYIcJDKU6TkkFRMqWMIqCwJcOxjIyOwIetySR7R84RIkgKKQHVLVhIJrgSCTXyqBL0NYkRYnCUhm8vR1l1MPwkANqM948jIkCRYxHyM8siWSqpIOJSTqz4A+Tip2IYQasBBTTMnDqWQgmh1FKhXppGRkSBKv8Aq+PyE8kSGUjCBhXhY5OrmJFMgTozZwfdMzwVguaAqIfQqYUydsyPaMjImAs8WVP3viOuIbC6ccumIVcPmRUA6xnD1rIUUEBsWGhJ5gHeu4j2MiZlp49OwbpmWJoxo9jImZcxo8aPYyOnTyMaPYyJkTxowRkZHTpDNnsWjyMjIvi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data:image/jpeg;base64,/9j/4AAQSkZJRgABAQAAAQABAAD/2wCEAAkGBxQTEhUUExQWFRUXGB0XGBgXFxobHBccFxwcHBwYHBwYHSggHR0lHBoYITEhJSkrLi4uGB8zODMsNygtLiwBCgoKDg0OGxAQGzQkICQ0LCwwLTQtLC8sNCwsLCwvLywsNCwvLCw0LCw0LCwsNDUsLCwsLDQsLCwsLCw0LCwsLP/AABEIALcBEwMBIgACEQEDEQH/xAAbAAACAgMBAAAAAAAAAAAAAAAEBQMGAAIHAf/EAEAQAAECAwYEBAMGBAQHAQAAAAECEQADIQQFEjFBUQYiYXETMoGRobHBByNCUtHwFGJy4YKSsvEVM0NTwtLiFv/EABoBAAIDAQEAAAAAAAAAAAAAAAMEAQIFAAb/xAA0EQACAgECAwUGBQUBAQAAAAABAgADEQQhEjFBBRMiUYFhcZGhsfAUIzLB0TNCUuHxFUP/2gAMAwEAAhEDEQA/AOqTERtJRE3gGJkSGicTsyFaYgTIcwaqXHoAETIzIDIaNDKgg1j1RSkOogAamkdJ3g4kx74MQTr7kJzmD0c/KMkX1JWSEqNA7kED4xGRL91ZjODCRJj3woGkXtLmKwoUFGvamkB3jfolqwpGIjPQDoOsQGBGRJWl2PCBG2CMYQgtXEOJB8MEL1cZdt4Est9zUPiSFpH4jRtnOvziC4EMNHYRmWczBlA9qtyUEBRSH3LRU0WmZiVMSpWWIsSXHbKF1ovVE1RUslKsiCGNPlAn1CIQCecOmh8WCZdryt3hpCnzLBqvAqr2llBPi1AdsiekV+Wh0g5pIdJeneMVZeUEs5yDab13gmc7iFXR1gYJ3jKz36k0mBXdJf3gSZfiwslABQDQEHLu+cQybGwKpgLaMfN0GkeSrOkqfEw6g/smOhxRSCTj+JlvvFU4jEAnDoMj1jVMlak/iKQaZtG0xKTUJ6MDpu/9oknTMggkJSPV9THQoAAAUYmsuQrCouyciCSK7dTG8izk02GZ2iJU5SgxqBX6fpG8hSmZLscwH94mcQ2DJZVlKiwGev1j1EkEsCD1JYGNkhwzso0bL0jybZly6KBHpHSmd8Zks+UkKwgmlHzB3jecE8oToM8nJ3iSbdcwAEJKgQ9NPSCbPcxUh3KVbERMAbUABLQGZN5UpSMLOTXMmNJloUQEkkgGkOLJcvm8T0IMSSbvRKWFKWCDQAtWOxKfiKxsN4osqSsiWaOaHY/p0gS12dSFYVBiP24izpkyRMoGWKgVr2ekQ3hORNQRgcpzBLKT1EdicmpPHsNouuu+TL5VupO+oh/OkS56KgKGh1EVCdZSK5p3277R7YbYqWykEsdDkfSIziWt06ueKs4aG3hdK5TlIxp3GY7wJJtBGRcag/pFlu++ETKHlVscj2jW8bkRMqnkVuMj3ETjPKDXUlTwXD1iDHKNShQ7GkZHsy6pwLYHbUZR7Ebxnir/AMvnHFr4lSgkBCiR1AEA2niWaPwJR3cxXZi/jBt8+dI6H/UYjMhdFUpAIzmFXjfiy2CYdXYN9IGtE+YZaVmYo4qZnr+kLVQwSl7MOivr/wDXxiMwxoSsDA6yaw32qUnCADqSXJ+cWK65wtEomYkHmIZqUyikViz8GzqTEUzBD5lwX+USpgNbp0Wsuo3ja2WBBlrSEJDijACukcfvniJSFLlpJCfKRll8SY7bHK+K7ns6pi1rKUh3CgXcGuWphfWLlRviL9nvliG36wbhaVPlWgLmNLQkJUSss4VmR3G8PLPapU9ahIXiqfbdzRordktUu0q/hbOVFSmK1zBRgdhoXZhU7w5sVzybGT4CStRqpRUQ42YaZ0/SFaC9a7co5YwDEn9Xl/MbqswSRzpI7s/oawttN4lJMtSQD0IKfcUhBe15+EslPMokAJCioAFgQH/F3YU0g2752ax92ouA7KWXzY6ekAv1FrjC7c/veIa2u11BEMkqSkYfK5cJCsuw26RqplJ5EghLmqXJNamsB2vBKUlKwUKWnEkqAGJy3oX0LGMss1OF8RTiPr/vGSptpsy2T7InSbq7QWzv9ITw7aT4aUkLlqxFgumYGRyIfTP3gxN6pmTCCMbEBWGqgcn6N2gWxWR8aZk1Rl+ZWJJSEn8wWCwPaIrL/DSX8I1WS60M6io1q79hGkLyFG5X2Ta71CxI39DH15iXJSCqckDNmL9PnEdlXJWxMxgaPhdj2d+rxXDcKZihNEycpj+MoUOo3DdYd3eJmDlQoAZYglAUNxhSaE/OHE1jnmPdtBvZgYUk+e2JYJfD6CHTNcdE/wB41k3XJWTgm4SCxSoBwRuCYpFx8TrWpwvCNlKJwgHmyzpvBnhTVTDNStyAStNWWzMxI7QRdZxcl98qyXg7vL/ZrrlpSULIWXdyACOzFxElguyXKUVI1jnqL8mJUkhBcjqRi/qJ+cWa675LgTMJJ1Sf31g41SE4i9lF4BJPOWQ2KWSFYRiFXZvlE5Q+x/fWBEW2WThxpfYlj8YJEMA5iJ4us0tiF4D4dFNSj/CENqvCaAhRC0rSapwnCob94sYj3FEwldgXmMypqvPmUQkkK8yVGnUQObWojC3K7sat2MW+ZZ0K8yEnuB84Em3LJOhSf5T9C8RiNJqahzWVsz1KAck4RTpWNJs1yVKJLetBE/EtmRZJRm+I4ySghionQH50yij3dflomzk4vu5daIGralQLttSBNaFYL1h/xFQGRGFtt06esS5aFIkHzFmxvVj/AC9PfaHPglwBrQDrpEMiUSsYVrCEiophV6wTapiUZqbuYIteM5madQ3eBxI5ksjMEEbwzu2/VI5V8yfiP1iFFpStIx1GhGY7dOkQWuzFDOOU+VQ1/v0jpsApcoDDnLfLvGWoAhaa7lo9ijNGR2TAf+cv+UikoJWkbkD3ME32rFMH9NfVRjS7Kzk1yJPsCfpGXwWmEbJSPZIinSaJ/rAeyCNDFFLL3V8yP/WBZEhSklSUkpT5joPX6RML0RLlkLbAh1VauvzijWKvOVvcbAbkGDS5ZUeUOf3qYLuKamXak41NRVDoQDV/h6RU1cf+IoS5UpIJICXS+urV66wZbr5CCSQFL/ICyT/VRzCdmqXIg7ltsHCRjMdcbcaFDIkIMwGjgKLnJjhyz9Xjjt/X3NmzcJPMohJSzBLUZshF/Tfc1bfdy3qSUjCEhi1SdKQl4iuiTNRLtDFE4kA4G+9GRWQ+YZ3Gb1igtRm4mOfpKUqawEQYOcZ6xxwrYUyZbJWkKI+8XkT0TXLR6ZZRLenEMpFBiVufpCe0ichKRKllVGAl86mdjyjP0fOF3CN54rchEyzKShD4itJeWpiUqW4plrFUNpU52HUw7mlXy5z5CF2bDaZtFEE1SAWw7iudC79DDeXb/wCDRM+9K8YwYsPly+LwZOkWYWubMlpGOYkBdaAg1IGmKjnp1L+/8IRNs6RNAOIvQnENAQTlkas3Qws1i7EHYdess9qBc2DA22iSSg2mUZykFVcKMSjUhgVAk5JAA9W0MNLmm41CWkpUvImpSH8xD501g6bdjykIkICkJGHCpTe1a9XLwRcly+AhRJAoaO4SC+rZ6+kQQX8SjbpELddW1ROd+g6+v+vjJL0sKZtmWhYWwJCQMiBqptaadBFAvG75iFJ8NsBSOZKQBqObDQL606x1uyrSUJKS4YN3NXhdeV3OVKQyCuiyxqns+F+rP1hnu2Chs5GILQdoio8DCVy471l2ezmVMUFSy+Iiill8R82leuu1fL24uKilCZfgyQRz4KkhmD9vlDm8rjsiylRBCkMAVBwoDJwadHFfaEElNpXOWhOFUtJ1AVy0YBKiXb6E9I5iWJr4snyGJpVmpvzMe3Jm9zWQ+IqdKlyghZKiT5wVZliHCSaUPpBd939/CqoEhqYW0NaHauVIJ/j5FkBAl4ErOJa2aqmANS4D0oAMoVX2uxT/AL6asq0KkJOGmRKdzk71aJYADAY56waqWcMVysNuq+12kFWFKJQzUEZq0SKGup6AwXKSvAhEwpJfGwBoHokYsw2vwgnhS2SvDSiWAAEgh8ziJ0IzHtWNr+tU9Kk+HgltRyE5ncdtouqr3febmBa383uwuIHaL1TJ/wCapQqeVJcsRnDm7OOZa0oQmqykkA50rkC+T+0c44iv2XLn+GuyiZPIdSluUkqAYoShqOO4rDCxX9OSrxLTYySE8qpaGID0SWchP6Ryu6HI6wlmnSxM9feJ126r0TaE4kGobECCCD6wwCVbRVeA7w8bFMUkJcAJBDKZ9XrFzUnYxo1NxLmYti8LESAA6ho8mLCQVHIAk9hWJUJw5mAb/tBRZ5qgHZBDbvT6wTMHORXpaV2qcVLUVB1FAeiAVFx7v1y0aHd0ISlBc0arBxCe6JiEqwYQVHzCrVz7HKC516yROFmT4iZhDlIybuBHV1qp4upkv5RzZJyVDEkMFEgcpyTR/d48tN1CaoEEgszEUfeD7DKGAMwTkCa5QT/EBGRD5dT0g0F1gNjsSkukcwRV2GX7EOrmCZktUtYSRs5fuQfnHl1zlFeI7EMDSGSwUpUqWnGc2oFH1Ar84ERgxpLia+D4RLN4ZLnCsNo4rHsM5V7yiHxN0INIyI2jH4jUj/kqV0yypbAEnCphvymLCi4ElZmTubZA6BuY/QQfdd1Is6eXmWfMs5ntsOkZeM7CO8UPhGZa/Vl3/L26SocYX0Q0lCMCAHZgAzsCydPjWKZPsvinFNcSQCalnOgEW68rdKSvFOG2E4Ul+ohBfKZdoUyZ68JqOQgJfqTrGMzcZ4icnPLyjlHgx0HnKtKvEpnKUkBKSWFAHZvxdA0Jb+vDxJxLkqplXPZoazOFp5xS1zAGdSRUgncH6iFPC1ymZPIUoyzLqqjl3Zuh6wylIB4jzjNlwBynLzjG57Ja1S1hRwgcuE6v67NDq4LttC1pXOSUIlsAkJdSyzBtu4i12K7ZaiVKNOjAZN70hqbWiSkYE4XLAnMntr8IqtXFlmxMy/tEKnAnPzm132YoBZJDhgKAJGw6QHbZpfC/MqmIe2fYt6xHbrcyVTZszDLSHJLABuo+mb6wjsN9TLSuzmx4AhalBZmpJKUp1ASsaDLciCWDKhRsJkA2WEuOnWObv4fQklRJILqKaMroekJrpvuZaZ02UhCsSVfeBgkJwsGLmgegHSLlPt0qUjGtTIcJKlZOaAn1p7aRUrDxNYpc62TpWEKKkmYcQZbAMpI0qpidVOYFdp6uDfPpGBfZYpD5JOADLFd1jWCCpSW2FQB8Iq/GPFKpc5EqUHSKzBvSiSTQUL+0TzuLBPZCQqWouhTkpVVh0I6axVr+s3hVDLQsklWEnIlQfE9akO+lYACAwrHIfP8A5HeztFi0NZ6S53RfskqSiYsJLAJCvxKLDPLMt+zE3EPFlmknwh94a4gnJNKOcqn5RzGyhgZailPifiLHCkBTB9HNPV4YXdeIRKEtSEKAcnEkHXJ88tIL+hCPOaY7Gqe0tvjy/wBxpb+JlTsISlpaHrqymqegMMUJnKwqs8wIU1Qt2XsRRnHxHpFWmSJJUwSUknJNaHYExYrBdMwgtMSQlhgLAsaFJegUNB2pABWS4deY+k0bkrrQAYEV3nZ5aQUrmmZMUgqK0nkSTl3DkPlCDxZwR4SvKeYgB3oz06CLLxDwXPXNKrIwlqS6vFWxSdQzO2vSukG8G8OrlJUm0JAOIKCnxFhQ4W76tpnDgrwcHrFRq157nEzhefhlpC0uQxCsRBbYMWIrs9Ysl62BE+XhQpUsk5r5gH9j2r+kVriO8JciYhYDJxlJDKBSUpJFVUq+XweBrTxSXQStQBQkhsnUmsBKmviHMekEyC9w6jB5we0cGzgpa12iUVhilGJQxDbEoDAdgd8xBkiyT5A+/TMClEVVUbAAih9IgFqE0Pi5dTvFque0Hl8UsghKglSiXBDBgTk7+8DRjbswx+0tfxVrgnMjuUY7QxdLLCCUs7VKqj+mOs2eY4G0UmxmbjXiTLQgKKkzBhGIMWfCxNDV2iy2a8ZSUJGIrrhBQkqrlUpcA9406MIMEzBvyxjG0AHWB7TZAtBTmFAg+sFJQDo0bgjKGotOXr4UtEsk+EonIFJd2yUAl65ZwdYrntGEnwVqX+ZQSkuAWzIfaOh4YwCLBpBGZzHw59mQlBlrHUuzn+bKC5K8KcSiSo66DoNY6CoJUCCxGRBilX3YME0YMSkq8iRodR+94t3gxvKlYZcaFEFSidvr+kPJMC2OxqQhNNKjrBiBFM5kgYmLsctRdUtJJzLCsZE4EZHS/G3nNoqvFRKiyVMaP/SDU9BWLROUwjm1rvJRWoKJSH8wUQS5+GgaFtQwC4MPp1JbI6Rde9zLmkMsBDu+tdh2jWRZJEhIKnV3qVHoMvWDb3vySlOJ1Yh+FqkksA+3VjCa8fHKiUpApmWo/cPCrGsZNQyT6zUTjcBXOB8JLbLYZiqYUhD8rvQaAAvVngC22KWqcicoLSqYkJwA4Cl6O6WPWu0aybsVLUhS6kKxJA1UynKgRVIzfoBEE1M3EVqBUTlUJCX1c5g1pR4WLWY4esMK1B8JltTeyUDCKsGd2T2c12qHzgAW91pWUKmLNEqSORIJqEvVKcnU1W7ALLQheFK6hNC5oH302MAeBPqpKVHGHLuzdH9PcRK6lztiJL2bURuY9VL8c80wTAlTlKKJ1pQczdaUygFKhZpwVLQEBRCXGQVt1Kqe0LbHbFy1tiZVAytBs406RveNsSyDaayUrzBbmIJFSO9OpaBmzjIXl9/GNtolSsoOREYcVy12ubJkGZgkKGOYQWJKfLgoahxnSkB33JFjsp8FmlgOpIAMxVHmK3NAT2hXfHEMqagGShZKS4UHIASXY1plWgyhhOmzLVLlplpSUrbEpQdLH+Vw4ffaLnvMKG5Z3/3F9PpxUmM74+zALlkKmBRtMsSrSQRKWAEsmaDVgWxJBOEmo9IFnhVlWJaZhmy0kKGIhSC+TN+Gh9okttzzUYpePEnFReZSoBny1YpPQwBZFKWlMpsWE0UGJwkuBSgZy/U9IOz8W+dvLyjmjpCuBz29IdYpCD90EFaiGBAD1GbOKBnrCy1ShKmzJZIWUsMQoHYFm3Dse0MbVPQUeFIKlTSKlFSyalKWZ/T6RnBFms0yXMlzUpVOUp5ZUSKN5ehd6xCfpLNyjVuoNdgCjPnDbhWhBROWVGnKkafh9/bMRcLKtKwpYClOnyguoU0Aybd2c5vFWskmZ4oaWXOLAnmdOE1oMv8AeHM1c+VKBEtS1OSRgfACSxUWzZviYCHI2xzk3jvCN9/fHchUx2dIcAKSp1EA/hd6n9YKnoShDIZyRyqUzknR6p7tCawfxc/GlUwWfloMA+LUAfeE1u4btQBmKX4ikh+VQAGpoBsT1cQzxMdwPj+0RNS8fCzgSy4pyUKAwksXSWAY0qwd65trWFF88IGcTMlFMqaJQBSnyqDVozAnKndoxPEqmSwwowYStSXqzENoQx/ZhvdfEBUknCFJyKjixEJzWOViKZPFlavOMkQT13L4gBOZzfFkLWialQwhhkQToX1HavxhnKvVRw6kBLM1AMmMP74u9Ux1YQXAOEsxS7Bh0p7nURXzIKU8iQCMwxAIehVTQmErOFtiMTTrfjAzvLhdVsMyiiWSzBzX0i48OW1OJQSUsklKm/M4eu4yPXtHKZc1XhJQkEKUkuQWKcLOzb5RbeClJRISlAAT5g2RBq/u8E0eQfF05TG1iAZAnT0zt49TaIXWOeFJAJgqWlusa4OZlEYhiJ7xsuZpl1iMTUxBNmRMiaqLOxd849sprvAsxeKggyzgIFM4gHeSYSpemUapRAyrS5rE0uZXvEgyIRhjI3BjyJnRFxDe8mWkpXNwE0cVZ45abzklSpf3kzEtkksyumb0Z8tY9t65c5YwpWsJJKgAwURUABq1z6PC+y3JOVa5c6cUDGFFMtJrL0GKjAsdH2jJsdrTxdB+81qa0rXBO5hdusqpMxKgCeXFn1Zg+R/SGNmVaEnmmpQNCvnPUhOvrGt+TMRWM8KMPfr7kxTLdbJymQh8ZpiZn7bQlW/jITp7Zo10s9eTLFxLaCooAXiH5mAKq1Tybn5QDZLQkOVgkvVlh+gcElmqQCOsDcKolplTLNNBMxzMCs0pDMwOlQXERLsAUeSrEJdOjH294M3gbOfWTSUK8B2xLGi24kA4fEQwIoGQls++0bWy+8KRQkE5HMNQCooNY1u27xKQlKySkEkKVmrmNBo2npBloviUlZR4QCdVDplp8I6t8KAXx6fX/cCygt4VzAruu6XOPiKlGuqiXL659Yg46s0v+HFmLB2UFFgU4TqW9PUwxvLiGWhDpSX65D1Ec64ntk/F4odJWcST8xXuG1hlWQ4Ws7+c5kYgvaNvKE2c2OzLQiQkFalAKmz1BgM1AMAA4o7F3I6Q9sk+V4SZchfJL3mO+bBxoAYQW2xeLKSsjESkFy1adKaxXbMVSlKSQoJND6RxXvQfFuJVUVGXbAPy986DZr0CJhMxaBiDMlPKQByl83hVdyBMnzPCKAgKMxQLutIWOVPcOezvSEeMERtY5ZxAp0O4HzigqwDvNHuFB8HWW0eHIUSEpKjVJZiAaEDfTKCZt8S5pH3KThNMYSTT8pNaCKpa7YVkiZXUMQGOhyyZ6dY3sspSsAxsFKwjfR2/e0BFLY3O8Kal5tzlktV/zKBKmzD7dto1FvmklEoqSSkrLKosMCz9aA984rtiJdYJJAQtVf5Ww/L4wZZ7apHhzEKwlEsINC7kFwejN7RdaFQZlOEE4VZaLz4gKEI8yVFBxAhSWJzd2JDMBmC0AXbfs8urFoxcgghhpo9H/wB4Js95/wAekS56Eqw/jyNfytURX774amWcmZLdcoHMeZP9QGXdmgfEpYoGOfbKVoqju7AAZbf+Ly0ykFJQFkYlJwqASXoycLUaIpd6y18iE5jIh0g7pfyltYrV224LASpyersfURY7JNlgHl8M5YmFetIv3zE8LHEo+nRByJMapvIAAKCnA5HGZJHK4d3gG/bRZ8aQhJCtWI9mb0gW0SpkgBeJK0uWVjcJ64QHBYGuUL7ItU1YUQwDEk7dzFLbGK8JEAlKg8YO0Os1gAVMLitAdg1G+cNOArAB4iRMK0pVT+UkVHvCO77SqbOmSUJqkkKOgqzv8RF84Tu5ElOFL1JUScyVHX5ekM6Wts5PKZ2qbhBB5mWCyWIjIwWQU5xvKpEwAMaIQdJmFjB0qiKYqsHGQGjEWUCscVMjIgGPQPEilHYwxQlIyiUoeJ4fbOzEqRBgmPEi7MBrE1nkAV1+USFxIJzJZaaCMjaMi06ccVdMxyaly/vHlkupYmpJcaPtHS5liTtAlqu/EkgUMJNpBiNrqSTvOZXyoy/ESfMVK7s5r8YrUm2pStPiFmLKIBy/2i38ay1BZ5WprrFENzTVHFMSsdkkk+0ZFKKGbi856ahkenfrHM1bTk+GMSFoPMNAOZ+ueXWGdislSJSG/EWYEuTXrUfGIrrutaUsApRZqDyAUCcRLOaZZCN58qaJjkFKcAABf1rF7FI5jaJ8KgkA7wO/gvzJKsQqwGX7EVm0XpazzJAKdVMXb3q0WS+Z6khKQouCCAK5V21+sLrttxQrBMQFJU/KAHBrWu7GOoAC8s++NlWan3Q64LN4qEqmnFrUD5RPxxZZYsyVFwEKC2AxFjQ0JFGO8DWVBkrUgcwSAsAEEsSA3Wu0Gzb0YFawkrYCUk54jRMyYl2CE58zYiAKhyCVqeMEDr8pm2l2bMVzE4LOCSQ5whORKgKgdU/iowJYl6BPOQSla3BUpOEpUACxNCA+btUQ2TwbPmzFrmWpRwkJFGKgAPK7BCMWNn2TTmiw2Xhr+GlMVpmkpBnrBKCyinDJQQ/hy3quZUsGAyEOmkA+EzqdYP7lMplyXEqbyrBQVhXglRACylnFa6iuWexbf/hczyeGcQISaMxNAG9M694sNuuxIUudMtISpABSQAEy5aaJShAJbF5UoqwYkuo4bFYpkmbMVimpE1kpKksxwJSsnOrAgCtS4FBiiLEb9QjNetWs4xn0++kp9iuJSZU7FLBXgcKJBwgkBgHoSXzq0MrFc6h/D8uBaXbClRBGLzKKSwDv1b0i42gSjLWlCkkpOJnGJiWqSXYnPXpC+XeQRhlpUBMqUu6hKDYlTFJZ3YHCnMku2T0ZeH+77zJXVO4OF6/tEUzhjFiXOmSpSQ4LMwUa4CpgFHM9I3vazy0yEyiRUJWgfiJZ8RGYcKPmd3cQxsaZa5vjT1pIdXgyjVKcLkqWkUcUpqoasWqt/AicTLUpXiErGIlRxPVjq5JpXLWBMce8w1TNY4Unl8Mw7g5BCyNMRB9IuV5oKOdD1z/v+kKuC7BiTjV5s36kxYOLr0RZLKpagCs8ssEUUo5egzPaF10/fo2fQ+6Lay/OpAXc8pz2+LFK8eSJKWmrXzpHlZXTQ9iO0H3lZBZ0hfiYkkkAHMAH/esVKwz3W8wlyXKgag7xYrRdZnJYznHQe2IZ0jmAVRW+/tmjZUQVJbaASuI5aVKSMQ/DiTUEHMMYPlXtIOBKFKWokAJAYPkCSr+8JrRw1MSdK6uwrFp4W4fZY8UpcjCOWofQvmItisbp9YO5UVOJj8I74TulElKsLlSlErUocxUd4tVms2EuMo1sl0eFXFiBplru8MkWZsj6Rr054BxDeeWvYFyQZPKNImTEKEROmDCLmSykiCWgPFGwmxMiE4BHi1NEHjmNaq0jszp4uY5guTlEaJDVVFb4v40lWRLA4phHKgZ9zsOpjpeutrG4VGTLOqckUJEZHA53EdomqKzOWHJokgJDUoPSPYr3izTHZFnmJ26x21E5JKCHBwqGoIzBjZcuOUXreU2QpC5SyklcxXcFQDEaikWS4PtFlTGRaR4assf4D6/h9feOFg5GDt7MsCd5XuPnJuNbGpQSpIoC5UzsRlFMl3opICSspW5DfmGh7sY68MExLpIUkjQ5+0VHiXhqWEFRQlScmUmo9f1jL1mndHa4Hbr5iTpdSoArcSozb4nYSxqNsz+94Tz7xWtipRcvTRz0NPaDLXdM2WypQCkfkd1N0DuGGmUKLXOIzChUuwBy2I75Qgru43OQZs0LWeQntrQVMomrAkqdnGdAM+kNbsQJhThQAZYLLBoTsQae20K12xQTzJZLAgnI7Nu4gyxWyUnE60pDlwVMBvTUxdAwIBEtdxGvlJLfdC1rQVFACiRUpdQbQGoNBl1j2wXcmSCAnzFyCXrpn+6Qi4kvKSpCUSSokF3FABnR+u0LbNPWZU0Y1EnCKk5FQf4w2KiRgbRZK3K5MvE21EFSAkBsLtXzt7M6T6wxwpPiSwwBYAdmev71iiWCbMM1SpYUpCwkKGwCQDU0dxptF1upaVJwlRcUrnlrvt6R2AGxmAtQrznObba2K0gggHBl/wBsslXekTcJEItCHoFHCelQdaaQ1vy4JyZ7JogkqStLsAqhChoaM4z+QVpuRdnT4uIU01BpX6NBHZSpTPOOKVbBMt952diXdJejfPvFatkhSMnIJoR17Vi6SLQJkhEwJBXgSQ6XDnUsa1f2iu2y1pQtSJ5YsCMKSxJJrTLTKMxFK8t/ZDaW5geEjMim2Qqlh1IDZecFs6gJI9Hq0S3XY0oWlalY1JyDFszu2tfaBLNZy7y5qihT9a7EH90iyXRY0qAKZstRS4ICgADq4i5sYfpGfSEv8CYzLZw6hkB2L6Abxyv7QL8NrtRwl5Up0S+reZfqR7ARf76tZs1mmrCw6g0tvzGnqNe0cj8Po3SHan4awp2ieh0neWNbz8piKQ8uy1FvMUkfiD09tITps6tAfaDLJZl7fA/SBW8LDnN0r4cGWqyziauH31+FYd3fNLhZ5m1P6mK9dN3zVCktf+U/PKHtnuu0k+QgdWjO7p8+EEiY2pdASpIlwu+3mccD9aDJqw/RLEV/ha7FyySsaUi0Ilx6HQCzus2855vUlePCcpqmQI2/hx1iYJjYCHIvIBZh1jYWcbRKSBnC+8r7kyE4pi0pG6iAPjnESQpY4EOTLA0EDW+85clJUtQSBUkkADuTHOOIvtUSHTZklZbzKBCcndsyPaOb3vfE+0qedMUqtB+FLuKAUFDs5gbWqJqabsm2zd/CPnOg8VfaYVOiy5ZeIRQf0pNTkalhSOcTZylqxTFFajmVVJqQa+sDIO9Q1Xpt8amC0IfNySFM2+dX6phZrC09BRpK6Fwo9es1dWgfqX+hjINSUpoX301rr3jI7Bhc+yWS/Uckqj8j/wCZSzr++8Vu0JyalNKvFnvtAaTQ0lDIbFUJVy6AM3fqxc+sEsXMppWwg9frI7uvqfZi8mYpGpGaTs6TSu8Xzh77RDNBRaJQLFKXTUHFTynIP1jnFpl8wbPXu0G3GllK2xyv9Y+jwNXYbSNXpKbULMu/n1nV7LarFaifCmhKslBKmV6pNYEtnAyF1TMD9Uxx+1eeZuFH4E5QfdnFNskNgnrI/KvmHbm+kANGnc5K4Ps2iZ7LuQZps9DL1bfs7mqGEzElIJIBej+kA2f7JA4MyY42GsR3f9qc5LCdKQvqhRSfYuPlF4uri+XOlpmYVJCg9QD8oPXp6hyJ+MS1LdoUrhuR8sRP/wDhUAMACBuI0HBMsF8Cf8oi3S75kq/EB3p84JRaEKyUD6wfuKfKZPfXjqZUE8NgCiY0m8NdGPSLsMO8e+GOkT3FflK98855ablnMwWpuoB+YiKTwmuZ/wAwkjqB9I6R4I6R6JAih0lZOTLjVWAbTn87hRQKEoLISGz3OUL7+4JVNZQYqHufWOpeCIzwRFPwNW+NoWvtC5GDA8pxCzcIWtB5Ekev6GH1ycDrScS0h+gFI6kJQjYJig7PTPiJMYt7YvsGNhKpZ+GwRzgNszx5a+BrOuuHCegDe0W1hvHjjeDnS0kYKxJdVcpyrESkJ4ASMlj/ACwfY+CpKS6iVfARZ/ETvEU23S01UQB1IHzgK9naYHPDn3kmFbXalxjiM1k2FCQAlIAGQETJs42hLauMrHLznyn2CsR9kvCK2/alZU+TxJn9KGG+ayIc4lUYlE0eos5IT6S+JRGFYGZEckt/2pTVA+FJSnqtZVt+FLfMxXLdxtbZv/VKP5ZYAeu+fxMDN6iPVdialv1YHr/E7nbb4lShimLSgbqUEj4xUL4+0+zS3Esqmn+QMKfzKb4PHMbHZRaSUzCrxiThWokuK8pq43BaB7zuWZJOFSSoPQgEjMbDUQNrzjYRynsihX4bGyfLlH17/aTapriXhkg6jmVm2ag2Wwio2ifMmqxTFqWvN1kqOv7pGrCm3/11j2UkEjejMO7+uW+sBNjHmZt1aWqkeBcTXDQbt6VBPvEv8McIUkEjWoNRXJNUimsZLlEtp5fkW707wRYZKnSQSDTIszgtWuo/tFRvLtsNoIkORtTLuRm40KdYZXdKcCj0BI6mrs1OZGzVieTYCXXqWJejFSXHxT8exhvZ7OEuDvoHcBTsQ/5VdSRrBq6ydzFrbBjAmqLNLapT0cJdtM65NGQdJsCSkPJBI5XUS5w0rQ7bmMhnAiZf72nt9issDSUk+9frC6cjJtmetP3WHF8t4pSdEBP+VIEAeH7uAO1frEES9LYQRXNstUvpX3HWCLqlOZpagMr/AFj95j9CJkvmT2+n6kRPc8sDxqaIPtMTAym8vbYe7Pp9ZWLfL55p/nVlu5gNCK7CtYeXrYiJ85LfiX7OesLBZi3uf3+/7KlSI/U4Kj0gplZPrF/4PIVZkjPCpQPSr19CPeKUU5An02P60i2cCLpNQR+Vfvy/QRas7xLtQcWnJ8sGWTBHolxMEx7gg88xmc4v232iRaJiUTpyQ+JIExQDKrkCzOWiNHGFuTQWlZ74T/qBhx9oVkZUuYBUpKD/AIS4HxPtFQCHFfSkLMzKcZnr9GlN9Csyg7eQ6SxSePreP+qFd5aPoBBlm+0i2Yk4jLKXD8jUetXzaKa1IxaYjvn84Zuz9M39g+E6rxDxnaJBAQJR5cTrevQAF9veECvtNtn5ZP8AkX/7xpfSfGu+RPDOhkkvk3K/d2MVSbL9ATltqC39OsXe1wdjEdFoNM1fiQZBIPvEth+0u2H/ALI/wK+HPER+0a3HJUsf4P1MVSWMq1P1prTL5xjD90bQHpRyxivfP5x3/wA7Sj/5j4SxTuPberKcB2Qj6gwLM4vtqs7UsdsI+QEKjtkTkw7AU0evvGhlM/t8W+XeK943nLro9OOSD4CFLvi0KPPaJx3BmL+pg64rSlRVKmnlmBnUScKmop+5hMU61Ye7EkfSN5aWrv7hzn8NI4Ocy1mnRkIAxJLbJMta0K/CSCd9Acttx84imSncjLPLQUftUb5xZrYj+JsyZr/ey2TMAFSlycQbqNor8lJJACSVOMNdQ5I2L0jjK02cS78xsfv5weWHof3WgiVQAOTB/wDyO2fx0yjEoIc5ZVGfmb3pq2kGySD5Q5JqHLHmoRqHzY7Z1pGYRj1jnhC1IxCWtPMapUwYFzy9MqEbRc5kgKBCg4OYMA8PWCzqQFy0B8uoKSdoeiTDNYOJ4/X3K1xK5H8yoXrwgiYfuiJe4ZxQu4+MVebw9PQSDLIZk4gC1VO7gNpruI64iywSmyAhiARsYt3GZante2oYO4nG7Hd5OEFNXRTJ+ZQOdD8YaWCwMxriZDjM8qyCRrR6jKOjWrhyUtmGBvyihqDkNQRnBdiuWVLJKUuS9TXMu7ZP1Z4KtIEPZ2wrLsN/KUa7bmWSlpZJDB8hykpIdsmOm1YdSeEVEDEpKQzEM+jMW0ok0OYeLgER6BBQszbO0rWPh2leVwpKNStT6s0ZFjjInAi/4u7/ACM5je5BnzXc85S3q3ygEOSQHbPLI1hje4+/mnLnPzP6bwHJDHMP+6/GBCemq/pj3CRT0+XenxH6iCLrPNNGplntynF9I1tGnpE10IBnAfmSoe6SPrEidZ/TMhv+W1oXXzkEP/MEn6t9NISJk5hnfbTC4+usWK+g6pKw/NKRluAU/wDj+8oVeASVaVPsaj3ihUQmnfFY930ixUgga+9OnTKHfBaGtAG6FJ9QX/8AGBlyzWmgbZh2qaPBlxYkWmUdStj66/ExUVjMvqW46WHsMu5kR4ZUMvCjzwYvwTyPHKjxpY8VlUWqghX0PwMc2CGfLeg2LZ+p9o7ja7EFoUg/iSR7iOPW6yFLpOYUQR/TsfWFrqznM9N2HqMo1Z6H6xbhY0A3H7PrHuB09tXyH6Qd/DMQdCBX1I/WsYqwHEwA+OVKfHaA8Bm93gj7ghQnSLRZlbY0vXzBj7EA/wCKK0EOS5FSQpzQal9R+AAikN+E5vgW1GIsF8iv8WWu+GD73uTBaiFEJSV4hhoyVKKqPT8oI6PFyhZREA4p1DjowDD6H9pVFyS5AzA0rRiT3AAHvGSuYMPTRyeUMeg/Cdoa2qxATFMp0KUyS9A9VA5kYUk83faNTZFPygYs9zzEpSa+dLV6P3indmOd8CIvKksKbnsCGSwPlrrlQGIcJSVO479KVbqpnBh2bAgkEAlNcJGbIZKQCag4z5VakViOfdjMBzNhSQKHLGpQz3zGZdwHju6aQLkigIfRs2foPTX/AGjcSQNjh1GoCXzyNdqw1Td6jhGeIDT/ABFgKK5QKpZ3iaVd2IOGfM9fEWzF+g1bOLCljON6jrB+GrYZM1JqEE4ZgpUYT6Gta17wdxHcvhTCR5FArSo6sByijE1oKFt6xJZ7GkIxFLEgvQ8uJQAFObQtmOsXCwWFNos6pSnKkE4DSoDZaEP02gq0EjBmXqdSKrRaOXI/z6Si2i7mwEMaAlKTiICSScnNaEd4l4duoLmoSScJwlKtRV6Z/Boe2SyqlLKaOcainCHSxAbB2q4esMbLcC1BMxCSHwlgQGoXDjQP3pBBQJW3WcKEFsZ5GO7puRMhLJ2A6U294Zps8S2GUoITj8zV/YgkJhhVAG08nbYzMSxyYMmTEolxK0Y0WgszTDGNG7RjRM6aNGRu0Y0dImuGMjeMjp05lfQ+/nAfnJ+LwGlH4u3wp+849jIFPW1n8tfcJpPUC4GhME3aAJ0pWQC0/Md94yMiRzl7BhcQi+pYEuWTmlcxHolTjI9d4WmXzBuj+3700jIyIMFpz+X8frNQD07NsW+nwiKWspVi/KoH2rHkZERld9p1lKXrvGYIyMgs8ceczBHOeLbBhtExgGUyx3NST8YyMijjaafZLkX4HlEypIIZ9SMsicmp2iZEpwMg1D9entnHkZFMCelYmazrCzKS7pLu+TV+TdYt3EcgTZMmeA2JIC1DNlAUrXQgEVDiMjIkARDVOeOs+3HoYiXY1Ll0DFBoQecGYQTV2IAORz9KiTJYIcJDKU6TkkFRMqWMIqCwJcOxjIyOwIetySR7R84RIkgKKQHVLVhIJrgSCTXyqBL0NYkRYnCUhm8vR1l1MPwkANqM948jIkCRYxHyM8siWSqpIOJSTqz4A+Tip2IYQasBBTTMnDqWQgmh1FKhXppGRkSBKv8Aq+PyE8kSGUjCBhXhY5OrmJFMgTozZwfdMzwVguaAqIfQqYUydsyPaMjImAs8WVP3viOuIbC6ccumIVcPmRUA6xnD1rIUUEBsWGhJ5gHeu4j2MiZlp49OwbpmWJoxo9jImZcxo8aPYyOnTyMaPYyJkTxowRkZHTpDNnsWjyMjIviR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3" name="Picture 7" descr="C:\Users\user\Pictures\6cb4e7b9fb981f0d4b64b9605858c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8280920" cy="5520613"/>
          </a:xfrm>
          <a:prstGeom prst="rect">
            <a:avLst/>
          </a:prstGeom>
          <a:noFill/>
        </p:spPr>
      </p:pic>
      <p:pic>
        <p:nvPicPr>
          <p:cNvPr id="39944" name="Picture 8" descr="C:\Users\user\Pictures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8280920" cy="5480415"/>
          </a:xfrm>
          <a:prstGeom prst="rect">
            <a:avLst/>
          </a:prstGeom>
          <a:noFill/>
        </p:spPr>
      </p:pic>
      <p:pic>
        <p:nvPicPr>
          <p:cNvPr id="11" name="Рисунок 10" descr="pl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764704"/>
            <a:ext cx="8424936" cy="576064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933</TotalTime>
  <Words>725</Words>
  <Application>Microsoft Office PowerPoint</Application>
  <PresentationFormat>Экран (4:3)</PresentationFormat>
  <Paragraphs>76</Paragraphs>
  <Slides>24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ЭЛЕКТРОННЫЙ    ПРОЕКТ </vt:lpstr>
      <vt:lpstr>          ТУРЕЦКАЯ НАЦИОНАЛЬНАЯ КУХНЯ </vt:lpstr>
      <vt:lpstr>История</vt:lpstr>
      <vt:lpstr>Особенности турецкой кухни</vt:lpstr>
      <vt:lpstr>Слайд 5</vt:lpstr>
      <vt:lpstr>Слайд 6</vt:lpstr>
      <vt:lpstr>Слайд 7</vt:lpstr>
      <vt:lpstr>                  Кебабы </vt:lpstr>
      <vt:lpstr>Слайд 9</vt:lpstr>
      <vt:lpstr>                     Манты</vt:lpstr>
      <vt:lpstr>Слайд 11</vt:lpstr>
      <vt:lpstr>Супы</vt:lpstr>
      <vt:lpstr>                     Долма</vt:lpstr>
      <vt:lpstr>Мезе</vt:lpstr>
      <vt:lpstr>Слайд 15</vt:lpstr>
      <vt:lpstr>                                         Ашура</vt:lpstr>
      <vt:lpstr>                ПАХЛАВА</vt:lpstr>
      <vt:lpstr>Слайд 18</vt:lpstr>
      <vt:lpstr>                ЛУКУМ</vt:lpstr>
      <vt:lpstr>Слайд 20</vt:lpstr>
      <vt:lpstr>                    ЛОКМА</vt:lpstr>
      <vt:lpstr>                 Напитки</vt:lpstr>
      <vt:lpstr>Слайд 23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ТУРЕЦКАЯ НАЦИОНАЛЬНАЯ КУХНЯ</dc:title>
  <dc:creator>м-видео</dc:creator>
  <cp:lastModifiedBy>user</cp:lastModifiedBy>
  <cp:revision>102</cp:revision>
  <dcterms:created xsi:type="dcterms:W3CDTF">2013-12-01T22:08:48Z</dcterms:created>
  <dcterms:modified xsi:type="dcterms:W3CDTF">2013-12-04T10:13:39Z</dcterms:modified>
</cp:coreProperties>
</file>