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91" r:id="rId4"/>
    <p:sldId id="293" r:id="rId5"/>
    <p:sldId id="257" r:id="rId6"/>
    <p:sldId id="259" r:id="rId7"/>
    <p:sldId id="295" r:id="rId8"/>
    <p:sldId id="296" r:id="rId9"/>
    <p:sldId id="260" r:id="rId10"/>
    <p:sldId id="264" r:id="rId11"/>
    <p:sldId id="266" r:id="rId12"/>
    <p:sldId id="267" r:id="rId13"/>
    <p:sldId id="294" r:id="rId14"/>
    <p:sldId id="274" r:id="rId15"/>
    <p:sldId id="275" r:id="rId16"/>
    <p:sldId id="284" r:id="rId17"/>
    <p:sldId id="285" r:id="rId18"/>
    <p:sldId id="286" r:id="rId19"/>
    <p:sldId id="287" r:id="rId20"/>
    <p:sldId id="290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000"/>
    <a:srgbClr val="0F2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ABBBF-7C2C-4CE7-8DDF-B0480BFCE3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285E0C-F6B8-49C8-9574-3B9009AB3AB8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Ручные ИС</a:t>
          </a:r>
          <a:endParaRPr lang="ru-RU" sz="4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66904-DCA0-421C-ACE6-E6546E620542}" type="parTrans" cxnId="{0EE4DFDB-F64F-4B85-A28B-3173F2FBB754}">
      <dgm:prSet/>
      <dgm:spPr/>
      <dgm:t>
        <a:bodyPr/>
        <a:lstStyle/>
        <a:p>
          <a:endParaRPr lang="ru-RU"/>
        </a:p>
      </dgm:t>
    </dgm:pt>
    <dgm:pt modelId="{EA9B27D3-2B5D-4527-8BD1-A10956BC4C08}" type="sibTrans" cxnId="{0EE4DFDB-F64F-4B85-A28B-3173F2FBB754}">
      <dgm:prSet/>
      <dgm:spPr/>
      <dgm:t>
        <a:bodyPr/>
        <a:lstStyle/>
        <a:p>
          <a:endParaRPr lang="ru-RU"/>
        </a:p>
      </dgm:t>
    </dgm:pt>
    <dgm:pt modelId="{4BE09AEA-95AF-4D35-83D5-BFCDB1609D57}">
      <dgm:prSet phldrT="[Текст]"/>
      <dgm:spPr/>
      <dgm:t>
        <a:bodyPr/>
        <a:lstStyle/>
        <a:p>
          <a:r>
            <a:rPr lang="ru-RU" dirty="0" smtClean="0"/>
            <a:t>Выполнение всех операций по переработке информации осуществляется человеком</a:t>
          </a:r>
          <a:endParaRPr lang="ru-RU" dirty="0"/>
        </a:p>
      </dgm:t>
    </dgm:pt>
    <dgm:pt modelId="{7674E899-8F9A-4CFB-880A-6CC48C29DBA5}" type="parTrans" cxnId="{AFBCB9AF-822E-4FAB-A341-45744FB9C057}">
      <dgm:prSet/>
      <dgm:spPr/>
      <dgm:t>
        <a:bodyPr/>
        <a:lstStyle/>
        <a:p>
          <a:endParaRPr lang="ru-RU"/>
        </a:p>
      </dgm:t>
    </dgm:pt>
    <dgm:pt modelId="{10531DF3-3549-4513-8878-916D23773CDC}" type="sibTrans" cxnId="{AFBCB9AF-822E-4FAB-A341-45744FB9C057}">
      <dgm:prSet/>
      <dgm:spPr/>
      <dgm:t>
        <a:bodyPr/>
        <a:lstStyle/>
        <a:p>
          <a:endParaRPr lang="ru-RU"/>
        </a:p>
      </dgm:t>
    </dgm:pt>
    <dgm:pt modelId="{E0E8F4F3-D412-4476-8ACC-E8631F7EA63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Автоматизированные ИС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7FC7D-73E5-4AE9-89DF-3B1C2A35B8F4}" type="parTrans" cxnId="{8619FEA5-C6E6-4BBD-A0D7-0117FD9918F2}">
      <dgm:prSet/>
      <dgm:spPr/>
      <dgm:t>
        <a:bodyPr/>
        <a:lstStyle/>
        <a:p>
          <a:endParaRPr lang="ru-RU"/>
        </a:p>
      </dgm:t>
    </dgm:pt>
    <dgm:pt modelId="{BFDF1EC4-4A89-4C40-8965-DDD7C0402545}" type="sibTrans" cxnId="{8619FEA5-C6E6-4BBD-A0D7-0117FD9918F2}">
      <dgm:prSet/>
      <dgm:spPr/>
      <dgm:t>
        <a:bodyPr/>
        <a:lstStyle/>
        <a:p>
          <a:endParaRPr lang="ru-RU"/>
        </a:p>
      </dgm:t>
    </dgm:pt>
    <dgm:pt modelId="{C071B7FC-DFDD-4D10-9C9D-9431D70EA586}">
      <dgm:prSet phldrT="[Текст]"/>
      <dgm:spPr/>
      <dgm:t>
        <a:bodyPr/>
        <a:lstStyle/>
        <a:p>
          <a:r>
            <a:rPr lang="ru-RU" dirty="0" smtClean="0"/>
            <a:t>Часть функций управления или обработки данных осуществляются автоматически, а часть – человеком </a:t>
          </a:r>
          <a:endParaRPr lang="ru-RU" dirty="0"/>
        </a:p>
      </dgm:t>
    </dgm:pt>
    <dgm:pt modelId="{FA70C70C-670D-493C-88AC-7D54D544683F}" type="parTrans" cxnId="{A6D268D6-9844-4F21-8344-EAE3F7BBAD47}">
      <dgm:prSet/>
      <dgm:spPr/>
      <dgm:t>
        <a:bodyPr/>
        <a:lstStyle/>
        <a:p>
          <a:endParaRPr lang="ru-RU"/>
        </a:p>
      </dgm:t>
    </dgm:pt>
    <dgm:pt modelId="{B1E80B21-890D-4154-8245-CFD9850E57E0}" type="sibTrans" cxnId="{A6D268D6-9844-4F21-8344-EAE3F7BBAD47}">
      <dgm:prSet/>
      <dgm:spPr/>
      <dgm:t>
        <a:bodyPr/>
        <a:lstStyle/>
        <a:p>
          <a:endParaRPr lang="ru-RU"/>
        </a:p>
      </dgm:t>
    </dgm:pt>
    <dgm:pt modelId="{425CEA81-77EC-480C-BE5F-21EA90D6F2F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Автоматические</a:t>
          </a:r>
          <a:r>
            <a: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</a:t>
          </a:r>
          <a:endParaRPr lang="ru-RU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D42BF7-EB44-42B3-BD06-DA2BB8391A3C}" type="parTrans" cxnId="{0D36A5F0-C7F2-49F1-8EC0-032AB450DB4A}">
      <dgm:prSet/>
      <dgm:spPr/>
      <dgm:t>
        <a:bodyPr/>
        <a:lstStyle/>
        <a:p>
          <a:endParaRPr lang="ru-RU"/>
        </a:p>
      </dgm:t>
    </dgm:pt>
    <dgm:pt modelId="{0B729569-6F52-422C-8C27-238DBD3453EE}" type="sibTrans" cxnId="{0D36A5F0-C7F2-49F1-8EC0-032AB450DB4A}">
      <dgm:prSet/>
      <dgm:spPr/>
      <dgm:t>
        <a:bodyPr/>
        <a:lstStyle/>
        <a:p>
          <a:endParaRPr lang="ru-RU"/>
        </a:p>
      </dgm:t>
    </dgm:pt>
    <dgm:pt modelId="{A5CA7706-34F1-4139-8926-A966006F87F0}">
      <dgm:prSet phldrT="[Текст]"/>
      <dgm:spPr/>
      <dgm:t>
        <a:bodyPr/>
        <a:lstStyle/>
        <a:p>
          <a:r>
            <a:rPr lang="ru-RU" dirty="0" smtClean="0"/>
            <a:t>Функции управления и обработки информации выполняются техническими средствами без участия человека</a:t>
          </a:r>
          <a:endParaRPr lang="ru-RU" dirty="0"/>
        </a:p>
      </dgm:t>
    </dgm:pt>
    <dgm:pt modelId="{796C9936-14E0-426C-9F3F-1461A12C5145}" type="parTrans" cxnId="{5BA15308-59C4-4A0B-94EA-16E5A06829B7}">
      <dgm:prSet/>
      <dgm:spPr/>
      <dgm:t>
        <a:bodyPr/>
        <a:lstStyle/>
        <a:p>
          <a:endParaRPr lang="ru-RU"/>
        </a:p>
      </dgm:t>
    </dgm:pt>
    <dgm:pt modelId="{B7A40DAE-F060-4499-B786-4632FC79DB78}" type="sibTrans" cxnId="{5BA15308-59C4-4A0B-94EA-16E5A06829B7}">
      <dgm:prSet/>
      <dgm:spPr/>
      <dgm:t>
        <a:bodyPr/>
        <a:lstStyle/>
        <a:p>
          <a:endParaRPr lang="ru-RU"/>
        </a:p>
      </dgm:t>
    </dgm:pt>
    <dgm:pt modelId="{772A1FDE-72D8-4479-BC26-E53A4C166595}" type="pres">
      <dgm:prSet presAssocID="{4ECABBBF-7C2C-4CE7-8DDF-B0480BFCE3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01726-2B35-4E1A-82FB-4030AF2548DA}" type="pres">
      <dgm:prSet presAssocID="{CF285E0C-F6B8-49C8-9574-3B9009AB3AB8}" presName="linNode" presStyleCnt="0"/>
      <dgm:spPr/>
    </dgm:pt>
    <dgm:pt modelId="{D418B336-C6BD-4940-80FE-0F01EFFA5351}" type="pres">
      <dgm:prSet presAssocID="{CF285E0C-F6B8-49C8-9574-3B9009AB3AB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F6E8D-0C70-4735-AF05-F8E2A5035818}" type="pres">
      <dgm:prSet presAssocID="{CF285E0C-F6B8-49C8-9574-3B9009AB3AB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603A0-707C-426E-B5C2-688F0DC0EA9A}" type="pres">
      <dgm:prSet presAssocID="{EA9B27D3-2B5D-4527-8BD1-A10956BC4C08}" presName="sp" presStyleCnt="0"/>
      <dgm:spPr/>
    </dgm:pt>
    <dgm:pt modelId="{B26E498A-4558-4866-AC47-EC3ADD5D75DD}" type="pres">
      <dgm:prSet presAssocID="{E0E8F4F3-D412-4476-8ACC-E8631F7EA63D}" presName="linNode" presStyleCnt="0"/>
      <dgm:spPr/>
    </dgm:pt>
    <dgm:pt modelId="{B691B64D-09A1-4770-94CA-AA7EB6565DDE}" type="pres">
      <dgm:prSet presAssocID="{E0E8F4F3-D412-4476-8ACC-E8631F7EA63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53334-28CB-4B36-8190-58EF0A185A04}" type="pres">
      <dgm:prSet presAssocID="{E0E8F4F3-D412-4476-8ACC-E8631F7EA63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2AB0F-5D4B-4C4E-BA23-684E5550718B}" type="pres">
      <dgm:prSet presAssocID="{BFDF1EC4-4A89-4C40-8965-DDD7C0402545}" presName="sp" presStyleCnt="0"/>
      <dgm:spPr/>
    </dgm:pt>
    <dgm:pt modelId="{BBE8216A-A0C5-4FC2-A20E-F2E961158FE8}" type="pres">
      <dgm:prSet presAssocID="{425CEA81-77EC-480C-BE5F-21EA90D6F2FB}" presName="linNode" presStyleCnt="0"/>
      <dgm:spPr/>
    </dgm:pt>
    <dgm:pt modelId="{FC0E22BE-28DD-405C-866A-819CE32482F7}" type="pres">
      <dgm:prSet presAssocID="{425CEA81-77EC-480C-BE5F-21EA90D6F2FB}" presName="parentText" presStyleLbl="node1" presStyleIdx="2" presStyleCnt="3" custScaleX="1088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E8FEB-A321-4809-BDA1-448D2B12560C}" type="pres">
      <dgm:prSet presAssocID="{425CEA81-77EC-480C-BE5F-21EA90D6F2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F2CCA-0D1D-4B40-AA71-D32EDFC95F2C}" type="presOf" srcId="{4BE09AEA-95AF-4D35-83D5-BFCDB1609D57}" destId="{BDAF6E8D-0C70-4735-AF05-F8E2A5035818}" srcOrd="0" destOrd="0" presId="urn:microsoft.com/office/officeart/2005/8/layout/vList5"/>
    <dgm:cxn modelId="{0EE4DFDB-F64F-4B85-A28B-3173F2FBB754}" srcId="{4ECABBBF-7C2C-4CE7-8DDF-B0480BFCE363}" destId="{CF285E0C-F6B8-49C8-9574-3B9009AB3AB8}" srcOrd="0" destOrd="0" parTransId="{ACA66904-DCA0-421C-ACE6-E6546E620542}" sibTransId="{EA9B27D3-2B5D-4527-8BD1-A10956BC4C08}"/>
    <dgm:cxn modelId="{5BA15308-59C4-4A0B-94EA-16E5A06829B7}" srcId="{425CEA81-77EC-480C-BE5F-21EA90D6F2FB}" destId="{A5CA7706-34F1-4139-8926-A966006F87F0}" srcOrd="0" destOrd="0" parTransId="{796C9936-14E0-426C-9F3F-1461A12C5145}" sibTransId="{B7A40DAE-F060-4499-B786-4632FC79DB78}"/>
    <dgm:cxn modelId="{AFBCB9AF-822E-4FAB-A341-45744FB9C057}" srcId="{CF285E0C-F6B8-49C8-9574-3B9009AB3AB8}" destId="{4BE09AEA-95AF-4D35-83D5-BFCDB1609D57}" srcOrd="0" destOrd="0" parTransId="{7674E899-8F9A-4CFB-880A-6CC48C29DBA5}" sibTransId="{10531DF3-3549-4513-8878-916D23773CDC}"/>
    <dgm:cxn modelId="{8619FEA5-C6E6-4BBD-A0D7-0117FD9918F2}" srcId="{4ECABBBF-7C2C-4CE7-8DDF-B0480BFCE363}" destId="{E0E8F4F3-D412-4476-8ACC-E8631F7EA63D}" srcOrd="1" destOrd="0" parTransId="{AB87FC7D-73E5-4AE9-89DF-3B1C2A35B8F4}" sibTransId="{BFDF1EC4-4A89-4C40-8965-DDD7C0402545}"/>
    <dgm:cxn modelId="{2D2FBEB8-745E-49C8-AA4A-0E1DC11B1C95}" type="presOf" srcId="{C071B7FC-DFDD-4D10-9C9D-9431D70EA586}" destId="{DDB53334-28CB-4B36-8190-58EF0A185A04}" srcOrd="0" destOrd="0" presId="urn:microsoft.com/office/officeart/2005/8/layout/vList5"/>
    <dgm:cxn modelId="{0D36A5F0-C7F2-49F1-8EC0-032AB450DB4A}" srcId="{4ECABBBF-7C2C-4CE7-8DDF-B0480BFCE363}" destId="{425CEA81-77EC-480C-BE5F-21EA90D6F2FB}" srcOrd="2" destOrd="0" parTransId="{09D42BF7-EB44-42B3-BD06-DA2BB8391A3C}" sibTransId="{0B729569-6F52-422C-8C27-238DBD3453EE}"/>
    <dgm:cxn modelId="{7A894620-02B9-44BE-A878-0F8EA9CDB689}" type="presOf" srcId="{A5CA7706-34F1-4139-8926-A966006F87F0}" destId="{9A1E8FEB-A321-4809-BDA1-448D2B12560C}" srcOrd="0" destOrd="0" presId="urn:microsoft.com/office/officeart/2005/8/layout/vList5"/>
    <dgm:cxn modelId="{26FFB768-7324-4C80-8FA2-6DA2B7CF2DD0}" type="presOf" srcId="{425CEA81-77EC-480C-BE5F-21EA90D6F2FB}" destId="{FC0E22BE-28DD-405C-866A-819CE32482F7}" srcOrd="0" destOrd="0" presId="urn:microsoft.com/office/officeart/2005/8/layout/vList5"/>
    <dgm:cxn modelId="{A2370B87-1820-4D0A-BD6C-4AC0F53DFB4F}" type="presOf" srcId="{CF285E0C-F6B8-49C8-9574-3B9009AB3AB8}" destId="{D418B336-C6BD-4940-80FE-0F01EFFA5351}" srcOrd="0" destOrd="0" presId="urn:microsoft.com/office/officeart/2005/8/layout/vList5"/>
    <dgm:cxn modelId="{969054B3-FB41-4E49-9F5E-0616EBB01338}" type="presOf" srcId="{E0E8F4F3-D412-4476-8ACC-E8631F7EA63D}" destId="{B691B64D-09A1-4770-94CA-AA7EB6565DDE}" srcOrd="0" destOrd="0" presId="urn:microsoft.com/office/officeart/2005/8/layout/vList5"/>
    <dgm:cxn modelId="{A6D268D6-9844-4F21-8344-EAE3F7BBAD47}" srcId="{E0E8F4F3-D412-4476-8ACC-E8631F7EA63D}" destId="{C071B7FC-DFDD-4D10-9C9D-9431D70EA586}" srcOrd="0" destOrd="0" parTransId="{FA70C70C-670D-493C-88AC-7D54D544683F}" sibTransId="{B1E80B21-890D-4154-8245-CFD9850E57E0}"/>
    <dgm:cxn modelId="{523DCD81-DEC6-4E90-A32A-C21E549E355A}" type="presOf" srcId="{4ECABBBF-7C2C-4CE7-8DDF-B0480BFCE363}" destId="{772A1FDE-72D8-4479-BC26-E53A4C166595}" srcOrd="0" destOrd="0" presId="urn:microsoft.com/office/officeart/2005/8/layout/vList5"/>
    <dgm:cxn modelId="{899DA78D-85B3-4002-8D52-E3F3263474D4}" type="presParOf" srcId="{772A1FDE-72D8-4479-BC26-E53A4C166595}" destId="{6AB01726-2B35-4E1A-82FB-4030AF2548DA}" srcOrd="0" destOrd="0" presId="urn:microsoft.com/office/officeart/2005/8/layout/vList5"/>
    <dgm:cxn modelId="{2673DD88-1A43-4B74-8FEE-B0319839197E}" type="presParOf" srcId="{6AB01726-2B35-4E1A-82FB-4030AF2548DA}" destId="{D418B336-C6BD-4940-80FE-0F01EFFA5351}" srcOrd="0" destOrd="0" presId="urn:microsoft.com/office/officeart/2005/8/layout/vList5"/>
    <dgm:cxn modelId="{C1C02466-E79E-4553-AA6B-C4012ED03CE1}" type="presParOf" srcId="{6AB01726-2B35-4E1A-82FB-4030AF2548DA}" destId="{BDAF6E8D-0C70-4735-AF05-F8E2A5035818}" srcOrd="1" destOrd="0" presId="urn:microsoft.com/office/officeart/2005/8/layout/vList5"/>
    <dgm:cxn modelId="{021EF9B4-E5BD-4014-BFF7-2B577C43F07D}" type="presParOf" srcId="{772A1FDE-72D8-4479-BC26-E53A4C166595}" destId="{FF2603A0-707C-426E-B5C2-688F0DC0EA9A}" srcOrd="1" destOrd="0" presId="urn:microsoft.com/office/officeart/2005/8/layout/vList5"/>
    <dgm:cxn modelId="{8419EDB9-CD4C-45E1-B088-8B0D2C1E4A3A}" type="presParOf" srcId="{772A1FDE-72D8-4479-BC26-E53A4C166595}" destId="{B26E498A-4558-4866-AC47-EC3ADD5D75DD}" srcOrd="2" destOrd="0" presId="urn:microsoft.com/office/officeart/2005/8/layout/vList5"/>
    <dgm:cxn modelId="{FCBAB6CC-EA1D-4CE8-8235-2DBBE9909F3E}" type="presParOf" srcId="{B26E498A-4558-4866-AC47-EC3ADD5D75DD}" destId="{B691B64D-09A1-4770-94CA-AA7EB6565DDE}" srcOrd="0" destOrd="0" presId="urn:microsoft.com/office/officeart/2005/8/layout/vList5"/>
    <dgm:cxn modelId="{05274EA9-EB0C-4D0D-8527-43C8D6781F8D}" type="presParOf" srcId="{B26E498A-4558-4866-AC47-EC3ADD5D75DD}" destId="{DDB53334-28CB-4B36-8190-58EF0A185A04}" srcOrd="1" destOrd="0" presId="urn:microsoft.com/office/officeart/2005/8/layout/vList5"/>
    <dgm:cxn modelId="{9DB1B7C9-DD46-43C5-99F7-1E1A78FFB054}" type="presParOf" srcId="{772A1FDE-72D8-4479-BC26-E53A4C166595}" destId="{F142AB0F-5D4B-4C4E-BA23-684E5550718B}" srcOrd="3" destOrd="0" presId="urn:microsoft.com/office/officeart/2005/8/layout/vList5"/>
    <dgm:cxn modelId="{51A5079B-3A8B-4BC7-BB34-60A5DDACA837}" type="presParOf" srcId="{772A1FDE-72D8-4479-BC26-E53A4C166595}" destId="{BBE8216A-A0C5-4FC2-A20E-F2E961158FE8}" srcOrd="4" destOrd="0" presId="urn:microsoft.com/office/officeart/2005/8/layout/vList5"/>
    <dgm:cxn modelId="{E0F49BDA-6949-4AE0-B976-C877ACC76E27}" type="presParOf" srcId="{BBE8216A-A0C5-4FC2-A20E-F2E961158FE8}" destId="{FC0E22BE-28DD-405C-866A-819CE32482F7}" srcOrd="0" destOrd="0" presId="urn:microsoft.com/office/officeart/2005/8/layout/vList5"/>
    <dgm:cxn modelId="{76086C7B-AF2B-4695-8A55-85D1397137F9}" type="presParOf" srcId="{BBE8216A-A0C5-4FC2-A20E-F2E961158FE8}" destId="{9A1E8FEB-A321-4809-BDA1-448D2B1256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F6E8D-0C70-4735-AF05-F8E2A5035818}">
      <dsp:nvSpPr>
        <dsp:cNvPr id="0" name=""/>
        <dsp:cNvSpPr/>
      </dsp:nvSpPr>
      <dsp:spPr>
        <a:xfrm rot="5400000">
          <a:off x="5121433" y="-1857575"/>
          <a:ext cx="1410906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Выполнение всех операций по переработке информации осуществляется человеком</a:t>
          </a:r>
          <a:endParaRPr lang="ru-RU" sz="2100" kern="1200" dirty="0"/>
        </a:p>
      </dsp:txBody>
      <dsp:txXfrm rot="-5400000">
        <a:off x="3084822" y="247911"/>
        <a:ext cx="5415254" cy="1273156"/>
      </dsp:txXfrm>
    </dsp:sp>
    <dsp:sp modelId="{D418B336-C6BD-4940-80FE-0F01EFFA5351}">
      <dsp:nvSpPr>
        <dsp:cNvPr id="0" name=""/>
        <dsp:cNvSpPr/>
      </dsp:nvSpPr>
      <dsp:spPr>
        <a:xfrm>
          <a:off x="0" y="2672"/>
          <a:ext cx="3084822" cy="1763633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Ручные ИС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093" y="88765"/>
        <a:ext cx="2912636" cy="1591447"/>
      </dsp:txXfrm>
    </dsp:sp>
    <dsp:sp modelId="{DDB53334-28CB-4B36-8190-58EF0A185A04}">
      <dsp:nvSpPr>
        <dsp:cNvPr id="0" name=""/>
        <dsp:cNvSpPr/>
      </dsp:nvSpPr>
      <dsp:spPr>
        <a:xfrm rot="5400000">
          <a:off x="5121433" y="-5760"/>
          <a:ext cx="1410906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Часть функций управления или обработки данных осуществляются автоматически, а часть – человеком </a:t>
          </a:r>
          <a:endParaRPr lang="ru-RU" sz="2100" kern="1200" dirty="0"/>
        </a:p>
      </dsp:txBody>
      <dsp:txXfrm rot="-5400000">
        <a:off x="3084822" y="2099727"/>
        <a:ext cx="5415254" cy="1273156"/>
      </dsp:txXfrm>
    </dsp:sp>
    <dsp:sp modelId="{B691B64D-09A1-4770-94CA-AA7EB6565DDE}">
      <dsp:nvSpPr>
        <dsp:cNvPr id="0" name=""/>
        <dsp:cNvSpPr/>
      </dsp:nvSpPr>
      <dsp:spPr>
        <a:xfrm>
          <a:off x="0" y="1854487"/>
          <a:ext cx="3084822" cy="1763633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Автоматизированные ИС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093" y="1940580"/>
        <a:ext cx="2912636" cy="1591447"/>
      </dsp:txXfrm>
    </dsp:sp>
    <dsp:sp modelId="{9A1E8FEB-A321-4809-BDA1-448D2B12560C}">
      <dsp:nvSpPr>
        <dsp:cNvPr id="0" name=""/>
        <dsp:cNvSpPr/>
      </dsp:nvSpPr>
      <dsp:spPr>
        <a:xfrm rot="5400000">
          <a:off x="5202803" y="1931743"/>
          <a:ext cx="1410906" cy="53127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Функции управления и обработки информации выполняются техническими средствами без участия человека</a:t>
          </a:r>
          <a:endParaRPr lang="ru-RU" sz="2100" kern="1200" dirty="0"/>
        </a:p>
      </dsp:txBody>
      <dsp:txXfrm rot="-5400000">
        <a:off x="3251882" y="3951540"/>
        <a:ext cx="5243875" cy="1273156"/>
      </dsp:txXfrm>
    </dsp:sp>
    <dsp:sp modelId="{FC0E22BE-28DD-405C-866A-819CE32482F7}">
      <dsp:nvSpPr>
        <dsp:cNvPr id="0" name=""/>
        <dsp:cNvSpPr/>
      </dsp:nvSpPr>
      <dsp:spPr>
        <a:xfrm>
          <a:off x="0" y="3706302"/>
          <a:ext cx="3251881" cy="1763633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Автоматические</a:t>
          </a: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</a:t>
          </a:r>
          <a:endParaRPr lang="ru-RU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093" y="3792395"/>
        <a:ext cx="3079695" cy="1591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567E3D-3C95-413E-A40E-B73B949371EB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3B9F00-1C31-45DF-99EF-EC44EF13C6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7459"/>
            <a:ext cx="8640960" cy="21602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</a:t>
            </a:r>
            <a:b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5229200"/>
            <a:ext cx="585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Palatino Linotype" pitchFamily="18" charset="0"/>
              </a:rPr>
              <a:t>Л.Е. Марченко – преподаватель дисциплины «Информатика», </a:t>
            </a:r>
          </a:p>
          <a:p>
            <a:pPr algn="r"/>
            <a:r>
              <a:rPr lang="ru-RU" b="1" i="1" dirty="0" smtClean="0">
                <a:latin typeface="Palatino Linotype" pitchFamily="18" charset="0"/>
              </a:rPr>
              <a:t>ВТЖТ – филиал ФГБОУ ВО РГУПС, </a:t>
            </a:r>
          </a:p>
          <a:p>
            <a:pPr algn="r"/>
            <a:r>
              <a:rPr lang="ru-RU" b="1" i="1" dirty="0" smtClean="0">
                <a:latin typeface="Palatino Linotype" pitchFamily="18" charset="0"/>
              </a:rPr>
              <a:t>г. Волгоград</a:t>
            </a:r>
            <a:endParaRPr lang="ru-RU" b="1" i="1" dirty="0">
              <a:latin typeface="Palatino Linotype" pitchFamily="18" charset="0"/>
            </a:endParaRPr>
          </a:p>
        </p:txBody>
      </p:sp>
      <p:pic>
        <p:nvPicPr>
          <p:cNvPr id="1026" name="Picture 2" descr="http://nsportal.ru/sites/default/files/styles/media_gallery_large/public/styles/media_gallery_large/public/gallery/2014/10/22/den_samoupravleniya/100_2003.jpg?itok=iQecD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8880"/>
            <a:ext cx="3266413" cy="244981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5809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по режиму работы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1.  </a:t>
            </a:r>
            <a:r>
              <a:rPr lang="ru-RU" sz="2800" dirty="0" smtClean="0"/>
              <a:t>По режиму функционирования:</a:t>
            </a:r>
          </a:p>
          <a:p>
            <a:pPr marL="0" indent="0">
              <a:buNone/>
            </a:pPr>
            <a:r>
              <a:rPr lang="ru-RU" sz="2800" dirty="0" smtClean="0"/>
              <a:t>       –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однопрограммный</a:t>
            </a:r>
            <a:r>
              <a:rPr lang="ru-RU" sz="2800" dirty="0" smtClean="0"/>
              <a:t> режим вычислительной системы;</a:t>
            </a:r>
          </a:p>
          <a:p>
            <a:pPr marL="0" indent="0">
              <a:buNone/>
            </a:pPr>
            <a:r>
              <a:rPr lang="ru-RU" sz="2800" dirty="0" smtClean="0"/>
              <a:t>       –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мультипрограммный</a:t>
            </a:r>
            <a:r>
              <a:rPr lang="ru-RU" sz="2800" dirty="0" smtClean="0"/>
              <a:t> </a:t>
            </a:r>
            <a:r>
              <a:rPr lang="ru-RU" sz="2800" dirty="0"/>
              <a:t>режим вычислительной системы;</a:t>
            </a:r>
            <a:r>
              <a:rPr lang="ru-RU" sz="2800" dirty="0" smtClean="0"/>
              <a:t>  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2.</a:t>
            </a:r>
            <a:r>
              <a:rPr lang="ru-RU" sz="2800" dirty="0" smtClean="0"/>
              <a:t> По характеру обслуживания: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–  пакетный режим;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–  режим индивидуального пользования;</a:t>
            </a:r>
          </a:p>
          <a:p>
            <a:pPr marL="0" indent="0">
              <a:buNone/>
            </a:pPr>
            <a:r>
              <a:rPr lang="ru-RU" sz="2800" dirty="0" smtClean="0"/>
              <a:t>       –  </a:t>
            </a:r>
            <a:r>
              <a:rPr lang="ru-RU" sz="2800" dirty="0"/>
              <a:t>режим </a:t>
            </a:r>
            <a:r>
              <a:rPr lang="ru-RU" sz="2800" dirty="0" smtClean="0"/>
              <a:t>коллективного пользования.</a:t>
            </a:r>
            <a:endParaRPr lang="ru-RU" sz="28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95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96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Качество информационных систем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064896" cy="48737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Достоверность данных – </a:t>
            </a:r>
            <a:r>
              <a:rPr lang="ru-RU" sz="3200" i="1" dirty="0" smtClean="0"/>
              <a:t>не содержит скрытых ошибок</a:t>
            </a:r>
          </a:p>
          <a:p>
            <a:endParaRPr lang="ru-RU" sz="3200" i="1" dirty="0" smtClean="0"/>
          </a:p>
          <a:p>
            <a:r>
              <a:rPr lang="ru-RU" sz="3200" dirty="0" smtClean="0"/>
              <a:t> Целостность данных – </a:t>
            </a:r>
            <a:r>
              <a:rPr lang="ru-RU" sz="3200" i="1" dirty="0" smtClean="0"/>
              <a:t>сохраняет свое информационное содержание</a:t>
            </a:r>
          </a:p>
          <a:p>
            <a:endParaRPr lang="ru-RU" sz="3200" i="1" dirty="0" smtClean="0"/>
          </a:p>
          <a:p>
            <a:r>
              <a:rPr lang="ru-RU" sz="3200" dirty="0" smtClean="0"/>
              <a:t> Безопасность данных – </a:t>
            </a:r>
            <a:r>
              <a:rPr lang="ru-RU" sz="3200" i="1" dirty="0" smtClean="0"/>
              <a:t>данные защищены от несанкционированного доступа к ним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342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63272" cy="28803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5400" b="1" dirty="0" smtClean="0"/>
              <a:t>втоматизированная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5400" b="1" dirty="0" smtClean="0"/>
              <a:t>нформационная 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/>
              <a:t>истема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9772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113795" y="56667"/>
            <a:ext cx="8706677" cy="6324661"/>
            <a:chOff x="113795" y="56667"/>
            <a:chExt cx="8706677" cy="632466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03848" y="56667"/>
              <a:ext cx="2664296" cy="100811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latin typeface="Palatino Linotype" pitchFamily="18" charset="0"/>
                </a:rPr>
                <a:t>Структура АИС</a:t>
              </a:r>
              <a:endParaRPr lang="ru-RU" sz="2400" b="1" i="1" dirty="0">
                <a:latin typeface="Palatino Linotype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flipH="1">
              <a:off x="1691680" y="1064779"/>
              <a:ext cx="2844316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stCxn id="5" idx="2"/>
            </p:cNvCxnSpPr>
            <p:nvPr/>
          </p:nvCxnSpPr>
          <p:spPr>
            <a:xfrm>
              <a:off x="4535996" y="1064779"/>
              <a:ext cx="1920589" cy="4777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239809" y="1568835"/>
              <a:ext cx="2419021" cy="86409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Функциональные подсистемы АИС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16016" y="1578918"/>
              <a:ext cx="3481139" cy="86409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Обеспечивающие</a:t>
              </a:r>
            </a:p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подсистемы </a:t>
              </a:r>
              <a:r>
                <a:rPr lang="ru-RU" b="1" i="1" dirty="0">
                  <a:latin typeface="Palatino Linotype" pitchFamily="18" charset="0"/>
                </a:rPr>
                <a:t>АИС</a:t>
              </a: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449319" y="2443014"/>
              <a:ext cx="0" cy="6400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13795" y="3083074"/>
              <a:ext cx="2671048" cy="158417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latin typeface="Palatino Linotype" pitchFamily="18" charset="0"/>
                </a:rPr>
                <a:t>Подсистемы для отдельных видов деятельности в каждом подразделении предприятия</a:t>
              </a:r>
              <a:endParaRPr lang="ru-RU" sz="1600" b="1" i="1" dirty="0">
                <a:latin typeface="Palatino Linotype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466085" y="2415047"/>
              <a:ext cx="0" cy="30225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851920" y="2703215"/>
              <a:ext cx="4752528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3858276" y="2672755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544380" y="2723406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5308848" y="2702471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6084168" y="2702471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6876256" y="269602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7452320" y="2703216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8028384" y="2702471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8604448" y="270892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5868144" y="3005336"/>
              <a:ext cx="432048" cy="337599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Программное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660232" y="2996952"/>
              <a:ext cx="432048" cy="338437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Методическое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36296" y="2996952"/>
              <a:ext cx="432048" cy="338437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Организационное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830963" y="3005336"/>
              <a:ext cx="432048" cy="337599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Лингвистическое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388424" y="2990502"/>
              <a:ext cx="432048" cy="339082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Правовое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328356" y="3011438"/>
              <a:ext cx="432048" cy="336989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Техническое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646072" y="3000969"/>
              <a:ext cx="432048" cy="336989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1600" b="1" i="1" dirty="0" smtClean="0">
                  <a:latin typeface="Palatino Linotype" pitchFamily="18" charset="0"/>
                </a:rPr>
                <a:t>Информационное обеспечение</a:t>
              </a:r>
              <a:endParaRPr lang="ru-RU" sz="1600" b="1" i="1" dirty="0">
                <a:latin typeface="Palatino Linotype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092824" y="3005336"/>
              <a:ext cx="432048" cy="337599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Математическое обеспечение</a:t>
              </a:r>
              <a:endParaRPr lang="ru-RU" b="1" i="1" dirty="0">
                <a:latin typeface="Palatino Linotype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34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467600" cy="5089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Функциональная часть ИС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94660" y="1628800"/>
            <a:ext cx="7467600" cy="892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о</a:t>
            </a:r>
            <a:r>
              <a:rPr lang="ru-RU" sz="2800" dirty="0" smtClean="0"/>
              <a:t>беспечивает выполнение задач, для которых и предназначена информационная система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5" y="3219348"/>
            <a:ext cx="3640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Подсистема –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5921" y="4209061"/>
            <a:ext cx="8420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/>
              <a:t>э</a:t>
            </a:r>
            <a:r>
              <a:rPr lang="ru-RU" sz="2800" dirty="0" smtClean="0"/>
              <a:t>то часть системы, выделенная по какому-либо </a:t>
            </a:r>
          </a:p>
          <a:p>
            <a:pPr algn="ctr"/>
            <a:r>
              <a:rPr lang="ru-RU" sz="2800" dirty="0" smtClean="0"/>
              <a:t>признаку, реализующая определенные задачи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127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Информационное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3778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совокупность проектных решений по объемам, размещению, формам организации информации, циркулирующей в организации</a:t>
            </a:r>
          </a:p>
          <a:p>
            <a:r>
              <a:rPr lang="ru-RU" sz="2800" dirty="0" smtClean="0"/>
              <a:t>Включает в себя: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Показатели;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Справочные данные;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Классификаторы и кодификаторы информации;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Унифицированные системы документации;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Информация на носителях.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Техническое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37780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Это комплекс технических средств, предназначенных для работы ИС, а также соответствующая документация на эти средства и технологические процессы</a:t>
            </a:r>
          </a:p>
          <a:p>
            <a:r>
              <a:rPr lang="ru-RU" sz="2800" dirty="0" smtClean="0"/>
              <a:t>Технические средства: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Технические средства сбора и регистрации, накопления, обработки, передачи, отображения, вывода, размножения информации;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Средства компьютерной техники – компьютеры любых моделей;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Средства организационной техники.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37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Математическое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3778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совокупность математических методов, моделей, алгоритмов обработки информации, используемых при решении задач в ИС</a:t>
            </a:r>
          </a:p>
          <a:p>
            <a:r>
              <a:rPr lang="ru-RU" sz="2800" dirty="0" smtClean="0"/>
              <a:t>Средства математического обеспечения: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Средства моделирования процессов управления;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Типовые задачи управления;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Методы математического программирования, математической статистики, теории массового обслуживания и др.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124744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Это совокупность программ для реализации целей и задач ИС, а также нормального функционирования комплекса технических средств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Программное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05064"/>
            <a:ext cx="7467600" cy="2497488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В состав программного обеспечения входят: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sz="3200" i="1" dirty="0" smtClean="0"/>
              <a:t>Системные программные средства;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sz="3200" i="1" dirty="0" smtClean="0"/>
              <a:t>Специальные программные продукты.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29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064896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Методическое и организационное обеспечение АИС</a:t>
            </a:r>
            <a:endParaRPr lang="ru-RU" sz="36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467600" cy="2880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Это совокупность методов, средств и документов, регламентирующих взаимодействие персонала ИС с техническими средствами и между собой в процессе разработки и эксплуатации ИС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40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16561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система (ИС) </a:t>
            </a:r>
            <a:r>
              <a:rPr lang="ru-RU" sz="4000" dirty="0" smtClean="0"/>
              <a:t>–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988840"/>
            <a:ext cx="7467600" cy="37444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э</a:t>
            </a:r>
            <a:r>
              <a:rPr lang="ru-RU" sz="4000" dirty="0" smtClean="0"/>
              <a:t>то упорядоченная совокупность документированной информации и информационных технологий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355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писок литература на лето 10 класс - Последние новинки фильмов, музыки, игр, соф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589" y="3501008"/>
            <a:ext cx="2469029" cy="295232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Лингвистическое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099" y="980728"/>
            <a:ext cx="7467600" cy="552182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Это совокупность языков общения персонала ИС и пользователей с программным, математическим и информационным обеспечением, а также совокупность терминов, используемых в ИС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 состав лингвистического обеспечения входят:</a:t>
            </a:r>
          </a:p>
          <a:p>
            <a:pPr marL="360363" indent="-87313" defTabSz="447675">
              <a:buFont typeface="Wingdings" pitchFamily="2" charset="2"/>
              <a:buChar char="ü"/>
            </a:pPr>
            <a:r>
              <a:rPr lang="ru-RU" i="1" dirty="0" smtClean="0"/>
              <a:t> Информационные языки для описания структурных единиц информационной базы;</a:t>
            </a:r>
          </a:p>
          <a:p>
            <a:pPr marL="360363" indent="-87313" defTabSz="447675">
              <a:buFont typeface="Wingdings" pitchFamily="2" charset="2"/>
              <a:buChar char="ü"/>
            </a:pPr>
            <a:r>
              <a:rPr lang="ru-RU" i="1" dirty="0" smtClean="0"/>
              <a:t> Языки управления и манипулирования </a:t>
            </a:r>
          </a:p>
          <a:p>
            <a:pPr marL="273050" indent="0" defTabSz="447675">
              <a:buNone/>
            </a:pPr>
            <a:r>
              <a:rPr lang="ru-RU" i="1" dirty="0" smtClean="0"/>
              <a:t>данными;</a:t>
            </a:r>
          </a:p>
          <a:p>
            <a:pPr marL="360363" indent="-87313" defTabSz="447675">
              <a:buFont typeface="Wingdings" pitchFamily="2" charset="2"/>
              <a:buChar char="ü"/>
            </a:pPr>
            <a:r>
              <a:rPr lang="ru-RU" i="1" dirty="0" smtClean="0"/>
              <a:t> Языковые средства информационно-поисковых систем, систем автоматизации проектирования;</a:t>
            </a:r>
          </a:p>
          <a:p>
            <a:pPr marL="360363" indent="-87313" defTabSz="447675">
              <a:buFont typeface="Wingdings" pitchFamily="2" charset="2"/>
              <a:buChar char="ü"/>
            </a:pPr>
            <a:r>
              <a:rPr lang="ru-RU" i="1" dirty="0" smtClean="0"/>
              <a:t> Система терминов и определений, </a:t>
            </a:r>
          </a:p>
          <a:p>
            <a:pPr marL="273050" indent="0" defTabSz="447675">
              <a:buNone/>
            </a:pPr>
            <a:r>
              <a:rPr lang="ru-RU" i="1" dirty="0" smtClean="0"/>
              <a:t>используемых в процессе разработки и функционирования ИС.</a:t>
            </a:r>
          </a:p>
          <a:p>
            <a:pPr marL="360363" indent="-87313" defTabSz="447675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51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67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Правовое обеспечение АИС</a:t>
            </a:r>
            <a:endParaRPr lang="ru-RU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3778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совокупность правовых норм, регламентирующих создание, юридический статус и эксплуатацию ИС</a:t>
            </a:r>
          </a:p>
          <a:p>
            <a:r>
              <a:rPr lang="ru-RU" sz="2800" dirty="0" smtClean="0"/>
              <a:t>В состав правового обеспечения входят: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Законы;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Указы;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Постановления государственных органов власти;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Приказы;</a:t>
            </a:r>
          </a:p>
          <a:p>
            <a:pPr marL="895350" indent="-266700">
              <a:buFont typeface="Wingdings" pitchFamily="2" charset="2"/>
              <a:buChar char="ü"/>
            </a:pPr>
            <a:r>
              <a:rPr lang="ru-RU" i="1" dirty="0" smtClean="0"/>
              <a:t>Инструкции и др. нормативные документы.</a:t>
            </a:r>
          </a:p>
          <a:p>
            <a:pPr marL="895350" indent="-26670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098" name="Picture 2" descr="Закон о защите прав потребителей не распространится на ОСАГО - Информационный портал города Липецка :: www.lipetck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319" y="4005064"/>
            <a:ext cx="364466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8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нимание Продаю 2 комнатную, Ладожская 93 в Пензе - Sindom в Пенз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19898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Фундаментальные принципы построения и функционирования ИС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549322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Palatino Linotype" pitchFamily="18" charset="0"/>
              </a:rPr>
              <a:t>Принцип первого лица;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i="1" dirty="0" smtClean="0">
                <a:latin typeface="Palatino Linotype" pitchFamily="18" charset="0"/>
              </a:rPr>
              <a:t>Принцип системного подхода;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однократный </a:t>
            </a:r>
            <a:r>
              <a:rPr lang="ru-RU" b="1" i="1" dirty="0">
                <a:solidFill>
                  <a:srgbClr val="7030A0"/>
                </a:solidFill>
              </a:rPr>
              <a:t>ввод информации в систему и многократное ее </a:t>
            </a:r>
            <a:r>
              <a:rPr lang="ru-RU" b="1" i="1" dirty="0" smtClean="0">
                <a:solidFill>
                  <a:srgbClr val="7030A0"/>
                </a:solidFill>
              </a:rPr>
              <a:t>использование</a:t>
            </a:r>
          </a:p>
          <a:p>
            <a:pPr marL="0" indent="0">
              <a:buNone/>
            </a:pPr>
            <a:endParaRPr lang="ru-RU" b="1" i="1" dirty="0">
              <a:solidFill>
                <a:srgbClr val="7030A0"/>
              </a:solidFill>
            </a:endParaRPr>
          </a:p>
          <a:p>
            <a:r>
              <a:rPr lang="ru-RU" dirty="0" smtClean="0"/>
              <a:t> </a:t>
            </a:r>
            <a:r>
              <a:rPr lang="ru-RU" b="1" i="1" dirty="0" smtClean="0">
                <a:latin typeface="Palatino Linotype" pitchFamily="18" charset="0"/>
              </a:rPr>
              <a:t>Принцип надежности;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i="1" dirty="0" smtClean="0">
                <a:latin typeface="Palatino Linotype" pitchFamily="18" charset="0"/>
              </a:rPr>
              <a:t>Принцип непрерывного развития;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возможность расширяться без проведения серьезных организационных изменений</a:t>
            </a:r>
            <a:endParaRPr lang="ru-RU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52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Внимание Продаю 2 комнатную, Ладожская 93 в Пензе - Sindom в Пенз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19898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Фундаментальные принципы построения и функционирования ИС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49322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Palatino Linotype" pitchFamily="18" charset="0"/>
              </a:rPr>
              <a:t>Принцип экономичности;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в</a:t>
            </a:r>
            <a:r>
              <a:rPr lang="ru-RU" sz="2800" b="1" i="1" dirty="0" smtClean="0">
                <a:solidFill>
                  <a:srgbClr val="7030A0"/>
                </a:solidFill>
              </a:rPr>
              <a:t>ыгоды от новой ИС не должны превышать расходы на нее</a:t>
            </a:r>
          </a:p>
          <a:p>
            <a:pPr marL="0" indent="0">
              <a:buNone/>
            </a:pPr>
            <a:endParaRPr lang="ru-RU" sz="2800" b="1" i="1" dirty="0">
              <a:solidFill>
                <a:srgbClr val="7030A0"/>
              </a:solidFill>
            </a:endParaRPr>
          </a:p>
          <a:p>
            <a:r>
              <a:rPr lang="ru-RU" sz="2800" b="1" i="1" dirty="0" smtClean="0">
                <a:latin typeface="Palatino Linotype" pitchFamily="18" charset="0"/>
              </a:rPr>
              <a:t>Принцип совместимости.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проектируемая ИС будет учитывать организационную структуру предприятия, интересы и квалификацию работников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96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системы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6925904"/>
              </p:ext>
            </p:extLst>
          </p:nvPr>
        </p:nvGraphicFramePr>
        <p:xfrm>
          <a:off x="179512" y="1196752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25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992888" cy="475252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Классификация 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информационных систем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преподаватель\Рабочий стол\Algorithms-BA00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3470474" cy="239305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4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467600" cy="652934"/>
          </a:xfrm>
        </p:spPr>
        <p:txBody>
          <a:bodyPr/>
          <a:lstStyle/>
          <a:p>
            <a:r>
              <a:rPr lang="ru-RU" sz="3600" b="1" dirty="0">
                <a:solidFill>
                  <a:srgbClr val="00B050"/>
                </a:solidFill>
              </a:rPr>
              <a:t>ИС</a:t>
            </a:r>
            <a:r>
              <a:rPr lang="ru-RU" sz="2800" b="1" dirty="0"/>
              <a:t> по назначению: 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95536" y="286780"/>
            <a:ext cx="8352927" cy="6310571"/>
            <a:chOff x="395536" y="286780"/>
            <a:chExt cx="8352927" cy="63105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7544" y="1208423"/>
              <a:ext cx="3312368" cy="97778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latin typeface="Palatino Linotype" pitchFamily="18" charset="0"/>
                </a:rPr>
                <a:t>Информационно-управляющие системы</a:t>
              </a:r>
              <a:endParaRPr lang="ru-RU" b="1" i="1" dirty="0">
                <a:latin typeface="Palatino Linotype" pitchFamily="18" charset="0"/>
              </a:endParaRPr>
            </a:p>
          </p:txBody>
        </p:sp>
        <p:sp>
          <p:nvSpPr>
            <p:cNvPr id="5" name="Скругленная прямоугольная выноска 4"/>
            <p:cNvSpPr/>
            <p:nvPr/>
          </p:nvSpPr>
          <p:spPr>
            <a:xfrm>
              <a:off x="5292079" y="286780"/>
              <a:ext cx="3456383" cy="1918084"/>
            </a:xfrm>
            <a:prstGeom prst="wedgeRoundRectCallout">
              <a:avLst>
                <a:gd name="adj1" fmla="val -92080"/>
                <a:gd name="adj2" fmla="val 23469"/>
                <a:gd name="adj3" fmla="val 1666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Системы для сбора и обработки информации, необходимой для управления организацией, предприятием, отраслью</a:t>
              </a:r>
            </a:p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7544" y="3068960"/>
              <a:ext cx="3312368" cy="97778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Системы поддержки принятия решений</a:t>
              </a:r>
            </a:p>
          </p:txBody>
        </p:sp>
        <p:sp>
          <p:nvSpPr>
            <p:cNvPr id="7" name="Скругленная прямоугольная выноска 6"/>
            <p:cNvSpPr/>
            <p:nvPr/>
          </p:nvSpPr>
          <p:spPr>
            <a:xfrm>
              <a:off x="5292080" y="2348880"/>
              <a:ext cx="3384376" cy="1918084"/>
            </a:xfrm>
            <a:prstGeom prst="wedgeRoundRectCallout">
              <a:avLst>
                <a:gd name="adj1" fmla="val -94133"/>
                <a:gd name="adj2" fmla="val 14034"/>
                <a:gd name="adj3" fmla="val 1666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Предназначены для накопления и анализа данных, необходимых для принятия решений в различных сферах деятельности людей</a:t>
              </a:r>
            </a:p>
            <a:p>
              <a:pPr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5536" y="5085184"/>
              <a:ext cx="3312368" cy="97778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Информационно-поисковые системы</a:t>
              </a:r>
            </a:p>
          </p:txBody>
        </p:sp>
        <p:sp>
          <p:nvSpPr>
            <p:cNvPr id="9" name="Скругленная прямоугольная выноска 8"/>
            <p:cNvSpPr/>
            <p:nvPr/>
          </p:nvSpPr>
          <p:spPr>
            <a:xfrm>
              <a:off x="5148064" y="4437644"/>
              <a:ext cx="3600399" cy="2159707"/>
            </a:xfrm>
            <a:prstGeom prst="wedgeRoundRectCallout">
              <a:avLst>
                <a:gd name="adj1" fmla="val -89461"/>
                <a:gd name="adj2" fmla="val 1571"/>
                <a:gd name="adj3" fmla="val 1666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600" b="1" i="1" dirty="0">
                  <a:latin typeface="Palatino Linotype" pitchFamily="18" charset="0"/>
                </a:rPr>
                <a:t>Системы, основное назначение которых </a:t>
              </a:r>
              <a:r>
                <a:rPr lang="ru-RU" sz="1600" b="1" i="1" dirty="0" smtClean="0">
                  <a:latin typeface="Palatino Linotype" pitchFamily="18" charset="0"/>
                </a:rPr>
                <a:t> поиск </a:t>
              </a:r>
              <a:r>
                <a:rPr lang="ru-RU" sz="1600" b="1" i="1" dirty="0">
                  <a:latin typeface="Palatino Linotype" pitchFamily="18" charset="0"/>
                </a:rPr>
                <a:t>информации, содержащейся в различных базах данных, различных вычислительных системах, разнесенных на значительные расстояния</a:t>
              </a: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965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467600" cy="652934"/>
          </a:xfrm>
        </p:spPr>
        <p:txBody>
          <a:bodyPr/>
          <a:lstStyle/>
          <a:p>
            <a:r>
              <a:rPr lang="ru-RU" sz="3600" b="1" dirty="0">
                <a:solidFill>
                  <a:srgbClr val="00B050"/>
                </a:solidFill>
              </a:rPr>
              <a:t>ИС</a:t>
            </a:r>
            <a:r>
              <a:rPr lang="ru-RU" sz="2800" b="1" dirty="0"/>
              <a:t> по назначению: 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67544" y="1268760"/>
            <a:ext cx="8208912" cy="4340224"/>
            <a:chOff x="467544" y="-73260"/>
            <a:chExt cx="8208912" cy="434022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7544" y="756928"/>
              <a:ext cx="3312368" cy="97778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400" b="1" i="1" dirty="0">
                  <a:latin typeface="Palatino Linotype" pitchFamily="18" charset="0"/>
                </a:rPr>
                <a:t>Информационно-справочные системы</a:t>
              </a:r>
            </a:p>
          </p:txBody>
        </p:sp>
        <p:sp>
          <p:nvSpPr>
            <p:cNvPr id="5" name="Скругленная прямоугольная выноска 4"/>
            <p:cNvSpPr/>
            <p:nvPr/>
          </p:nvSpPr>
          <p:spPr>
            <a:xfrm>
              <a:off x="5220073" y="-73260"/>
              <a:ext cx="3456383" cy="1918084"/>
            </a:xfrm>
            <a:prstGeom prst="wedgeRoundRectCallout">
              <a:avLst>
                <a:gd name="adj1" fmla="val -92080"/>
                <a:gd name="adj2" fmla="val 23469"/>
                <a:gd name="adj3" fmla="val 1666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Автоматизированные системы, работающие в интерактивном режиме и обеспечивающие пользователей справочной информацией</a:t>
              </a:r>
            </a:p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7544" y="3068960"/>
              <a:ext cx="3312368" cy="97778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400" b="1" i="1" dirty="0">
                  <a:latin typeface="Palatino Linotype" pitchFamily="18" charset="0"/>
                </a:rPr>
                <a:t>Системы обработки данных</a:t>
              </a:r>
            </a:p>
          </p:txBody>
        </p:sp>
        <p:sp>
          <p:nvSpPr>
            <p:cNvPr id="7" name="Скругленная прямоугольная выноска 6"/>
            <p:cNvSpPr/>
            <p:nvPr/>
          </p:nvSpPr>
          <p:spPr>
            <a:xfrm>
              <a:off x="5292080" y="2348880"/>
              <a:ext cx="3384376" cy="1918084"/>
            </a:xfrm>
            <a:prstGeom prst="wedgeRoundRectCallout">
              <a:avLst>
                <a:gd name="adj1" fmla="val -94133"/>
                <a:gd name="adj2" fmla="val 14034"/>
                <a:gd name="adj3" fmla="val 1666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i="1" dirty="0">
                  <a:latin typeface="Palatino Linotype" pitchFamily="18" charset="0"/>
                </a:rPr>
                <a:t>Класс информационных систем, основной функцией которых являются обработка и архивация больших объемов данных</a:t>
              </a:r>
            </a:p>
            <a:p>
              <a:pPr algn="ctr"/>
              <a:endParaRPr lang="ru-RU" b="1" i="1" dirty="0">
                <a:latin typeface="Palatino Linotype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1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ИС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по структуре аппаратных средств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1. Однопроцессорные ИС</a:t>
            </a:r>
          </a:p>
          <a:p>
            <a:pPr marL="0" indent="0" algn="ctr">
              <a:buNone/>
            </a:pPr>
            <a:r>
              <a:rPr lang="ru-RU" sz="3600" i="1" dirty="0" smtClean="0"/>
              <a:t> </a:t>
            </a:r>
            <a:r>
              <a:rPr lang="ru-RU" sz="3200" dirty="0" smtClean="0"/>
              <a:t>(строятся на базе одного процессора компьютера)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2. Многопроцессорные ИС </a:t>
            </a:r>
          </a:p>
          <a:p>
            <a:pPr marL="0" indent="0" algn="ctr">
              <a:buNone/>
            </a:pPr>
            <a:r>
              <a:rPr lang="ru-RU" sz="3200" dirty="0" smtClean="0"/>
              <a:t>(используют ресурсы нескольких процессоров)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3. Многомашинные системы </a:t>
            </a:r>
          </a:p>
          <a:p>
            <a:pPr marL="0" indent="0" algn="ctr">
              <a:buNone/>
            </a:pPr>
            <a:r>
              <a:rPr lang="ru-RU" sz="3200" dirty="0" smtClean="0"/>
              <a:t>(вычислительные комплексы)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92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</TotalTime>
  <Words>739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Информационные  системы</vt:lpstr>
      <vt:lpstr>Информационная система (ИС) – </vt:lpstr>
      <vt:lpstr>Фундаментальные принципы построения и функционирования ИС</vt:lpstr>
      <vt:lpstr>Фундаментальные принципы построения и функционирования ИС</vt:lpstr>
      <vt:lpstr>Информационные системы</vt:lpstr>
      <vt:lpstr>Классификация  информационных систем</vt:lpstr>
      <vt:lpstr>ИС по назначению: </vt:lpstr>
      <vt:lpstr>ИС по назначению: </vt:lpstr>
      <vt:lpstr>ИС  по структуре аппаратных средств</vt:lpstr>
      <vt:lpstr>ИС    по режиму работы</vt:lpstr>
      <vt:lpstr>Качество информационных систем</vt:lpstr>
      <vt:lpstr>Автоматизированная информационная  система</vt:lpstr>
      <vt:lpstr>Презентация PowerPoint</vt:lpstr>
      <vt:lpstr>Функциональная часть ИС</vt:lpstr>
      <vt:lpstr>Информационное обеспечение АИС</vt:lpstr>
      <vt:lpstr>Техническое обеспечение АИС</vt:lpstr>
      <vt:lpstr>Математическое обеспечение АИС</vt:lpstr>
      <vt:lpstr>Программное обеспечение АИС</vt:lpstr>
      <vt:lpstr>Методическое и организационное обеспечение АИС</vt:lpstr>
      <vt:lpstr>Лингвистическое обеспечение АИС</vt:lpstr>
      <vt:lpstr>Правовое обеспечение АИС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 системы</dc:title>
  <dc:creator>Любаня</dc:creator>
  <cp:lastModifiedBy>Любаня</cp:lastModifiedBy>
  <cp:revision>51</cp:revision>
  <dcterms:created xsi:type="dcterms:W3CDTF">2014-09-09T14:47:47Z</dcterms:created>
  <dcterms:modified xsi:type="dcterms:W3CDTF">2017-10-04T06:20:40Z</dcterms:modified>
</cp:coreProperties>
</file>