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38" r:id="rId4"/>
    <p:sldMasterId id="2147483751" r:id="rId5"/>
    <p:sldMasterId id="2147483777" r:id="rId6"/>
    <p:sldMasterId id="2147483790" r:id="rId7"/>
    <p:sldMasterId id="2147483802" r:id="rId8"/>
    <p:sldMasterId id="2147483814" r:id="rId9"/>
    <p:sldMasterId id="2147483826" r:id="rId10"/>
    <p:sldMasterId id="2147483838" r:id="rId11"/>
  </p:sldMasterIdLst>
  <p:sldIdLst>
    <p:sldId id="256" r:id="rId12"/>
    <p:sldId id="266" r:id="rId13"/>
    <p:sldId id="267" r:id="rId14"/>
    <p:sldId id="275" r:id="rId15"/>
    <p:sldId id="269" r:id="rId16"/>
    <p:sldId id="277" r:id="rId17"/>
    <p:sldId id="270" r:id="rId18"/>
    <p:sldId id="276" r:id="rId19"/>
    <p:sldId id="258" r:id="rId20"/>
    <p:sldId id="259" r:id="rId21"/>
    <p:sldId id="260" r:id="rId22"/>
    <p:sldId id="278" r:id="rId23"/>
    <p:sldId id="279" r:id="rId24"/>
    <p:sldId id="263" r:id="rId25"/>
    <p:sldId id="264" r:id="rId26"/>
    <p:sldId id="271" r:id="rId27"/>
    <p:sldId id="272" r:id="rId28"/>
    <p:sldId id="273" r:id="rId29"/>
    <p:sldId id="265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</p:grpSp>
      <p:sp>
        <p:nvSpPr>
          <p:cNvPr id="3727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2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90D49E-0930-4A5D-97A2-305D9497E061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5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8500-2357-406C-AE63-805A7ADA0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995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701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166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396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52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397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23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555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414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759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9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F848-6E58-4607-8623-2C54E903D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971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168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818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280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98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303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073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287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924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503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5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5907-682F-40B5-AAB0-CBA4CAFBC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43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448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817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77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553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283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4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813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</p:grpSp>
      <p:sp>
        <p:nvSpPr>
          <p:cNvPr id="3727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2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90D49E-0930-4A5D-97A2-305D9497E061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2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B790-1C0A-4BBB-B949-DE71E9F50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8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C75E-ED7E-4440-AB00-02D1162E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4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1CDF-5AF3-42F1-9AF5-9C4471E8A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3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9C9E-FD0C-4959-B132-CE36D2C64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0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C2A5-F67D-4B47-AE87-BF51DF75B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1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2BC8-A9EA-45A4-90B2-B361A9E487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2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B790-1C0A-4BBB-B949-DE71E9F50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77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69BD-B939-4960-9C85-E2A48F83F2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3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91A6-637D-4953-A269-DFE4A8827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6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8500-2357-406C-AE63-805A7ADA0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05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F848-6E58-4607-8623-2C54E903D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5907-682F-40B5-AAB0-CBA4CAFBC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0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</p:grpSp>
      <p:sp>
        <p:nvSpPr>
          <p:cNvPr id="3727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2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90D49E-0930-4A5D-97A2-305D9497E061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0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B790-1C0A-4BBB-B949-DE71E9F50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21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C75E-ED7E-4440-AB00-02D1162E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24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1CDF-5AF3-42F1-9AF5-9C4471E8A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48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9C9E-FD0C-4959-B132-CE36D2C64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3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C75E-ED7E-4440-AB00-02D1162E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27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C2A5-F67D-4B47-AE87-BF51DF75B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58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2BC8-A9EA-45A4-90B2-B361A9E487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15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69BD-B939-4960-9C85-E2A48F83F2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64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91A6-637D-4953-A269-DFE4A8827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4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8500-2357-406C-AE63-805A7ADA0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20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F848-6E58-4607-8623-2C54E903D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96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5907-682F-40B5-AAB0-CBA4CAFBC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81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</p:grpSp>
      <p:sp>
        <p:nvSpPr>
          <p:cNvPr id="3727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2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90D49E-0930-4A5D-97A2-305D9497E061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90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B790-1C0A-4BBB-B949-DE71E9F50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57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C75E-ED7E-4440-AB00-02D1162E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1CDF-5AF3-42F1-9AF5-9C4471E8A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90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1CDF-5AF3-42F1-9AF5-9C4471E8A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11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9C9E-FD0C-4959-B132-CE36D2C64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58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C2A5-F67D-4B47-AE87-BF51DF75B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40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2BC8-A9EA-45A4-90B2-B361A9E487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12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69BD-B939-4960-9C85-E2A48F83F2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52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91A6-637D-4953-A269-DFE4A8827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48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8500-2357-406C-AE63-805A7ADA0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63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F848-6E58-4607-8623-2C54E903D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66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5907-682F-40B5-AAB0-CBA4CAFBC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27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</p:grpSp>
      <p:sp>
        <p:nvSpPr>
          <p:cNvPr id="3727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2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90D49E-0930-4A5D-97A2-305D9497E061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5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9C9E-FD0C-4959-B132-CE36D2C64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37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B790-1C0A-4BBB-B949-DE71E9F50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4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C75E-ED7E-4440-AB00-02D1162E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78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1CDF-5AF3-42F1-9AF5-9C4471E8A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09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9C9E-FD0C-4959-B132-CE36D2C64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00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C2A5-F67D-4B47-AE87-BF51DF75B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69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2BC8-A9EA-45A4-90B2-B361A9E487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71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69BD-B939-4960-9C85-E2A48F83F2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13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91A6-637D-4953-A269-DFE4A8827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1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8500-2357-406C-AE63-805A7ADA0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68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F848-6E58-4607-8623-2C54E903D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C2A5-F67D-4B47-AE87-BF51DF75B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24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5907-682F-40B5-AAB0-CBA4CAFBC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10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>
                  <a:solidFill>
                    <a:srgbClr val="333399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>
                <a:solidFill>
                  <a:srgbClr val="333399"/>
                </a:solidFill>
              </a:endParaRPr>
            </a:p>
          </p:txBody>
        </p:sp>
      </p:grpSp>
      <p:sp>
        <p:nvSpPr>
          <p:cNvPr id="3727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2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90D49E-0930-4A5D-97A2-305D9497E061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37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B790-1C0A-4BBB-B949-DE71E9F50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50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C75E-ED7E-4440-AB00-02D1162E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38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1CDF-5AF3-42F1-9AF5-9C4471E8A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31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9C9E-FD0C-4959-B132-CE36D2C646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73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9C2A5-F67D-4B47-AE87-BF51DF75B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55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2BC8-A9EA-45A4-90B2-B361A9E487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77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69BD-B939-4960-9C85-E2A48F83F2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4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91A6-637D-4953-A269-DFE4A8827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2BC8-A9EA-45A4-90B2-B361A9E487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02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8500-2357-406C-AE63-805A7ADA0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83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F848-6E58-4607-8623-2C54E903DC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313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5907-682F-40B5-AAB0-CBA4CAFBC3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71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806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40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97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20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182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3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69BD-B939-4960-9C85-E2A48F83F2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375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14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35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805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579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85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849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482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4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7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591A6-637D-4953-A269-DFE4A8827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2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55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74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795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155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60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7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24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16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424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17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3D80-B6C3-4A0A-89DC-10DB853A4C6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3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5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8A18-A7CB-488B-90CA-787625ED2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BE71-3872-486A-B531-18BAE9E66C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17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3D80-B6C3-4A0A-89DC-10DB853A4C6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17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3D80-B6C3-4A0A-89DC-10DB853A4C6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17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3D80-B6C3-4A0A-89DC-10DB853A4C6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17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3D80-B6C3-4A0A-89DC-10DB853A4C6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7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17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17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3D80-B6C3-4A0A-89DC-10DB853A4C6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3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D129-7A5A-415F-9BFD-F89F5E78A9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3EAA-369E-4AE4-838A-48151FE51C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2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folHlink"/>
                </a:solidFill>
              </a:rPr>
              <a:t>Инклюзивное образование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sz="18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latin typeface="GungsuhChe" pitchFamily="49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r>
              <a:rPr lang="ru-RU" sz="1400" smtClean="0"/>
              <a:t>Педагог-психолог  </a:t>
            </a:r>
            <a:r>
              <a:rPr lang="ru-RU" sz="1400" smtClean="0"/>
              <a:t>Ценева</a:t>
            </a:r>
            <a:r>
              <a:rPr lang="ru-RU" sz="1400" dirty="0" smtClean="0"/>
              <a:t> </a:t>
            </a:r>
            <a:r>
              <a:rPr lang="ru-RU" sz="1400" dirty="0" smtClean="0"/>
              <a:t>Е.В.</a:t>
            </a:r>
            <a:endParaRPr lang="ru-RU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2971800" cy="363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афр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530350"/>
            <a:ext cx="11334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_мальч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3394773"/>
            <a:ext cx="12684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2_девочк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49" y="2819400"/>
            <a:ext cx="14319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индеец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9388"/>
            <a:ext cx="12319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489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Начало инклюзии - признание наличия различий между учениками, которые уважаются и являются основой образовательного процесса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017712"/>
            <a:ext cx="3810000" cy="4611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 Изменять не людей с ОВЗ, а  изменять общество и отношение  общества к инвалидам.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Отказ от практики использования методик, направленных на исключение ребёнка из образовательного процесса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– </a:t>
            </a:r>
            <a:endParaRPr lang="ru-RU" sz="1800" dirty="0" smtClean="0"/>
          </a:p>
          <a:p>
            <a:endParaRPr lang="ru-RU" sz="2800" dirty="0" smtClean="0"/>
          </a:p>
        </p:txBody>
      </p:sp>
      <p:pic>
        <p:nvPicPr>
          <p:cNvPr id="9221" name="Picture 7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132263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Основное изменение касается принципиально иного </a:t>
            </a:r>
            <a:br>
              <a:rPr lang="ru-RU" sz="3200" dirty="0" smtClean="0"/>
            </a:br>
            <a:r>
              <a:rPr lang="ru-RU" sz="3200" dirty="0" smtClean="0"/>
              <a:t>подхода к образованию: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>
                <a:latin typeface="Arial" charset="0"/>
              </a:rPr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не ребенок приспосабливается</a:t>
            </a:r>
            <a:r>
              <a:rPr lang="ru-RU" sz="2400" dirty="0" smtClean="0"/>
              <a:t> к существующим в образовательном учреждении условиям и нормам, а вся система образования 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/>
              <a:t>подстраивается под потребности и возможности конкретного ребенка</a:t>
            </a:r>
          </a:p>
        </p:txBody>
      </p:sp>
      <p:pic>
        <p:nvPicPr>
          <p:cNvPr id="10244" name="Picture 4" descr="6d680232eab00a560434c0a6e36f1c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4337050" cy="3132138"/>
          </a:xfrm>
          <a:noFill/>
        </p:spPr>
      </p:pic>
    </p:spTree>
    <p:extLst>
      <p:ext uri="{BB962C8B-B14F-4D97-AF65-F5344CB8AC3E}">
        <p14:creationId xmlns:p14="http://schemas.microsoft.com/office/powerpoint/2010/main" val="20818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98" y="3573016"/>
            <a:ext cx="3479794" cy="3168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5112568" cy="5306268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среды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обеспечить  полноценное включение и личностную самореализацию в образовательном учреждении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общего типа надлежащих материально-технических условий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возможность для беспрепятственного доступа детей в здание и помещения ОУ и организации их пребывания и обучения в этом учреждении (пандусы, лифты, специально оборудованные учебные места, специализированное , реабилитационное, медицинское оборудование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4448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детей с ограниченными возможностями здоровья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112568"/>
          </a:xfrm>
        </p:spPr>
        <p:txBody>
          <a:bodyPr/>
          <a:lstStyle/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развития детей с ограниченными возможностями здоровья должны осуществляться по образовательным программам, разработанным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основных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психофизических особенностей и возможностей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Необходимо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психолого-педагогическое сопровождение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ограниченными возможностями здоровья на протяжении всего периода его обучения в ОУ общего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Необходима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 подготовка педагогического коллектива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ОУ  общего типа в соответствии со спецификой  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коррекционной работы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3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речи по отношению к детям с ОВЗ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7713"/>
            <a:ext cx="396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Человек с инвалидностью 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/>
              <a:t>Ребенок с особенностями развития 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/>
              <a:t>Человек с синдромом Дауна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Незрячий человек, слабовидящий человек; человек с инвалидностью по зрению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Дети с особыми образовательными потребностями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17712"/>
            <a:ext cx="4154488" cy="4687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Человек с ограниченными возможностями, больной, искалеченный, неполноценный, калека, с дефектом здоровья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Отсталый, умственно не полноценный, умственно отсталый, дебил, слабоумный, «тормоз», с задержкой в развитии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С болезнью Дауна, даун, даунята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слепой </a:t>
            </a: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/>
              <a:t>Школьники-инвалиды 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90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Принципы  инклюзивного  </a:t>
            </a:r>
            <a:br>
              <a:rPr lang="ru-RU" sz="2800" b="1" dirty="0" smtClean="0"/>
            </a:br>
            <a:r>
              <a:rPr lang="ru-RU" sz="2800" b="1" dirty="0" smtClean="0"/>
              <a:t>образования </a:t>
            </a:r>
            <a:r>
              <a:rPr lang="ru-RU" sz="1200" dirty="0" smtClean="0"/>
              <a:t>(</a:t>
            </a:r>
            <a:r>
              <a:rPr lang="ru-RU" sz="1400" dirty="0" smtClean="0">
                <a:solidFill>
                  <a:srgbClr val="1D41AB"/>
                </a:solidFill>
                <a:latin typeface="Times New Roman"/>
              </a:rPr>
              <a:t>всемирная конференция по образованию лиц</a:t>
            </a:r>
            <a:br>
              <a:rPr lang="ru-RU" sz="1400" dirty="0" smtClean="0">
                <a:solidFill>
                  <a:srgbClr val="1D41AB"/>
                </a:solidFill>
                <a:latin typeface="Times New Roman"/>
              </a:rPr>
            </a:br>
            <a:r>
              <a:rPr lang="ru-RU" sz="1400" dirty="0" smtClean="0">
                <a:solidFill>
                  <a:srgbClr val="1D41AB"/>
                </a:solidFill>
                <a:latin typeface="Times New Roman"/>
              </a:rPr>
              <a:t>с особыми потребностями: доступ и качество саламанка, испания, 7-10 июня 1994 </a:t>
            </a:r>
            <a:r>
              <a:rPr lang="ru-RU" sz="1200" dirty="0" smtClean="0">
                <a:solidFill>
                  <a:srgbClr val="1D41AB"/>
                </a:solidFill>
                <a:latin typeface="Times New Roman"/>
              </a:rPr>
              <a:t>г.)</a:t>
            </a:r>
            <a:endParaRPr lang="ru-RU" sz="1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1.  Ценность  человека  не  зависит  от  его  способностей  и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	 достижений;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2.  Каждый  человек  способен  чувствовать  и  думать;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3.  Каждый  человек  имеет  право  на  общение  и  на  то,  чтобы  быть  услышанным;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4.  Все  люди  нуждаются  друг  в  друге;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5.  Подлинное  образование  может  осуществляться  только  в  контексте  реальных  взаимоотношений;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6.  Все  люди  нуждаются  в  поддержке  и  дружбе  ровесников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7.  Для  всех  обучающихся  достижение  прогресса  скорее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	может  быть  в  том,  что  они  могут  делать,  чем  в  том,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	что  не  могут;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8.  Разнообразие  усиливает  все  стороны  жизни  человека  </a:t>
            </a:r>
          </a:p>
        </p:txBody>
      </p:sp>
    </p:spTree>
    <p:extLst>
      <p:ext uri="{BB962C8B-B14F-4D97-AF65-F5344CB8AC3E}">
        <p14:creationId xmlns:p14="http://schemas.microsoft.com/office/powerpoint/2010/main" val="17856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Персональная выставка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810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09385"/>
            <a:ext cx="35052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Персональная выставка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505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27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Персональная выставка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600200"/>
            <a:ext cx="6858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6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«Хотите счастья на час – вздремните. Хотите счастья на день – идите на рыбалку. Хотите счастья на месяц – женитесь. Хотите счастья на год – унаследуйте состояние. Но если вы хотите счастья на всю жизнь – помогите кому-нибудь»</a:t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2400" dirty="0" smtClean="0"/>
              <a:t>(Старая китайская пословица)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91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1"/>
          <p:cNvSpPr>
            <a:spLocks noGrp="1"/>
          </p:cNvSpPr>
          <p:nvPr>
            <p:ph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/>
              <a:t>«</a:t>
            </a:r>
            <a:r>
              <a:rPr lang="ru-RU" sz="2800" dirty="0"/>
              <a:t>Для того, чтобы было легко жить               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с каждым человеком, думай о том,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что тебя соединяет, а не о том, что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тебя разъединяет с ним»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                              </a:t>
            </a:r>
            <a:r>
              <a:rPr lang="ru-RU" sz="2800" dirty="0" smtClean="0"/>
              <a:t>                  </a:t>
            </a:r>
            <a:r>
              <a:rPr lang="ru-RU" sz="2800" dirty="0" err="1" smtClean="0"/>
              <a:t>Л.Н.Толстой</a:t>
            </a:r>
            <a:r>
              <a:rPr lang="ru-RU" sz="2800" dirty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 smtClean="0">
              <a:latin typeface="GungsuhChe" pitchFamily="49" charset="-127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124" name="Picture 4" descr="H:\картинки\26683774_w640_h640_allergeny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60850"/>
            <a:ext cx="26082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4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905001"/>
            <a:ext cx="3666904" cy="396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Понятие «инклюзивное образование»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8848725" cy="4343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Термин "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фран.происхождения и  означает "включенность". Инклюзивное образование дает возможность всем учащимся (включая людей с ограниченным здоровьем) в полном объеме участвовать в жизни коллектива в детском саду, в школе, в учреждении дополнительного образования детей, в ВУЗЕ.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Законы об инклюзивном образовании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инклюзивное образование на территории РФ регулируется Конституцией РФ, федеральным законом «Об образовании», федеральным законом «О социальной защите инвалидов в РФ», а также Конвенцией о правах ребенка и Протоколом №1 Европейской конвенции о защите прав человека и основных свобод.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2008 году Россия подписала Конвенцию ООН «О правах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инвалидов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2012год- Закон об образовании  утвердил инклюзивное образование, программы и виды инклюзивного образования, статус ребенка с ОВЗ, виды адаптированных программ.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0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Инклюзивное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675" y="1981199"/>
            <a:ext cx="8493125" cy="41497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Суть инклюзии в том, что система обучения и воспитания подстраивается под  ребенка, а не ребенок под систему.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Инклюзивное образование - это признание особенностей развития ребенка и его способности к обучению, которое ведется способом, наиболее подходящим каждому ребенку.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7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инклюзия</a:t>
            </a:r>
            <a:endParaRPr lang="ru-RU" dirty="0"/>
          </a:p>
        </p:txBody>
      </p:sp>
      <p:pic>
        <p:nvPicPr>
          <p:cNvPr id="4" name="Содержимое 3" descr="http://armseven.ru/image0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1"/>
            <a:ext cx="678660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767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Инклюзивное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 основе практики инклюзивного обучения лежит идея принятия индивидуальности каждого отдельного учащегося и, следовательно, обучение должно быть организовано таким образом, чтобы удовлетворить особые потребности каждого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0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инклюзия</a:t>
            </a:r>
            <a:r>
              <a:rPr lang="ru-RU" sz="2800" b="1" dirty="0"/>
              <a:t> </a:t>
            </a:r>
            <a:r>
              <a:rPr lang="ru-RU" sz="2800" b="1" dirty="0" smtClean="0"/>
              <a:t>-</a:t>
            </a:r>
            <a:r>
              <a:rPr lang="ru-RU" sz="2800" b="1" dirty="0"/>
              <a:t>р</a:t>
            </a:r>
            <a:r>
              <a:rPr lang="ru-RU" sz="2800" b="1" dirty="0" smtClean="0"/>
              <a:t>авные </a:t>
            </a:r>
            <a:r>
              <a:rPr lang="ru-RU" sz="2800" b="1" dirty="0"/>
              <a:t>возможности для каждого!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http://armseven.ru/image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72152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71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Инклюзивное образование – это процесс обучения и полноценного участия в школьной жизни всех учеников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017712"/>
            <a:ext cx="3429000" cy="4611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варианты обучения детей-инвалидов:</a:t>
            </a:r>
          </a:p>
          <a:p>
            <a:r>
              <a:rPr lang="ru-RU" sz="1800" dirty="0" smtClean="0"/>
              <a:t>Спецшколы и интернаты </a:t>
            </a:r>
          </a:p>
          <a:p>
            <a:r>
              <a:rPr lang="ru-RU" sz="1800" dirty="0" smtClean="0"/>
              <a:t>Коррекционные классы общеобразовательных школ</a:t>
            </a:r>
          </a:p>
          <a:p>
            <a:r>
              <a:rPr lang="ru-RU" sz="1800" dirty="0" smtClean="0"/>
              <a:t>Домашнее обучение</a:t>
            </a:r>
          </a:p>
          <a:p>
            <a:r>
              <a:rPr lang="ru-RU" sz="1800" dirty="0" smtClean="0"/>
              <a:t>Дистанционное обучение </a:t>
            </a:r>
          </a:p>
          <a:p>
            <a:r>
              <a:rPr lang="ru-RU" sz="1800" dirty="0" smtClean="0"/>
              <a:t>Мэйнстриминг</a:t>
            </a:r>
            <a:r>
              <a:rPr lang="en-US" sz="1800" dirty="0" smtClean="0"/>
              <a:t> (mainstreaming)</a:t>
            </a:r>
            <a:r>
              <a:rPr lang="ru-RU" sz="1800" dirty="0" smtClean="0"/>
              <a:t>: ученики-инвалиды общаются со сверстниками на праздниках, в различных досуговых программах</a:t>
            </a:r>
            <a:r>
              <a:rPr lang="en-US" sz="1800" dirty="0" smtClean="0"/>
              <a:t> </a:t>
            </a:r>
            <a:endParaRPr lang="ru-RU" sz="1800" dirty="0" smtClean="0"/>
          </a:p>
        </p:txBody>
      </p:sp>
      <p:sp>
        <p:nvSpPr>
          <p:cNvPr id="7172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2017712"/>
            <a:ext cx="4267200" cy="4611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«Полноценное участие» - это обучение вместе с другими учениками, сотрудничество с ними, приобретение общего опыта;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активное вовлечение в процесс обучения каждого ребёнка;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ученика принимают и ценят таким, какой он есть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7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606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1_Палитра</vt:lpstr>
      <vt:lpstr>2_Палитра</vt:lpstr>
      <vt:lpstr>3_Палитра</vt:lpstr>
      <vt:lpstr>6_Палитра</vt:lpstr>
      <vt:lpstr>7_Палитра</vt:lpstr>
      <vt:lpstr>9_Палитра</vt:lpstr>
      <vt:lpstr>Тема Office</vt:lpstr>
      <vt:lpstr>1_Тема Office</vt:lpstr>
      <vt:lpstr>2_Тема Office</vt:lpstr>
      <vt:lpstr>3_Тема Office</vt:lpstr>
      <vt:lpstr>4_Тема Office</vt:lpstr>
      <vt:lpstr>Инклюзивное образование</vt:lpstr>
      <vt:lpstr>Презентация PowerPoint</vt:lpstr>
      <vt:lpstr>Понятие «инклюзивное образование»</vt:lpstr>
      <vt:lpstr>Законы об инклюзивном образовании</vt:lpstr>
      <vt:lpstr>Инклюзивное образование</vt:lpstr>
      <vt:lpstr>инклюзия</vt:lpstr>
      <vt:lpstr>Инклюзивное образование</vt:lpstr>
      <vt:lpstr>инклюзия -равные возможности для каждого! </vt:lpstr>
      <vt:lpstr>Инклюзивное образование – это процесс обучения и полноценного участия в школьной жизни всех учеников</vt:lpstr>
      <vt:lpstr>Начало инклюзии - признание наличия различий между учениками, которые уважаются и являются основой образовательного процесса</vt:lpstr>
      <vt:lpstr>Основное изменение касается принципиально иного  подхода к образованию:</vt:lpstr>
      <vt:lpstr>Условия организации успешного обучения и воспитания       детей с ограниченными возможностями здоровья </vt:lpstr>
      <vt:lpstr>Условия организации успешного обучения и воспитания детей с ограниченными возможностями здоровья </vt:lpstr>
      <vt:lpstr>Культура речи по отношению к детям с ОВЗ</vt:lpstr>
      <vt:lpstr>Принципы  инклюзивного   образования (всемирная конференция по образованию лиц с особыми потребностями: доступ и качество саламанка, испания, 7-10 июня 1994 г.)</vt:lpstr>
      <vt:lpstr>Персональная выставка</vt:lpstr>
      <vt:lpstr>Персональная выставка</vt:lpstr>
      <vt:lpstr>Персональная выставка</vt:lpstr>
      <vt:lpstr>Презентация PowerPoint</vt:lpstr>
      <vt:lpstr>Спасибо за внимание!!!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</dc:title>
  <dc:creator>Администратор</dc:creator>
  <cp:lastModifiedBy>Admin</cp:lastModifiedBy>
  <cp:revision>13</cp:revision>
  <dcterms:created xsi:type="dcterms:W3CDTF">2006-08-16T00:00:00Z</dcterms:created>
  <dcterms:modified xsi:type="dcterms:W3CDTF">2017-11-17T19:01:30Z</dcterms:modified>
</cp:coreProperties>
</file>