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83121-52B2-4042-9378-BBFD93197B74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4490B-B40F-4C96-A5E5-F1C4A80E2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32A5C-444A-4ABD-9DFB-08F19213E79D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253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3" name="Номер слайда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4146DF-0D97-4701-B156-EC0810D2D2E3}" type="slidenum">
              <a:rPr lang="ru-RU" sz="1200">
                <a:latin typeface="Times New Roman" pitchFamily="18" charset="0"/>
              </a:rPr>
              <a:pPr algn="r"/>
              <a:t>6</a:t>
            </a:fld>
            <a:endParaRPr 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5FAC5-4881-4BB6-89B2-8546EAF5C729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355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7" name="Номер слайда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A9BAF2-1B5D-4A29-9EED-A78DB6573427}" type="slidenum">
              <a:rPr lang="ru-RU" sz="1200">
                <a:latin typeface="Times New Roman" pitchFamily="18" charset="0"/>
              </a:rPr>
              <a:pPr algn="r"/>
              <a:t>7</a:t>
            </a:fld>
            <a:endParaRPr 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406C8-7E2A-4835-BD00-1EB8A593044B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457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8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1" name="Номер слайда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1AEF913-2EB5-4227-AA40-EC73E0A140C3}" type="slidenum">
              <a:rPr lang="ru-RU" sz="1200">
                <a:latin typeface="Times New Roman" pitchFamily="18" charset="0"/>
              </a:rPr>
              <a:pPr algn="r"/>
              <a:t>8</a:t>
            </a:fld>
            <a:endParaRPr 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93505-65F7-42AA-8FC8-F01A917F3548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150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9" name="Номер слайда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0D2F259-0238-4665-B12C-64450D7D8CE1}" type="slidenum">
              <a:rPr lang="ru-RU" sz="1200">
                <a:latin typeface="Times New Roman" pitchFamily="18" charset="0"/>
              </a:rPr>
              <a:pPr algn="r"/>
              <a:t>9</a:t>
            </a:fld>
            <a:endParaRPr 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33BCBC-F647-4F56-8A90-C0365EF9FC21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720845-20D9-448A-85DE-8C0FBDE7EE01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673600" y="2927350"/>
            <a:ext cx="4013200" cy="1822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</p:txBody>
      </p:sp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357158" y="2071678"/>
            <a:ext cx="8229600" cy="26527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Педагогический совет</a:t>
            </a:r>
            <a:br>
              <a:rPr kumimoji="0" lang="ru-RU" sz="40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0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«Инновационная мобильность педагога как фактор успешной профессиональной деятельности в условиях введения  новых ГОС»</a:t>
            </a:r>
            <a:endParaRPr lang="ru-RU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600" b="1" i="0" u="none" strike="noStrike" kern="120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err="1" smtClean="0">
                <a:ln w="1778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Трунаева</a:t>
            </a:r>
            <a:r>
              <a:rPr lang="uk-UA" sz="2000" b="1" dirty="0" smtClean="0">
                <a:ln w="1778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А.С.,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err="1" smtClean="0">
                <a:ln w="1778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</a:t>
            </a:r>
            <a:r>
              <a:rPr kumimoji="0" lang="uk-UA" sz="2000" b="1" i="0" u="none" strike="noStrike" kern="1200" normalizeH="0" baseline="0" noProof="0" dirty="0" err="1" smtClean="0">
                <a:ln w="1778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аместитель</a:t>
            </a:r>
            <a:r>
              <a:rPr kumimoji="0" lang="uk-UA" sz="2000" b="1" i="0" u="none" strike="noStrike" kern="1200" normalizeH="0" noProof="0" dirty="0" smtClean="0">
                <a:ln w="1778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директора по УВР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normalizeH="0" noProof="0" dirty="0" smtClean="0">
                <a:ln w="1778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uk-UA" sz="2000" b="1" i="0" u="none" strike="noStrike" kern="1200" normalizeH="0" noProof="0" dirty="0" err="1" smtClean="0">
                <a:ln w="1778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ДОШ</a:t>
            </a:r>
            <a:r>
              <a:rPr kumimoji="0" lang="uk-UA" sz="2000" b="1" i="0" u="none" strike="noStrike" kern="1200" normalizeH="0" noProof="0" dirty="0" smtClean="0">
                <a:ln w="1778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000" b="1" i="0" u="none" strike="noStrike" kern="1200" normalizeH="0" noProof="0" dirty="0" smtClean="0">
                <a:ln w="1778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I-III </a:t>
            </a:r>
            <a:r>
              <a:rPr kumimoji="0" lang="ru-RU" sz="2000" b="1" i="0" u="none" strike="noStrike" kern="1200" normalizeH="0" noProof="0" dirty="0" smtClean="0">
                <a:ln w="1778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ступеней №88</a:t>
            </a:r>
            <a:endParaRPr kumimoji="0" lang="ru-RU" sz="2000" b="1" i="0" u="none" strike="noStrike" kern="1200" normalizeH="0" baseline="0" noProof="0" dirty="0" smtClean="0">
              <a:ln w="17780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85727"/>
          <a:ext cx="8858313" cy="6506785"/>
        </p:xfrm>
        <a:graphic>
          <a:graphicData uri="http://schemas.openxmlformats.org/drawingml/2006/table">
            <a:tbl>
              <a:tblPr/>
              <a:tblGrid>
                <a:gridCol w="2152312"/>
                <a:gridCol w="3415490"/>
                <a:gridCol w="3290511"/>
              </a:tblGrid>
              <a:tr h="322228">
                <a:tc>
                  <a:txBody>
                    <a:bodyPr/>
                    <a:lstStyle/>
                    <a:p>
                      <a:pPr indent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Требования к уроку </a:t>
                      </a:r>
                      <a:endParaRPr lang="ru-RU" sz="1400" b="1" i="0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Традиционный урок </a:t>
                      </a:r>
                      <a:endParaRPr lang="ru-RU" sz="1400" b="1" i="0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Урок современного типа </a:t>
                      </a:r>
                      <a:endParaRPr lang="ru-RU" sz="1400" b="1" i="0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89"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Объявление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темы урока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 сообщает учащимся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Формулируют сами учащиеся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5"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Сообщение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целей и задач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 формулирует и сообщает учащимся, чему должны научиться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Формулируют сами учащиеся, определив границы знания и незнания</a:t>
                      </a:r>
                      <a:endParaRPr lang="ru-RU" sz="1400" b="1" i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197"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Планирование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 сообщает учащимся, какую работу они должны выполнить, чтобы достичь цели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Планирование учащимися способов достижения намеченной цели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096"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Практическая деятельность учащихся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Учащиеся осуществляют учебные действия по намеченному плану (применяется групповой, индивидуальный методы)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197"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Осуществление контроля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 осуществляет контроль за выполнением учащимися практической работы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Учащиеся осуществляют контроль (применяются формы самоконтроля, взаимоконтроля)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197"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Осуществление коррекции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 в ходе выполнения и по итогам выполненной работы учащимися осуществляет коррекцию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Учащиеся формулируют затруднения и осуществляют коррекцию самостоятельно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096">
                <a:tc>
                  <a:txBody>
                    <a:bodyPr/>
                    <a:lstStyle/>
                    <a:p>
                      <a:pPr marL="124460" indent="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Оценивание учащихся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 осуществляет оценивание учащихся за работу на уроке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Учащиеся дают оценку деятельности по её результатам (</a:t>
                      </a:r>
                      <a:r>
                        <a:rPr lang="ru-RU" sz="1400" b="1" i="0" kern="1200" dirty="0" err="1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самооценивание</a:t>
                      </a: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оценивание результатов деятельности товарищей)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5"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 урока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 выясняет у учащихся, что они запомнили </a:t>
                      </a:r>
                      <a:endParaRPr lang="ru-RU" sz="1400" b="1" i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Проводится рефлексия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130"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Домашнее задание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 объявляет и комментирует (чаще – задание одно для всех) </a:t>
                      </a:r>
                      <a:endParaRPr lang="ru-RU" sz="1400" b="1" i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Учащиеся могут выбирать задание из предложенных учителем с учётом индивидуальных возможностей 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167" marR="25167" marT="54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57158" y="188454"/>
            <a:ext cx="835824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Требования к современному уроку: </a:t>
            </a:r>
            <a:endParaRPr kumimoji="0" lang="ru-RU" sz="2800" b="1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lvl="0" indent="904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хорошо организованный урок  в хорошо оборудованном кабинете должен иметь хорошее начало и хорошее окончание.</a:t>
            </a:r>
            <a:endParaRPr kumimoji="0" lang="ru-RU" sz="1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•    учитель должен спланировать свою деятельность и деятельность учащихся, четко сформулировать тему, цель, задачи урока;</a:t>
            </a:r>
            <a:endParaRPr kumimoji="0" lang="ru-RU" sz="1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•    урок должен быть проблемным и развивающим: учитель сам нацеливается на сотрудничество с учениками и умеет направлять учеников на сотрудничество с учителем и одноклассниками;</a:t>
            </a:r>
            <a:endParaRPr kumimoji="0" lang="ru-RU" sz="1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•     учитель организует проблемные и поисковые ситуации, активизирует деятельность учащихся;</a:t>
            </a:r>
            <a:endParaRPr kumimoji="0" lang="ru-RU" sz="1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•    вывод делают сами учащиеся;</a:t>
            </a:r>
            <a:endParaRPr kumimoji="0" lang="ru-RU" sz="1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•    минимум репродукции и максимум творчества и сотворчества;</a:t>
            </a:r>
            <a:endParaRPr kumimoji="0" lang="ru-RU" sz="1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•    </a:t>
            </a:r>
            <a:r>
              <a:rPr kumimoji="0" lang="ru-RU" sz="19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времясбережение</a:t>
            </a: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ru-RU" sz="19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здоровьесбережение</a:t>
            </a: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1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•    в центре внимания урока - дети;</a:t>
            </a:r>
            <a:endParaRPr kumimoji="0" lang="ru-RU" sz="1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•    учет уровня и возможностей учащихся, в котором учтены  такие аспекты, как профиль класса, стремление учащихся, настроение детей;</a:t>
            </a:r>
            <a:endParaRPr kumimoji="0" lang="ru-RU" sz="1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•     умение демонстрировать методическое искусство учителя;</a:t>
            </a:r>
            <a:endParaRPr kumimoji="0" lang="ru-RU" sz="1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•    планирование обратной связи;</a:t>
            </a:r>
            <a:endParaRPr kumimoji="0" lang="ru-RU" sz="1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•     урок должен быть добрым.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660387"/>
            <a:ext cx="850112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Технологическая карта позволяет учителю: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реализовать планируемые результаты ГОС; 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системно формировать у обучающихся универсальные учебные действия;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проектировать свою деятельность на четверть, полугодие, год посредством перехода от поурочного планирования к проектированию темы;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 практике реализовать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межпредметные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связи; 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выполнять диагностику достижения планируемых результатов обучающимися на каждом этапе освоения темы.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Компетентностный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подход в обучении: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00188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 увеличить объем информированности человека в различных предметных областях, а помочь людям самостоятельно решать проблемы в незнакомых ситуациях.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Те же умения, которые помогают человеку ориентироваться в новых ситуациях своей профессиональной, личной и общественной жизни, достигая поставленных целей, стали называть компетенциями, или ключевыми компетенциями.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000108"/>
            <a:ext cx="7786742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Мобильность личности –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способность человека быстро реагировать на изменяющиеся условия, а также внутренне перестраивать, изменять свою психическую структуру; ценностные ориентации, мотивы, установки, отношения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45820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Компоненты профессиональной</a:t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мобильности педагога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928802"/>
            <a:ext cx="7162800" cy="4602163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Смысловая установка (готовность к нововведениям)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Интеллектуальная стабильность (пластичность)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Сверхнормативная активность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Креативность (способность к творчеству).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>
          <a:xfrm>
            <a:off x="500034" y="2714620"/>
            <a:ext cx="8099822" cy="3616325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 профессионально-педагогическим компетенциям относят: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Социально - психологическая компетенция. </a:t>
            </a:r>
            <a:b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Общепедагогическая профессиональная компетенция. </a:t>
            </a:r>
            <a:b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Предметная компетенция. </a:t>
            </a:r>
            <a:b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Управленческая компетенция. </a:t>
            </a:r>
            <a:b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Рефлексивная компетенция. </a:t>
            </a:r>
            <a:b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Информационно – коммуникативная компетенция. </a:t>
            </a:r>
            <a:b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Компетенция в сфере инновационной деятельности. </a:t>
            </a:r>
            <a:b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</a:t>
            </a:r>
            <a:r>
              <a:rPr lang="ru-RU" sz="2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Креативная</a:t>
            </a:r>
            <a: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компетенция</a:t>
            </a:r>
            <a:r>
              <a:rPr lang="ru-RU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</a:rPr>
              <a:t>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8253413" cy="4395787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Компетентный педагог должен уметь: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Успешно решать жизненные проблемы; </a:t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ориентироваться на рынке; </a:t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видеть и понимать действительные жизненные интересы своих учеников; </a:t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проявлять уважение к своим ученикам, к их суждениям и вопросам; </a:t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чувствовать </a:t>
            </a:r>
            <a:r>
              <a:rPr lang="ru-RU" sz="2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проблемность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изучаемых ситуаций; </a:t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связывать изучаемый материал с повседневной жизнью, с интересами учащихся; </a:t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ставить цели и оценивать степень их достижения совместно с учащимися; </a:t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в совершенстве владеть методом «создания ситуации успеха»; </a:t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привлекать прошлый опыт учащихся;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8429684" cy="421484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solidFill>
                  <a:srgbClr val="0070C0"/>
                </a:solidFill>
              </a:rPr>
              <a:t>Педагог должен понимать, что: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нужно быть готовым к постоянным переменам; </a:t>
            </a:r>
            <a:b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строить сегодняшнее и завтрашнее поведение на основе вчерашних знаний и вчерашнего опыта невозможно; </a:t>
            </a:r>
            <a:b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главная задача – обеспечить максимум успеха и минимум неудач в будущей жизни своих учеников;</a:t>
            </a:r>
            <a:b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любая человеческая деятельность красива и эффективна.</a:t>
            </a:r>
            <a:endParaRPr lang="ru-RU" sz="27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/>
          </p:nvPr>
        </p:nvSpPr>
        <p:spPr>
          <a:xfrm>
            <a:off x="285720" y="2285992"/>
            <a:ext cx="8572560" cy="3208353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Педагог должен остерегаться:</a:t>
            </a:r>
            <a:b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по привычке считать себя самым главным и единственным источником знаний; </a:t>
            </a:r>
            <a:b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передавать ученикам свой жизненный опыт и воспитывать их исходя из того, как был воспитан сам; </a:t>
            </a:r>
            <a:b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придерживаться представлений о том, что существуют раз и навсегда заданные способы правильного и неправильного решения различных проблем; </a:t>
            </a:r>
            <a:b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• следовать мелочным правилам и инструкциям.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762000" y="762000"/>
            <a:ext cx="7924800" cy="13096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Повестка дня:</a:t>
            </a:r>
            <a:br>
              <a:rPr kumimoji="0" lang="ru-RU" sz="40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000" b="1" i="0" u="none" strike="noStrike" kern="1200" normalizeH="0" baseline="0" noProof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85720" y="1785926"/>
            <a:ext cx="8715436" cy="43005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1. «Образовательные стандарты» видеофильм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2. </a:t>
            </a:r>
            <a:r>
              <a:rPr kumimoji="0" lang="ru-RU" sz="2000" b="1" i="0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Трунаева</a:t>
            </a:r>
            <a:r>
              <a:rPr kumimoji="0" lang="ru-RU" sz="2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 А.С. «Формирование новых компетентностей  педагога в соответствии с новыми ГОС»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3. Выступления педагогов школы: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А) </a:t>
            </a:r>
            <a:r>
              <a:rPr kumimoji="0" lang="ru-RU" sz="2000" b="1" i="0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Несмашная</a:t>
            </a:r>
            <a:r>
              <a:rPr kumimoji="0" lang="ru-RU" sz="2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 Н.А. «Цифровые технологии в обучении английского языка»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Б) </a:t>
            </a:r>
            <a:r>
              <a:rPr kumimoji="0" lang="ru-RU" sz="2000" b="1" i="0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Маглеваная</a:t>
            </a:r>
            <a:r>
              <a:rPr kumimoji="0" lang="ru-RU" sz="2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 Е.И. «Метод дифференциации на уроках литературы как способ организации индивидуальной образовательной траектории учащихся»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В) </a:t>
            </a:r>
            <a:r>
              <a:rPr kumimoji="0" lang="ru-RU" sz="2000" b="1" i="0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Тахтаулова</a:t>
            </a:r>
            <a:r>
              <a:rPr kumimoji="0" lang="ru-RU" sz="2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 И.С. «Игра – как форма оптимизации обучения на уроках химии»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Г) Долгов А.С. «Использование ИКТ на уроках физики и информатики»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7542636" cy="406718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Компетентность учителя – это синтез профессионализма, творчества, и искусства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0"/>
            <a:ext cx="3714776" cy="14319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Психотерапевт</a:t>
            </a:r>
            <a:r>
              <a:rPr lang="ru-RU" sz="1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1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1800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285860"/>
            <a:ext cx="7572428" cy="862012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выяснить у клиента, что он чувствовал, когда в детстве падал с лыж в снег;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3714744" y="2571744"/>
            <a:ext cx="30718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defTabSz="457200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Тренер</a:t>
            </a:r>
            <a:r>
              <a:rPr lang="ru-RU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entury Gothic" pitchFamily="34" charset="0"/>
            </a:endParaRPr>
          </a:p>
          <a:p>
            <a:pPr defTabSz="457200"/>
            <a:r>
              <a:rPr lang="ru-RU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/>
            </a:r>
            <a:br>
              <a:rPr lang="ru-RU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entury Gothic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gray">
          <a:xfrm>
            <a:off x="785786" y="2571744"/>
            <a:ext cx="7858180" cy="860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покажет и научит, как правильно двигаться на лыжах и дышать;</a:t>
            </a:r>
          </a:p>
          <a:p>
            <a:pPr fontAlgn="auto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gray">
          <a:xfrm>
            <a:off x="908422" y="4014773"/>
            <a:ext cx="7949858" cy="8620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расскажет об истории лыжного вида спорта и видах лыж</a:t>
            </a:r>
            <a:r>
              <a:rPr lang="uk-UA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3500430" y="2428868"/>
            <a:ext cx="385765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defTabSz="457200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Консультант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4000496" y="3571876"/>
            <a:ext cx="2777729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defTabSz="457200"/>
            <a:r>
              <a:rPr lang="ru-RU" sz="2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Коуч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gray">
          <a:xfrm>
            <a:off x="908422" y="5140310"/>
            <a:ext cx="7154466" cy="8620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встанет на лыжи рядом с вами и просто спросит о том, куда вы хотите доехать и каким образом.</a:t>
            </a:r>
            <a:endParaRPr lang="ru-RU" sz="2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305800" cy="4602163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ВЫСОКИЙ УРОВЕНЬ РАЗВИТИЯ РЯДА ПРОФЕССИОНАЛЬНЫХ УМЕНИЙ ДАЁТ МАСТЕРСТВО».</a:t>
            </a:r>
          </a:p>
          <a:p>
            <a:pPr algn="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В.Л.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Сластенин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hangingPunct="1">
              <a:defRPr/>
            </a:pP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611188" y="1412875"/>
            <a:ext cx="8229600" cy="45307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isometricOffAxis2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2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Существует достаточно света</a:t>
            </a:r>
          </a:p>
          <a:p>
            <a:pPr algn="ctr"/>
            <a:r>
              <a:rPr lang="ru-RU" sz="2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для тех, кто хочет видеть, </a:t>
            </a:r>
          </a:p>
          <a:p>
            <a:pPr algn="ctr"/>
            <a:r>
              <a:rPr lang="ru-RU" sz="2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и достаточно мрака</a:t>
            </a:r>
          </a:p>
          <a:p>
            <a:pPr algn="ctr"/>
            <a:r>
              <a:rPr lang="ru-RU" sz="2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для тех</a:t>
            </a:r>
            <a:r>
              <a:rPr lang="ru-RU" sz="2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, кто </a:t>
            </a:r>
            <a:r>
              <a:rPr lang="ru-RU" sz="2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не хочет.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60402"/>
            <a:ext cx="8929718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025" algn="l"/>
              </a:tabLst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 решения педагогического совета: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0025" algn="l"/>
              </a:tabLst>
            </a:pP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85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0025" algn="l"/>
              </a:tabLst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Принять к сведению информацию по ходу введения ГОС.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85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0025" algn="l"/>
              </a:tabLst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Изучить материалы ГОС  для основной школы.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85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0025" algn="l"/>
              </a:tabLst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Методическим объединениям учителей-предметников способствовать изучению и накоплению  опыта по данной проблеме, выносить трудные вопросы  на обсуждение заседаний МО, семинары,  педагогические советы.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85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00025" algn="l"/>
              </a:tabLst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Обеспечить условия для поэтапного перехода на новый  государственный образовательный стандарт (ГОС):</a:t>
            </a:r>
          </a:p>
          <a:p>
            <a:pPr lvl="1" indent="285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200025" algn="l"/>
              </a:tabLst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Своевременно направлять учителей на курсы повышения квалификации по вопросам перехода на  новый ГОС.</a:t>
            </a:r>
          </a:p>
          <a:p>
            <a:pPr lvl="1" indent="285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200025" algn="l"/>
              </a:tabLst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Обеспечивать материально-техническую поддержку и создавать информационно-развивающую среду при  переходе на новый ГОС (оснащение кабинетов, наличие соответствующих учебно-методических комплектов, программ). 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85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0025" algn="l"/>
              </a:tabLst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Организовывать методическую поддержку учителям: 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indent="285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200025" algn="l"/>
              </a:tabLst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Провести расширенное заседание методического объединения учителей начальной школы и методических объединений учителей гуманитарного и  естественно-математического </a:t>
            </a: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</a:t>
            </a: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вопросам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перехода на новый ГОС 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428604"/>
            <a:ext cx="8715436" cy="99412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Задачи педагогического совета: </a:t>
            </a:r>
          </a:p>
        </p:txBody>
      </p:sp>
      <p:sp>
        <p:nvSpPr>
          <p:cNvPr id="384009" name="AutoShape 9"/>
          <p:cNvSpPr>
            <a:spLocks noChangeArrowheads="1"/>
          </p:cNvSpPr>
          <p:nvPr/>
        </p:nvSpPr>
        <p:spPr bwMode="auto">
          <a:xfrm>
            <a:off x="323528" y="2060848"/>
            <a:ext cx="2843808" cy="187220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  <a:round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+mn-cs"/>
              </a:rPr>
              <a:t>1. Познакомить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+mn-cs"/>
              </a:rPr>
              <a:t>с ходом внедрения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+mn-cs"/>
              </a:rPr>
              <a:t>государственных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+mn-cs"/>
              </a:rPr>
              <a:t>Стандартов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+mn-cs"/>
              </a:rPr>
              <a:t>образования.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+mn-cs"/>
            </a:endParaRPr>
          </a:p>
        </p:txBody>
      </p:sp>
      <p:sp>
        <p:nvSpPr>
          <p:cNvPr id="384011" name="AutoShape 11"/>
          <p:cNvSpPr>
            <a:spLocks noChangeArrowheads="1"/>
          </p:cNvSpPr>
          <p:nvPr/>
        </p:nvSpPr>
        <p:spPr bwMode="auto">
          <a:xfrm>
            <a:off x="3071802" y="2071678"/>
            <a:ext cx="2868350" cy="2016224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  <a:round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+mn-cs"/>
              </a:rPr>
              <a:t>2. Познакомить с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+mn-cs"/>
              </a:rPr>
              <a:t>требованиями к</a:t>
            </a:r>
          </a:p>
          <a:p>
            <a:pPr lvl="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современному уроку </a:t>
            </a:r>
          </a:p>
          <a:p>
            <a:pPr lvl="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 свете внедрения </a:t>
            </a:r>
          </a:p>
          <a:p>
            <a:pPr lvl="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ГОС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dirty="0">
              <a:latin typeface="Arial" pitchFamily="34" charset="0"/>
              <a:cs typeface="+mn-cs"/>
            </a:endParaRPr>
          </a:p>
        </p:txBody>
      </p:sp>
      <p:sp>
        <p:nvSpPr>
          <p:cNvPr id="384012" name="AutoShape 12"/>
          <p:cNvSpPr>
            <a:spLocks noChangeArrowheads="1"/>
          </p:cNvSpPr>
          <p:nvPr/>
        </p:nvSpPr>
        <p:spPr bwMode="auto">
          <a:xfrm>
            <a:off x="5868144" y="2132856"/>
            <a:ext cx="2918698" cy="208196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  <a:round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Рекомендации по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составлению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технологической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карты урока,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соответствующей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требованиям ГОС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+mn-cs"/>
            </a:endParaRPr>
          </a:p>
        </p:txBody>
      </p:sp>
      <p:sp>
        <p:nvSpPr>
          <p:cNvPr id="9227" name="Нижний колонтитул 6"/>
          <p:cNvSpPr txBox="1">
            <a:spLocks noGrp="1"/>
          </p:cNvSpPr>
          <p:nvPr/>
        </p:nvSpPr>
        <p:spPr bwMode="auto">
          <a:xfrm>
            <a:off x="2571750" y="6286500"/>
            <a:ext cx="5143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262626"/>
              </a:solidFill>
            </a:endParaRPr>
          </a:p>
        </p:txBody>
      </p:sp>
      <p:sp>
        <p:nvSpPr>
          <p:cNvPr id="33795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DCEEE47-BA59-4B95-8133-C8BD9F39A9D3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1115616" y="4149080"/>
            <a:ext cx="2808312" cy="208823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  <a:round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Организация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урочной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AutoShape 3"/>
          <p:cNvSpPr>
            <a:spLocks noChangeArrowheads="1"/>
          </p:cNvSpPr>
          <p:nvPr/>
        </p:nvSpPr>
        <p:spPr bwMode="auto">
          <a:xfrm>
            <a:off x="251520" y="332656"/>
            <a:ext cx="8678198" cy="936625"/>
          </a:xfrm>
          <a:prstGeom prst="roundRect">
            <a:avLst>
              <a:gd name="adj" fmla="val 16667"/>
            </a:avLst>
          </a:prstGeom>
          <a:noFill/>
          <a:ln>
            <a:noFill/>
            <a:headEnd/>
            <a:tailEnd/>
          </a:ln>
          <a:effectLst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Новые образовательные стандарты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384006" name="Line 6"/>
          <p:cNvSpPr>
            <a:spLocks noChangeShapeType="1"/>
          </p:cNvSpPr>
          <p:nvPr/>
        </p:nvSpPr>
        <p:spPr bwMode="auto">
          <a:xfrm flipH="1">
            <a:off x="4643438" y="1285860"/>
            <a:ext cx="1588" cy="6477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scene3d>
            <a:camera prst="isometricBottomDown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4007" name="Line 7"/>
          <p:cNvSpPr>
            <a:spLocks noChangeShapeType="1"/>
          </p:cNvSpPr>
          <p:nvPr/>
        </p:nvSpPr>
        <p:spPr bwMode="auto">
          <a:xfrm flipH="1">
            <a:off x="1785918" y="1142984"/>
            <a:ext cx="0" cy="71913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scene3d>
            <a:camera prst="isometricBottomDown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4008" name="Line 8"/>
          <p:cNvSpPr>
            <a:spLocks noChangeShapeType="1"/>
          </p:cNvSpPr>
          <p:nvPr/>
        </p:nvSpPr>
        <p:spPr bwMode="auto">
          <a:xfrm flipH="1">
            <a:off x="-6035675" y="2643182"/>
            <a:ext cx="0" cy="64928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scene3d>
            <a:camera prst="isometricBottomDown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4009" name="AutoShape 9"/>
          <p:cNvSpPr>
            <a:spLocks noChangeArrowheads="1"/>
          </p:cNvSpPr>
          <p:nvPr/>
        </p:nvSpPr>
        <p:spPr bwMode="auto">
          <a:xfrm>
            <a:off x="3203848" y="1772816"/>
            <a:ext cx="3097213" cy="278923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  <a:round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Требования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к структуре 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основных 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образовательных 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программ</a:t>
            </a:r>
          </a:p>
        </p:txBody>
      </p:sp>
      <p:sp>
        <p:nvSpPr>
          <p:cNvPr id="384011" name="AutoShape 11"/>
          <p:cNvSpPr>
            <a:spLocks noChangeArrowheads="1"/>
          </p:cNvSpPr>
          <p:nvPr/>
        </p:nvSpPr>
        <p:spPr bwMode="auto">
          <a:xfrm>
            <a:off x="395536" y="1628800"/>
            <a:ext cx="3024188" cy="279063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  <a:round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lnSpc>
                <a:spcPct val="70000"/>
              </a:lnSpc>
              <a:defRPr/>
            </a:pPr>
            <a:endParaRPr lang="ru-RU" sz="2400" dirty="0">
              <a:solidFill>
                <a:srgbClr val="B88472">
                  <a:lumMod val="5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defRPr/>
            </a:pPr>
            <a:endParaRPr lang="ru-RU" sz="2400" dirty="0">
              <a:solidFill>
                <a:srgbClr val="B88472">
                  <a:lumMod val="5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defRPr/>
            </a:pPr>
            <a:endParaRPr lang="ru-RU" sz="2400" dirty="0">
              <a:solidFill>
                <a:srgbClr val="B88472">
                  <a:lumMod val="50000"/>
                </a:srgbClr>
              </a:solidFill>
            </a:endParaRP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Требования 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к результатам 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освоения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основных 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образовательных  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программ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70000"/>
              </a:lnSpc>
              <a:defRPr/>
            </a:pPr>
            <a:endParaRPr lang="en-US" sz="6600" dirty="0">
              <a:solidFill>
                <a:srgbClr val="727CA3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4012" name="AutoShape 12"/>
          <p:cNvSpPr>
            <a:spLocks noChangeArrowheads="1"/>
          </p:cNvSpPr>
          <p:nvPr/>
        </p:nvSpPr>
        <p:spPr bwMode="auto">
          <a:xfrm>
            <a:off x="6159467" y="1988840"/>
            <a:ext cx="2984533" cy="272660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  <a:round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Требования 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к условиям 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реализации 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основных 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образовательных </a:t>
            </a:r>
          </a:p>
          <a:p>
            <a:pPr>
              <a:lnSpc>
                <a:spcPct val="70000"/>
              </a:lnSpc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программ 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617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24BEC88-56F2-4BC1-A259-C775E6801C35}" type="slidenum">
              <a:rPr lang="ru-RU" sz="1200">
                <a:solidFill>
                  <a:srgbClr val="898989"/>
                </a:solidFill>
              </a:rPr>
              <a:pPr algn="r"/>
              <a:t>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7715272" y="1428736"/>
            <a:ext cx="0" cy="71913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scene3d>
            <a:camera prst="isometricBottomDown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8" name="Line 8"/>
          <p:cNvSpPr>
            <a:spLocks noChangeShapeType="1"/>
          </p:cNvSpPr>
          <p:nvPr/>
        </p:nvSpPr>
        <p:spPr bwMode="auto">
          <a:xfrm flipH="1">
            <a:off x="-5541963" y="2571744"/>
            <a:ext cx="0" cy="64928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scene3d>
            <a:camera prst="isometricBottomDown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4009" name="AutoShape 9"/>
          <p:cNvSpPr>
            <a:spLocks noChangeArrowheads="1"/>
          </p:cNvSpPr>
          <p:nvPr/>
        </p:nvSpPr>
        <p:spPr bwMode="auto">
          <a:xfrm>
            <a:off x="0" y="3214686"/>
            <a:ext cx="3286116" cy="3000396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  <a:round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Личностным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</a:rPr>
              <a:t>готовность и способность к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саморазвитию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</a:rPr>
              <a:t>мотивация к обучению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и познанию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</a:rPr>
              <a:t>ценностно-смысловые 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установки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</a:rPr>
              <a:t>социальные компетенции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</a:rPr>
              <a:t>личностные качества</a:t>
            </a:r>
          </a:p>
        </p:txBody>
      </p:sp>
      <p:sp>
        <p:nvSpPr>
          <p:cNvPr id="384012" name="AutoShape 12"/>
          <p:cNvSpPr>
            <a:spLocks noChangeArrowheads="1"/>
          </p:cNvSpPr>
          <p:nvPr/>
        </p:nvSpPr>
        <p:spPr bwMode="auto">
          <a:xfrm>
            <a:off x="6286512" y="3143248"/>
            <a:ext cx="2857488" cy="328614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  <a:round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Предметным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</a:rPr>
              <a:t>опыт деятельности 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специфической для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данной предметной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области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</a:rPr>
              <a:t>система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основополагающих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элементов 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научного знания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3143240" y="3143248"/>
            <a:ext cx="3000396" cy="3071834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  <a:round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Метапредметным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универсальные учебные </a:t>
            </a:r>
          </a:p>
          <a:p>
            <a:r>
              <a:rPr lang="ru-RU" b="1" dirty="0" smtClean="0">
                <a:solidFill>
                  <a:srgbClr val="003399"/>
                </a:solidFill>
              </a:rPr>
              <a:t>действия: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</a:rPr>
              <a:t>познавательные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</a:rPr>
              <a:t>регулятивные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99"/>
                </a:solidFill>
              </a:rPr>
              <a:t>коммуникативные</a:t>
            </a:r>
            <a:endParaRPr lang="en-US" b="1" dirty="0">
              <a:solidFill>
                <a:srgbClr val="B88472">
                  <a:lumMod val="50000"/>
                </a:srgbClr>
              </a:solidFill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4857752" y="2714620"/>
            <a:ext cx="0" cy="649288"/>
          </a:xfrm>
          <a:prstGeom prst="line">
            <a:avLst/>
          </a:prstGeom>
          <a:noFill/>
          <a:ln w="762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scene3d>
            <a:camera prst="isometricBottomDown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4007" name="Line 7"/>
          <p:cNvSpPr>
            <a:spLocks noChangeShapeType="1"/>
          </p:cNvSpPr>
          <p:nvPr/>
        </p:nvSpPr>
        <p:spPr bwMode="auto">
          <a:xfrm flipH="1">
            <a:off x="1571604" y="2714620"/>
            <a:ext cx="0" cy="719138"/>
          </a:xfrm>
          <a:prstGeom prst="line">
            <a:avLst/>
          </a:prstGeom>
          <a:noFill/>
          <a:ln w="762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scene3d>
            <a:camera prst="isometricBottomDown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 flipH="1">
            <a:off x="-4754563" y="4214818"/>
            <a:ext cx="0" cy="64928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scene3d>
            <a:camera prst="isometricBottomDown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H="1">
            <a:off x="7929586" y="2714620"/>
            <a:ext cx="0" cy="649288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  <a:effectLst/>
          <a:scene3d>
            <a:camera prst="isometricBottomDown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0" name="Выноска со стрелкой вниз 19"/>
          <p:cNvSpPr/>
          <p:nvPr/>
        </p:nvSpPr>
        <p:spPr>
          <a:xfrm>
            <a:off x="285720" y="142852"/>
            <a:ext cx="8715436" cy="1714512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p3d extrusionH="57150">
              <a:bevelT w="57150" h="38100" prst="artDeco"/>
            </a:sp3d>
          </a:bodyPr>
          <a:lstStyle/>
          <a:p>
            <a:pPr algn="ctr"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Требования к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результатам освоения основной образовательной программы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14282" y="1928802"/>
            <a:ext cx="8678198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Новые образовательные стандарты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428596" y="1000108"/>
            <a:ext cx="8331200" cy="1236662"/>
          </a:xfrm>
        </p:spPr>
        <p:txBody>
          <a:bodyPr lIns="0" tIns="0" rIns="0" bIns="0" anchor="ctr">
            <a:no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Какие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требования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результатам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обучающи</a:t>
            </a:r>
            <a:r>
              <a:rPr lang="ru-RU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ся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устанавливает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Стандарт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0034" y="2928934"/>
            <a:ext cx="8331200" cy="376555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Стандарт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устанавливает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результатам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освоивших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основную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образовательную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программу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начального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общего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ЛИЧНОСТНЫМ: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готовность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способность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саморазвитию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мотивации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обучению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познанию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ценностно-смысловые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установки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отражающие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их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индивидуально-личностные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позиции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гражданской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идентичности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812800" y="642938"/>
            <a:ext cx="8331200" cy="1201737"/>
          </a:xfrm>
        </p:spPr>
        <p:txBody>
          <a:bodyPr lIns="0" tIns="0" rIns="0" bIns="0" anchor="ctr">
            <a:no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Какие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требования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результатам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обучающи</a:t>
            </a:r>
            <a:r>
              <a:rPr lang="ru-RU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ся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устанавливает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Стандарт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812800" y="2714625"/>
            <a:ext cx="8331200" cy="3392488"/>
          </a:xfrm>
        </p:spPr>
        <p:txBody>
          <a:bodyPr lIns="0" tIns="0" rIns="0" bIns="0"/>
          <a:lstStyle/>
          <a:p>
            <a:pPr marL="0" indent="0" algn="ctr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МЕТАПРЕДМЕТНЫМ: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освоение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обучающимися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универсальные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учебные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действия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познавательные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регулятивные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коммуникативные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), 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межпредметными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понятиями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812800" y="714375"/>
            <a:ext cx="8331200" cy="1235075"/>
          </a:xfrm>
        </p:spPr>
        <p:txBody>
          <a:bodyPr lIns="0" tIns="0" rIns="0" bIns="0" anchor="ctr">
            <a:no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Какие</a:t>
            </a:r>
            <a:r>
              <a:rPr lang="en-US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требования</a:t>
            </a:r>
            <a:r>
              <a:rPr lang="en-US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результатам</a:t>
            </a:r>
            <a:r>
              <a:rPr lang="en-US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обучающи</a:t>
            </a:r>
            <a:r>
              <a:rPr lang="ru-RU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ся</a:t>
            </a:r>
            <a:r>
              <a:rPr lang="en-US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устанавливает</a:t>
            </a:r>
            <a:r>
              <a:rPr lang="en-US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Стандарт</a:t>
            </a:r>
            <a:r>
              <a:rPr lang="en-US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812800" y="2428875"/>
            <a:ext cx="8331200" cy="3981450"/>
          </a:xfrm>
        </p:spPr>
        <p:txBody>
          <a:bodyPr lIns="0" tIns="0" rIns="0" bIns="0"/>
          <a:lstStyle/>
          <a:p>
            <a:pPr marL="0" indent="0" algn="ctr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ПРЕДМЕТНЫМ: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освоенный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обучающимися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ходе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изучения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учебного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предмета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опыт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специфической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для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данной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предметной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области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получению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нового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знания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его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преобразованию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применению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предметные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результаты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сгруппированы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учебным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предмет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ам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Они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формулируются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терминах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выпускник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научится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…» (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группа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обязательных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требований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 и «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выпускник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получит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возможность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научиться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…» ( 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достижение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этих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требований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выпускником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может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служить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препятствием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для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перевода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его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следующую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ступень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812800" y="857250"/>
            <a:ext cx="8331200" cy="1146175"/>
          </a:xfrm>
        </p:spPr>
        <p:txBody>
          <a:bodyPr lIns="0" tIns="0" rIns="0" bIns="0" anchor="ctr">
            <a:no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Что</a:t>
            </a:r>
            <a:r>
              <a:rPr lang="en-US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является</a:t>
            </a:r>
            <a:r>
              <a:rPr lang="en-US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отличительной</a:t>
            </a:r>
            <a:r>
              <a:rPr lang="en-US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особенностью</a:t>
            </a:r>
            <a:r>
              <a:rPr lang="en-US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нового</a:t>
            </a:r>
            <a:r>
              <a:rPr lang="en-US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Стандарта</a:t>
            </a:r>
            <a:r>
              <a:rPr lang="en-US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812800" y="2214563"/>
            <a:ext cx="8331200" cy="4048125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Меняется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метод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обучения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(с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объяснительного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деятельностный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);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Меняется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подход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оценке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результатов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обучения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оцениваются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только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знания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умения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навыки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и,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прежде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всего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личностные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результаты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Меняется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система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аттестации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учителей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оценивается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качество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управления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учебной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деятельностью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учащихся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);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Меняется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система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аттестации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школ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оценивается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качество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организации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перехода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школы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en-US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реализации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ГОС .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Целью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школы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становятся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только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знания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но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умение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их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добывать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ими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пользоваться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1225</Words>
  <PresentationFormat>Экран (4:3)</PresentationFormat>
  <Paragraphs>210</Paragraphs>
  <Slides>24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Слайд 1</vt:lpstr>
      <vt:lpstr>Слайд 2</vt:lpstr>
      <vt:lpstr>Задачи педагогического совета: </vt:lpstr>
      <vt:lpstr>Слайд 4</vt:lpstr>
      <vt:lpstr>Слайд 5</vt:lpstr>
      <vt:lpstr>Какие требования к результатам обучающихся устанавливает Стандарт?</vt:lpstr>
      <vt:lpstr>Какие требования к результатам обучающихся устанавливает Стандарт?</vt:lpstr>
      <vt:lpstr>Какие требования к результатам обучающихся устанавливает Стандарт?</vt:lpstr>
      <vt:lpstr>Что является отличительной особенностью нового Стандарта?</vt:lpstr>
      <vt:lpstr>Слайд 10</vt:lpstr>
      <vt:lpstr>Слайд 11</vt:lpstr>
      <vt:lpstr>Слайд 12</vt:lpstr>
      <vt:lpstr>Компетентностный подход в обучении:</vt:lpstr>
      <vt:lpstr>Слайд 14</vt:lpstr>
      <vt:lpstr>Компоненты профессиональной мобильности педагога</vt:lpstr>
      <vt:lpstr>К профессионально-педагогическим компетенциям относят:   • Социально - психологическая компетенция.  • Общепедагогическая профессиональная компетенция.  • Предметная компетенция.  • Управленческая компетенция.  • Рефлексивная компетенция.  • Информационно – коммуникативная компетенция.  • Компетенция в сфере инновационной деятельности.  • Креативная компетенция.  </vt:lpstr>
      <vt:lpstr>Компетентный педагог должен уметь:  • Успешно решать жизненные проблемы;  • ориентироваться на рынке;  • видеть и понимать действительные жизненные интересы своих учеников;  • проявлять уважение к своим ученикам, к их суждениям и вопросам;  • чувствовать проблемность изучаемых ситуаций;  • связывать изучаемый материал с повседневной жизнью, с интересами учащихся;  • ставить цели и оценивать степень их достижения совместно с учащимися;  • в совершенстве владеть методом «создания ситуации успеха»;  • привлекать прошлый опыт учащихся;  </vt:lpstr>
      <vt:lpstr>Педагог должен понимать, что:  • нужно быть готовым к постоянным переменам;  • строить сегодняшнее и завтрашнее поведение на основе вчерашних знаний и вчерашнего опыта невозможно;  • главная задача – обеспечить максимум успеха и минимум неудач в будущей жизни своих учеников; • любая человеческая деятельность красива и эффективна.</vt:lpstr>
      <vt:lpstr>Педагог должен остерегаться:  • по привычке считать себя самым главным и единственным источником знаний;  • передавать ученикам свой жизненный опыт и воспитывать их исходя из того, как был воспитан сам;  • придерживаться представлений о том, что существуют раз и навсегда заданные способы правильного и неправильного решения различных проблем;  • следовать мелочным правилам и инструкциям.  </vt:lpstr>
      <vt:lpstr>Компетентность учителя – это синтез профессионализма, творчества, и искусства</vt:lpstr>
      <vt:lpstr>Психотерапевт 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27</cp:revision>
  <dcterms:created xsi:type="dcterms:W3CDTF">2016-01-09T13:39:49Z</dcterms:created>
  <dcterms:modified xsi:type="dcterms:W3CDTF">2017-03-31T04:24:26Z</dcterms:modified>
</cp:coreProperties>
</file>