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42"/>
  </p:notesMasterIdLst>
  <p:handoutMasterIdLst>
    <p:handoutMasterId r:id="rId43"/>
  </p:handoutMasterIdLst>
  <p:sldIdLst>
    <p:sldId id="310" r:id="rId2"/>
    <p:sldId id="311" r:id="rId3"/>
    <p:sldId id="325" r:id="rId4"/>
    <p:sldId id="337" r:id="rId5"/>
    <p:sldId id="293" r:id="rId6"/>
    <p:sldId id="300" r:id="rId7"/>
    <p:sldId id="299" r:id="rId8"/>
    <p:sldId id="287" r:id="rId9"/>
    <p:sldId id="294" r:id="rId10"/>
    <p:sldId id="289" r:id="rId11"/>
    <p:sldId id="290" r:id="rId12"/>
    <p:sldId id="327" r:id="rId13"/>
    <p:sldId id="301" r:id="rId14"/>
    <p:sldId id="302" r:id="rId15"/>
    <p:sldId id="303" r:id="rId16"/>
    <p:sldId id="307" r:id="rId17"/>
    <p:sldId id="323" r:id="rId18"/>
    <p:sldId id="308" r:id="rId19"/>
    <p:sldId id="260" r:id="rId20"/>
    <p:sldId id="274" r:id="rId21"/>
    <p:sldId id="278" r:id="rId22"/>
    <p:sldId id="277" r:id="rId23"/>
    <p:sldId id="279" r:id="rId24"/>
    <p:sldId id="280" r:id="rId25"/>
    <p:sldId id="326" r:id="rId26"/>
    <p:sldId id="261" r:id="rId27"/>
    <p:sldId id="284" r:id="rId28"/>
    <p:sldId id="285" r:id="rId29"/>
    <p:sldId id="338" r:id="rId30"/>
    <p:sldId id="339" r:id="rId31"/>
    <p:sldId id="340" r:id="rId32"/>
    <p:sldId id="342" r:id="rId33"/>
    <p:sldId id="314" r:id="rId34"/>
    <p:sldId id="343" r:id="rId35"/>
    <p:sldId id="328" r:id="rId36"/>
    <p:sldId id="329" r:id="rId37"/>
    <p:sldId id="344" r:id="rId38"/>
    <p:sldId id="331" r:id="rId39"/>
    <p:sldId id="264" r:id="rId40"/>
    <p:sldId id="296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9900"/>
    <a:srgbClr val="0066CC"/>
    <a:srgbClr val="0099FF"/>
    <a:srgbClr val="33CCCC"/>
    <a:srgbClr val="00CC99"/>
    <a:srgbClr val="660033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37" d="100"/>
          <a:sy n="37" d="100"/>
        </p:scale>
        <p:origin x="-13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B5295-B243-453A-B4A4-ED36FCE43E8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4658BE2-AE57-4ED0-AFA9-5950043533F1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Качество знаний</a:t>
          </a:r>
          <a:endParaRPr lang="ru-RU" sz="28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677C67E-42AA-4C57-9BC6-C579B594FA80}" type="parTrans" cxnId="{3E494A48-38E9-4793-A015-6C24BA07BBF8}">
      <dgm:prSet/>
      <dgm:spPr/>
      <dgm:t>
        <a:bodyPr/>
        <a:lstStyle/>
        <a:p>
          <a:endParaRPr lang="ru-RU"/>
        </a:p>
      </dgm:t>
    </dgm:pt>
    <dgm:pt modelId="{18A31280-7603-48DC-B728-86D7575C1D7A}" type="sibTrans" cxnId="{3E494A48-38E9-4793-A015-6C24BA07BBF8}">
      <dgm:prSet/>
      <dgm:spPr/>
      <dgm:t>
        <a:bodyPr/>
        <a:lstStyle/>
        <a:p>
          <a:endParaRPr lang="ru-RU"/>
        </a:p>
      </dgm:t>
    </dgm:pt>
    <dgm:pt modelId="{AC61644E-45AF-4D9A-8FA5-4D9116B3A6D8}">
      <dgm:prSet phldrT="[Текст]"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Состояние учебно-методического обеспечения учебного процесса 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ADE508E-5E41-4E26-9482-7AC7C2088C03}" type="parTrans" cxnId="{58FFA0D4-6478-48EB-B7B7-0255657EC95B}">
      <dgm:prSet/>
      <dgm:spPr/>
      <dgm:t>
        <a:bodyPr/>
        <a:lstStyle/>
        <a:p>
          <a:endParaRPr lang="ru-RU"/>
        </a:p>
      </dgm:t>
    </dgm:pt>
    <dgm:pt modelId="{A82CBF96-E70E-4ACD-9A08-09750450143B}" type="sibTrans" cxnId="{58FFA0D4-6478-48EB-B7B7-0255657EC95B}">
      <dgm:prSet/>
      <dgm:spPr/>
      <dgm:t>
        <a:bodyPr/>
        <a:lstStyle/>
        <a:p>
          <a:endParaRPr lang="ru-RU"/>
        </a:p>
      </dgm:t>
    </dgm:pt>
    <dgm:pt modelId="{A29C920B-C933-4024-BEB9-90BAC7642695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Уровень индивидуальных особенностей учащихся 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A5A4976-2051-4C18-B9A5-02F8F823D6EB}" type="parTrans" cxnId="{7B0891E6-9D30-4015-8761-997119CBA3A5}">
      <dgm:prSet/>
      <dgm:spPr/>
      <dgm:t>
        <a:bodyPr/>
        <a:lstStyle/>
        <a:p>
          <a:endParaRPr lang="ru-RU"/>
        </a:p>
      </dgm:t>
    </dgm:pt>
    <dgm:pt modelId="{B7269D1F-B552-4276-BE98-964264BED7CF}" type="sibTrans" cxnId="{7B0891E6-9D30-4015-8761-997119CBA3A5}">
      <dgm:prSet/>
      <dgm:spPr/>
      <dgm:t>
        <a:bodyPr/>
        <a:lstStyle/>
        <a:p>
          <a:endParaRPr lang="ru-RU"/>
        </a:p>
      </dgm:t>
    </dgm:pt>
    <dgm:pt modelId="{75465972-1D58-466E-993D-1D97763F4E32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Уровень профессионального мастерства учителя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3D8F171-9DD7-4D06-B828-D78EFD08325C}" type="parTrans" cxnId="{92ADB061-204B-4578-BE5C-08B709E677EF}">
      <dgm:prSet/>
      <dgm:spPr/>
      <dgm:t>
        <a:bodyPr/>
        <a:lstStyle/>
        <a:p>
          <a:endParaRPr lang="ru-RU"/>
        </a:p>
      </dgm:t>
    </dgm:pt>
    <dgm:pt modelId="{D96235E2-614F-4A37-A95E-54A33625E00D}" type="sibTrans" cxnId="{92ADB061-204B-4578-BE5C-08B709E677EF}">
      <dgm:prSet/>
      <dgm:spPr/>
      <dgm:t>
        <a:bodyPr/>
        <a:lstStyle/>
        <a:p>
          <a:endParaRPr lang="ru-RU"/>
        </a:p>
      </dgm:t>
    </dgm:pt>
    <dgm:pt modelId="{3C000DEF-2EC1-4257-981E-544AA068D4BB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Традиции и новации в обучении 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0BBA1FD-DD79-44FA-970B-FFC37374A031}" type="parTrans" cxnId="{E78BF756-4752-4E09-82C2-10DABEAF38B3}">
      <dgm:prSet/>
      <dgm:spPr/>
      <dgm:t>
        <a:bodyPr/>
        <a:lstStyle/>
        <a:p>
          <a:endParaRPr lang="ru-RU"/>
        </a:p>
      </dgm:t>
    </dgm:pt>
    <dgm:pt modelId="{842F39C7-6D8B-4742-84C4-619455988819}" type="sibTrans" cxnId="{E78BF756-4752-4E09-82C2-10DABEAF38B3}">
      <dgm:prSet/>
      <dgm:spPr/>
      <dgm:t>
        <a:bodyPr/>
        <a:lstStyle/>
        <a:p>
          <a:endParaRPr lang="ru-RU"/>
        </a:p>
      </dgm:t>
    </dgm:pt>
    <dgm:pt modelId="{25495EB3-B5CA-4B24-9DCE-B487F4048FB8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Уровень подготовленности к обучению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B34AFA1-A1A4-4888-BCC6-6B8F9AC5287D}" type="parTrans" cxnId="{ABEF89D6-03BE-405E-9437-5681C48A4285}">
      <dgm:prSet/>
      <dgm:spPr/>
      <dgm:t>
        <a:bodyPr/>
        <a:lstStyle/>
        <a:p>
          <a:endParaRPr lang="ru-RU"/>
        </a:p>
      </dgm:t>
    </dgm:pt>
    <dgm:pt modelId="{9936B6EE-1088-4D5E-87CC-13781D5A7B87}" type="sibTrans" cxnId="{ABEF89D6-03BE-405E-9437-5681C48A4285}">
      <dgm:prSet/>
      <dgm:spPr/>
      <dgm:t>
        <a:bodyPr/>
        <a:lstStyle/>
        <a:p>
          <a:endParaRPr lang="ru-RU"/>
        </a:p>
      </dgm:t>
    </dgm:pt>
    <dgm:pt modelId="{8859E848-262B-41C7-A2E1-36F2596A8146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Внешнее влияние 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941EC1C-7CD4-417F-87F9-4D795F80FA41}" type="parTrans" cxnId="{D62B9ACF-837A-4437-BD1A-602BE15EDD8D}">
      <dgm:prSet/>
      <dgm:spPr/>
      <dgm:t>
        <a:bodyPr/>
        <a:lstStyle/>
        <a:p>
          <a:endParaRPr lang="ru-RU"/>
        </a:p>
      </dgm:t>
    </dgm:pt>
    <dgm:pt modelId="{C0E4700F-CB20-415D-BB8A-54EDA0CBF00A}" type="sibTrans" cxnId="{D62B9ACF-837A-4437-BD1A-602BE15EDD8D}">
      <dgm:prSet/>
      <dgm:spPr/>
      <dgm:t>
        <a:bodyPr/>
        <a:lstStyle/>
        <a:p>
          <a:endParaRPr lang="ru-RU"/>
        </a:p>
      </dgm:t>
    </dgm:pt>
    <dgm:pt modelId="{C6D65AAC-FD2A-41FA-B64D-35DA44456659}">
      <dgm:prSet custT="1"/>
      <dgm:spPr/>
      <dgm:t>
        <a:bodyPr/>
        <a:lstStyle/>
        <a:p>
          <a:r>
            <a:rPr lang="ru-RU" sz="16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Физиологичес</a:t>
          </a:r>
          <a:endParaRPr lang="ru-RU" sz="1600" b="1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кие факторы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CF39222-5BEB-41C6-92F8-D1D875B93B17}" type="parTrans" cxnId="{2B463EA4-BEF0-4E57-B7CA-978702A0F8A0}">
      <dgm:prSet/>
      <dgm:spPr/>
      <dgm:t>
        <a:bodyPr/>
        <a:lstStyle/>
        <a:p>
          <a:endParaRPr lang="ru-RU"/>
        </a:p>
      </dgm:t>
    </dgm:pt>
    <dgm:pt modelId="{EA25DE7C-53B7-4628-AF25-743D8F422D0D}" type="sibTrans" cxnId="{2B463EA4-BEF0-4E57-B7CA-978702A0F8A0}">
      <dgm:prSet/>
      <dgm:spPr/>
      <dgm:t>
        <a:bodyPr/>
        <a:lstStyle/>
        <a:p>
          <a:endParaRPr lang="ru-RU"/>
        </a:p>
      </dgm:t>
    </dgm:pt>
    <dgm:pt modelId="{D1C87F12-40FC-4E50-9853-5C0A8600F66F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Система оценивания знаний учащихся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28E6657-0475-483D-9CA4-9077A7F9FBC8}" type="parTrans" cxnId="{C156402B-044D-4E88-A310-48F668B16162}">
      <dgm:prSet/>
      <dgm:spPr/>
      <dgm:t>
        <a:bodyPr/>
        <a:lstStyle/>
        <a:p>
          <a:endParaRPr lang="ru-RU"/>
        </a:p>
      </dgm:t>
    </dgm:pt>
    <dgm:pt modelId="{975B435D-1F14-446B-8A8E-F68DE1242406}" type="sibTrans" cxnId="{C156402B-044D-4E88-A310-48F668B16162}">
      <dgm:prSet/>
      <dgm:spPr/>
      <dgm:t>
        <a:bodyPr/>
        <a:lstStyle/>
        <a:p>
          <a:endParaRPr lang="ru-RU"/>
        </a:p>
      </dgm:t>
    </dgm:pt>
    <dgm:pt modelId="{3C3D55E3-BE83-4FA1-B1C6-6BFB679EB479}">
      <dgm:prSet custT="1"/>
      <dgm:spPr/>
      <dgm:t>
        <a:bodyPr/>
        <a:lstStyle/>
        <a:p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Педагогическое взаимодействие детей и взрослых. 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6E884BB-924A-41B3-A8A3-697CE1510910}" type="parTrans" cxnId="{BACDADB3-1916-4949-B89E-940DF62FCF92}">
      <dgm:prSet/>
      <dgm:spPr/>
      <dgm:t>
        <a:bodyPr/>
        <a:lstStyle/>
        <a:p>
          <a:endParaRPr lang="ru-RU"/>
        </a:p>
      </dgm:t>
    </dgm:pt>
    <dgm:pt modelId="{70C17FC2-E943-4A6D-A303-489B434509DB}" type="sibTrans" cxnId="{BACDADB3-1916-4949-B89E-940DF62FCF92}">
      <dgm:prSet/>
      <dgm:spPr/>
      <dgm:t>
        <a:bodyPr/>
        <a:lstStyle/>
        <a:p>
          <a:endParaRPr lang="ru-RU"/>
        </a:p>
      </dgm:t>
    </dgm:pt>
    <dgm:pt modelId="{3FD8972F-E207-43AE-B597-2F8CFB82C959}" type="pres">
      <dgm:prSet presAssocID="{38EB5295-B243-453A-B4A4-ED36FCE43E8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FAD3C5-5942-4215-8224-38A0ADFB4B7F}" type="pres">
      <dgm:prSet presAssocID="{94658BE2-AE57-4ED0-AFA9-5950043533F1}" presName="centerShape" presStyleLbl="node0" presStyleIdx="0" presStyleCnt="1" custScaleX="160048" custLinFactNeighborY="-4983"/>
      <dgm:spPr/>
      <dgm:t>
        <a:bodyPr/>
        <a:lstStyle/>
        <a:p>
          <a:endParaRPr lang="ru-RU"/>
        </a:p>
      </dgm:t>
    </dgm:pt>
    <dgm:pt modelId="{BF429983-9F2E-4EE6-ACD3-A49DFA1E6828}" type="pres">
      <dgm:prSet presAssocID="{C28E6657-0475-483D-9CA4-9077A7F9FBC8}" presName="parTrans" presStyleLbl="bgSibTrans2D1" presStyleIdx="0" presStyleCnt="9"/>
      <dgm:spPr/>
      <dgm:t>
        <a:bodyPr/>
        <a:lstStyle/>
        <a:p>
          <a:endParaRPr lang="ru-RU"/>
        </a:p>
      </dgm:t>
    </dgm:pt>
    <dgm:pt modelId="{9CFEBD66-3BEB-4193-9FC4-1960DAC4E2F4}" type="pres">
      <dgm:prSet presAssocID="{D1C87F12-40FC-4E50-9853-5C0A8600F66F}" presName="node" presStyleLbl="node1" presStyleIdx="0" presStyleCnt="9" custScaleX="220460" custRadScaleRad="83912" custRadScaleInc="-11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5B122-D10A-4C38-AB73-A374F8E9335C}" type="pres">
      <dgm:prSet presAssocID="{ECF39222-5BEB-41C6-92F8-D1D875B93B17}" presName="parTrans" presStyleLbl="bgSibTrans2D1" presStyleIdx="1" presStyleCnt="9"/>
      <dgm:spPr/>
      <dgm:t>
        <a:bodyPr/>
        <a:lstStyle/>
        <a:p>
          <a:endParaRPr lang="ru-RU"/>
        </a:p>
      </dgm:t>
    </dgm:pt>
    <dgm:pt modelId="{BC126800-695D-42F2-9D94-FA37C457BB6A}" type="pres">
      <dgm:prSet presAssocID="{C6D65AAC-FD2A-41FA-B64D-35DA44456659}" presName="node" presStyleLbl="node1" presStyleIdx="1" presStyleCnt="9" custScaleX="163336" custRadScaleRad="97511" custRadScaleInc="-19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64F92-F44A-4938-A7E6-05424A9FD0FF}" type="pres">
      <dgm:prSet presAssocID="{E941EC1C-7CD4-417F-87F9-4D795F80FA41}" presName="parTrans" presStyleLbl="bgSibTrans2D1" presStyleIdx="2" presStyleCnt="9"/>
      <dgm:spPr/>
      <dgm:t>
        <a:bodyPr/>
        <a:lstStyle/>
        <a:p>
          <a:endParaRPr lang="ru-RU"/>
        </a:p>
      </dgm:t>
    </dgm:pt>
    <dgm:pt modelId="{19EF2C7B-B464-4065-8A3B-D2EA80D8AF0B}" type="pres">
      <dgm:prSet presAssocID="{8859E848-262B-41C7-A2E1-36F2596A8146}" presName="node" presStyleLbl="node1" presStyleIdx="2" presStyleCnt="9" custScaleX="203234" custRadScaleRad="107465" custRadScaleInc="-49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6DAAD-81C9-428C-B9D4-FEB092BAB674}" type="pres">
      <dgm:prSet presAssocID="{BADE508E-5E41-4E26-9482-7AC7C2088C03}" presName="parTrans" presStyleLbl="bgSibTrans2D1" presStyleIdx="3" presStyleCnt="9"/>
      <dgm:spPr/>
      <dgm:t>
        <a:bodyPr/>
        <a:lstStyle/>
        <a:p>
          <a:endParaRPr lang="ru-RU"/>
        </a:p>
      </dgm:t>
    </dgm:pt>
    <dgm:pt modelId="{DA94E669-A33A-47E0-BCC4-B29199633D31}" type="pres">
      <dgm:prSet presAssocID="{AC61644E-45AF-4D9A-8FA5-4D9116B3A6D8}" presName="node" presStyleLbl="node1" presStyleIdx="3" presStyleCnt="9" custScaleX="228465" custScaleY="114274" custRadScaleRad="111400" custRadScaleInc="-37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42DBF-3B23-4ECB-A478-D7FF415BACA9}" type="pres">
      <dgm:prSet presAssocID="{9B34AFA1-A1A4-4888-BCC6-6B8F9AC5287D}" presName="parTrans" presStyleLbl="bgSibTrans2D1" presStyleIdx="4" presStyleCnt="9"/>
      <dgm:spPr/>
      <dgm:t>
        <a:bodyPr/>
        <a:lstStyle/>
        <a:p>
          <a:endParaRPr lang="ru-RU"/>
        </a:p>
      </dgm:t>
    </dgm:pt>
    <dgm:pt modelId="{4A0E4410-B1E4-4D6F-94BC-6E11275A9CA5}" type="pres">
      <dgm:prSet presAssocID="{25495EB3-B5CA-4B24-9DCE-B487F4048FB8}" presName="node" presStyleLbl="node1" presStyleIdx="4" presStyleCnt="9" custScaleX="166921" custScaleY="110438" custRadScaleRad="97982" custRadScaleInc="36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D241E-CCDF-42B2-B636-55F6D1E9A0E2}" type="pres">
      <dgm:prSet presAssocID="{70BBA1FD-DD79-44FA-970B-FFC37374A031}" presName="parTrans" presStyleLbl="bgSibTrans2D1" presStyleIdx="5" presStyleCnt="9"/>
      <dgm:spPr/>
      <dgm:t>
        <a:bodyPr/>
        <a:lstStyle/>
        <a:p>
          <a:endParaRPr lang="ru-RU"/>
        </a:p>
      </dgm:t>
    </dgm:pt>
    <dgm:pt modelId="{641340D0-3754-4183-9215-63AFE3EFEE8B}" type="pres">
      <dgm:prSet presAssocID="{3C000DEF-2EC1-4257-981E-544AA068D4BB}" presName="node" presStyleLbl="node1" presStyleIdx="5" presStyleCnt="9" custScaleX="185727" custScaleY="77794" custRadScaleRad="110406" custRadScaleInc="76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65CC8-BB55-48DC-8A0E-7D94B68AEDD3}" type="pres">
      <dgm:prSet presAssocID="{43D8F171-9DD7-4D06-B828-D78EFD08325C}" presName="parTrans" presStyleLbl="bgSibTrans2D1" presStyleIdx="6" presStyleCnt="9"/>
      <dgm:spPr/>
      <dgm:t>
        <a:bodyPr/>
        <a:lstStyle/>
        <a:p>
          <a:endParaRPr lang="ru-RU"/>
        </a:p>
      </dgm:t>
    </dgm:pt>
    <dgm:pt modelId="{2767F420-EF6C-4524-B657-00612D304803}" type="pres">
      <dgm:prSet presAssocID="{75465972-1D58-466E-993D-1D97763F4E32}" presName="node" presStyleLbl="node1" presStyleIdx="6" presStyleCnt="9" custScaleX="215144" custRadScaleRad="98870" custRadScaleInc="50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9960E-CFDA-4ACA-A62D-538CB183CAEF}" type="pres">
      <dgm:prSet presAssocID="{AA5A4976-2051-4C18-B9A5-02F8F823D6EB}" presName="parTrans" presStyleLbl="bgSibTrans2D1" presStyleIdx="7" presStyleCnt="9"/>
      <dgm:spPr/>
      <dgm:t>
        <a:bodyPr/>
        <a:lstStyle/>
        <a:p>
          <a:endParaRPr lang="ru-RU"/>
        </a:p>
      </dgm:t>
    </dgm:pt>
    <dgm:pt modelId="{28962F84-4C5A-4549-B2B9-704911A3D8F9}" type="pres">
      <dgm:prSet presAssocID="{A29C920B-C933-4024-BEB9-90BAC7642695}" presName="node" presStyleLbl="node1" presStyleIdx="7" presStyleCnt="9" custScaleX="221122" custRadScaleRad="84810" custRadScaleInc="17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42C97-D9E2-45B0-A1B0-3BA2EE8BE9BB}" type="pres">
      <dgm:prSet presAssocID="{96E884BB-924A-41B3-A8A3-697CE1510910}" presName="parTrans" presStyleLbl="bgSibTrans2D1" presStyleIdx="8" presStyleCnt="9" custScaleX="95861" custLinFactNeighborX="-4345" custLinFactNeighborY="-8027"/>
      <dgm:spPr/>
      <dgm:t>
        <a:bodyPr/>
        <a:lstStyle/>
        <a:p>
          <a:endParaRPr lang="ru-RU"/>
        </a:p>
      </dgm:t>
    </dgm:pt>
    <dgm:pt modelId="{0314EA1B-DCEC-4D4F-8440-7C7E110DE0C6}" type="pres">
      <dgm:prSet presAssocID="{3C3D55E3-BE83-4FA1-B1C6-6BFB679EB479}" presName="node" presStyleLbl="node1" presStyleIdx="8" presStyleCnt="9" custScaleX="196736" custRadScaleRad="81927" custRadScaleInc="1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494A48-38E9-4793-A015-6C24BA07BBF8}" srcId="{38EB5295-B243-453A-B4A4-ED36FCE43E8A}" destId="{94658BE2-AE57-4ED0-AFA9-5950043533F1}" srcOrd="0" destOrd="0" parTransId="{8677C67E-42AA-4C57-9BC6-C579B594FA80}" sibTransId="{18A31280-7603-48DC-B728-86D7575C1D7A}"/>
    <dgm:cxn modelId="{F08F2387-20CB-4899-9B95-571AFF905BC9}" type="presOf" srcId="{A29C920B-C933-4024-BEB9-90BAC7642695}" destId="{28962F84-4C5A-4549-B2B9-704911A3D8F9}" srcOrd="0" destOrd="0" presId="urn:microsoft.com/office/officeart/2005/8/layout/radial4"/>
    <dgm:cxn modelId="{6F71AC68-13D5-4208-9996-9DC023DB996B}" type="presOf" srcId="{BADE508E-5E41-4E26-9482-7AC7C2088C03}" destId="{DD06DAAD-81C9-428C-B9D4-FEB092BAB674}" srcOrd="0" destOrd="0" presId="urn:microsoft.com/office/officeart/2005/8/layout/radial4"/>
    <dgm:cxn modelId="{87343609-3C7C-4221-99B4-4F7EF18FD68F}" type="presOf" srcId="{ECF39222-5BEB-41C6-92F8-D1D875B93B17}" destId="{7595B122-D10A-4C38-AB73-A374F8E9335C}" srcOrd="0" destOrd="0" presId="urn:microsoft.com/office/officeart/2005/8/layout/radial4"/>
    <dgm:cxn modelId="{171F7613-21F0-4E69-9D16-710FA6FA6AB5}" type="presOf" srcId="{96E884BB-924A-41B3-A8A3-697CE1510910}" destId="{E5442C97-D9E2-45B0-A1B0-3BA2EE8BE9BB}" srcOrd="0" destOrd="0" presId="urn:microsoft.com/office/officeart/2005/8/layout/radial4"/>
    <dgm:cxn modelId="{1E81CA4D-C26E-4344-9B64-F9F18B994D7F}" type="presOf" srcId="{25495EB3-B5CA-4B24-9DCE-B487F4048FB8}" destId="{4A0E4410-B1E4-4D6F-94BC-6E11275A9CA5}" srcOrd="0" destOrd="0" presId="urn:microsoft.com/office/officeart/2005/8/layout/radial4"/>
    <dgm:cxn modelId="{D62B9ACF-837A-4437-BD1A-602BE15EDD8D}" srcId="{94658BE2-AE57-4ED0-AFA9-5950043533F1}" destId="{8859E848-262B-41C7-A2E1-36F2596A8146}" srcOrd="2" destOrd="0" parTransId="{E941EC1C-7CD4-417F-87F9-4D795F80FA41}" sibTransId="{C0E4700F-CB20-415D-BB8A-54EDA0CBF00A}"/>
    <dgm:cxn modelId="{7B0891E6-9D30-4015-8761-997119CBA3A5}" srcId="{94658BE2-AE57-4ED0-AFA9-5950043533F1}" destId="{A29C920B-C933-4024-BEB9-90BAC7642695}" srcOrd="7" destOrd="0" parTransId="{AA5A4976-2051-4C18-B9A5-02F8F823D6EB}" sibTransId="{B7269D1F-B552-4276-BE98-964264BED7CF}"/>
    <dgm:cxn modelId="{473F392A-CC05-4D4E-961E-9EC59C8651E7}" type="presOf" srcId="{75465972-1D58-466E-993D-1D97763F4E32}" destId="{2767F420-EF6C-4524-B657-00612D304803}" srcOrd="0" destOrd="0" presId="urn:microsoft.com/office/officeart/2005/8/layout/radial4"/>
    <dgm:cxn modelId="{C6597B67-DB29-4455-92D9-401789483BD3}" type="presOf" srcId="{D1C87F12-40FC-4E50-9853-5C0A8600F66F}" destId="{9CFEBD66-3BEB-4193-9FC4-1960DAC4E2F4}" srcOrd="0" destOrd="0" presId="urn:microsoft.com/office/officeart/2005/8/layout/radial4"/>
    <dgm:cxn modelId="{4BEA073B-3F7F-48C3-9245-B75C034902E7}" type="presOf" srcId="{8859E848-262B-41C7-A2E1-36F2596A8146}" destId="{19EF2C7B-B464-4065-8A3B-D2EA80D8AF0B}" srcOrd="0" destOrd="0" presId="urn:microsoft.com/office/officeart/2005/8/layout/radial4"/>
    <dgm:cxn modelId="{5C21429F-8864-49E2-BC21-1DA7AC8A8765}" type="presOf" srcId="{3C000DEF-2EC1-4257-981E-544AA068D4BB}" destId="{641340D0-3754-4183-9215-63AFE3EFEE8B}" srcOrd="0" destOrd="0" presId="urn:microsoft.com/office/officeart/2005/8/layout/radial4"/>
    <dgm:cxn modelId="{2BB802A3-1E57-495F-BD1D-46C248A6DAF7}" type="presOf" srcId="{43D8F171-9DD7-4D06-B828-D78EFD08325C}" destId="{6A265CC8-BB55-48DC-8A0E-7D94B68AEDD3}" srcOrd="0" destOrd="0" presId="urn:microsoft.com/office/officeart/2005/8/layout/radial4"/>
    <dgm:cxn modelId="{6BF1DFD4-EAF1-4C6D-8DAA-12A628FE579B}" type="presOf" srcId="{C6D65AAC-FD2A-41FA-B64D-35DA44456659}" destId="{BC126800-695D-42F2-9D94-FA37C457BB6A}" srcOrd="0" destOrd="0" presId="urn:microsoft.com/office/officeart/2005/8/layout/radial4"/>
    <dgm:cxn modelId="{E78BF756-4752-4E09-82C2-10DABEAF38B3}" srcId="{94658BE2-AE57-4ED0-AFA9-5950043533F1}" destId="{3C000DEF-2EC1-4257-981E-544AA068D4BB}" srcOrd="5" destOrd="0" parTransId="{70BBA1FD-DD79-44FA-970B-FFC37374A031}" sibTransId="{842F39C7-6D8B-4742-84C4-619455988819}"/>
    <dgm:cxn modelId="{2E754A77-68C6-4689-AC9C-17739FAF7A44}" type="presOf" srcId="{3C3D55E3-BE83-4FA1-B1C6-6BFB679EB479}" destId="{0314EA1B-DCEC-4D4F-8440-7C7E110DE0C6}" srcOrd="0" destOrd="0" presId="urn:microsoft.com/office/officeart/2005/8/layout/radial4"/>
    <dgm:cxn modelId="{5797632B-0DAB-4A51-819B-75C834BC8B8F}" type="presOf" srcId="{C28E6657-0475-483D-9CA4-9077A7F9FBC8}" destId="{BF429983-9F2E-4EE6-ACD3-A49DFA1E6828}" srcOrd="0" destOrd="0" presId="urn:microsoft.com/office/officeart/2005/8/layout/radial4"/>
    <dgm:cxn modelId="{D088E824-F5C4-4CF3-B24E-12C434D7E084}" type="presOf" srcId="{9B34AFA1-A1A4-4888-BCC6-6B8F9AC5287D}" destId="{5A942DBF-3B23-4ECB-A478-D7FF415BACA9}" srcOrd="0" destOrd="0" presId="urn:microsoft.com/office/officeart/2005/8/layout/radial4"/>
    <dgm:cxn modelId="{4263C1AD-EBAF-448E-85B3-077EE1C6604E}" type="presOf" srcId="{AA5A4976-2051-4C18-B9A5-02F8F823D6EB}" destId="{0C29960E-CFDA-4ACA-A62D-538CB183CAEF}" srcOrd="0" destOrd="0" presId="urn:microsoft.com/office/officeart/2005/8/layout/radial4"/>
    <dgm:cxn modelId="{4541DEE5-9A98-46B3-AB19-557CA420EE62}" type="presOf" srcId="{70BBA1FD-DD79-44FA-970B-FFC37374A031}" destId="{7EAD241E-CCDF-42B2-B636-55F6D1E9A0E2}" srcOrd="0" destOrd="0" presId="urn:microsoft.com/office/officeart/2005/8/layout/radial4"/>
    <dgm:cxn modelId="{92ADB061-204B-4578-BE5C-08B709E677EF}" srcId="{94658BE2-AE57-4ED0-AFA9-5950043533F1}" destId="{75465972-1D58-466E-993D-1D97763F4E32}" srcOrd="6" destOrd="0" parTransId="{43D8F171-9DD7-4D06-B828-D78EFD08325C}" sibTransId="{D96235E2-614F-4A37-A95E-54A33625E00D}"/>
    <dgm:cxn modelId="{128A74FB-80E4-4A85-A5A4-E8315975C7CA}" type="presOf" srcId="{38EB5295-B243-453A-B4A4-ED36FCE43E8A}" destId="{3FD8972F-E207-43AE-B597-2F8CFB82C959}" srcOrd="0" destOrd="0" presId="urn:microsoft.com/office/officeart/2005/8/layout/radial4"/>
    <dgm:cxn modelId="{58FFA0D4-6478-48EB-B7B7-0255657EC95B}" srcId="{94658BE2-AE57-4ED0-AFA9-5950043533F1}" destId="{AC61644E-45AF-4D9A-8FA5-4D9116B3A6D8}" srcOrd="3" destOrd="0" parTransId="{BADE508E-5E41-4E26-9482-7AC7C2088C03}" sibTransId="{A82CBF96-E70E-4ACD-9A08-09750450143B}"/>
    <dgm:cxn modelId="{ABEF89D6-03BE-405E-9437-5681C48A4285}" srcId="{94658BE2-AE57-4ED0-AFA9-5950043533F1}" destId="{25495EB3-B5CA-4B24-9DCE-B487F4048FB8}" srcOrd="4" destOrd="0" parTransId="{9B34AFA1-A1A4-4888-BCC6-6B8F9AC5287D}" sibTransId="{9936B6EE-1088-4D5E-87CC-13781D5A7B87}"/>
    <dgm:cxn modelId="{BACDADB3-1916-4949-B89E-940DF62FCF92}" srcId="{94658BE2-AE57-4ED0-AFA9-5950043533F1}" destId="{3C3D55E3-BE83-4FA1-B1C6-6BFB679EB479}" srcOrd="8" destOrd="0" parTransId="{96E884BB-924A-41B3-A8A3-697CE1510910}" sibTransId="{70C17FC2-E943-4A6D-A303-489B434509DB}"/>
    <dgm:cxn modelId="{2B463EA4-BEF0-4E57-B7CA-978702A0F8A0}" srcId="{94658BE2-AE57-4ED0-AFA9-5950043533F1}" destId="{C6D65AAC-FD2A-41FA-B64D-35DA44456659}" srcOrd="1" destOrd="0" parTransId="{ECF39222-5BEB-41C6-92F8-D1D875B93B17}" sibTransId="{EA25DE7C-53B7-4628-AF25-743D8F422D0D}"/>
    <dgm:cxn modelId="{33E8553B-5282-4175-AEE3-EDCE49BBEF9D}" type="presOf" srcId="{AC61644E-45AF-4D9A-8FA5-4D9116B3A6D8}" destId="{DA94E669-A33A-47E0-BCC4-B29199633D31}" srcOrd="0" destOrd="0" presId="urn:microsoft.com/office/officeart/2005/8/layout/radial4"/>
    <dgm:cxn modelId="{C156402B-044D-4E88-A310-48F668B16162}" srcId="{94658BE2-AE57-4ED0-AFA9-5950043533F1}" destId="{D1C87F12-40FC-4E50-9853-5C0A8600F66F}" srcOrd="0" destOrd="0" parTransId="{C28E6657-0475-483D-9CA4-9077A7F9FBC8}" sibTransId="{975B435D-1F14-446B-8A8E-F68DE1242406}"/>
    <dgm:cxn modelId="{42ED5B0C-CC57-4C36-BDF8-C58CF2144E40}" type="presOf" srcId="{E941EC1C-7CD4-417F-87F9-4D795F80FA41}" destId="{BBF64F92-F44A-4938-A7E6-05424A9FD0FF}" srcOrd="0" destOrd="0" presId="urn:microsoft.com/office/officeart/2005/8/layout/radial4"/>
    <dgm:cxn modelId="{EFB3160B-A5C2-419B-9E03-7E17E5BADD85}" type="presOf" srcId="{94658BE2-AE57-4ED0-AFA9-5950043533F1}" destId="{55FAD3C5-5942-4215-8224-38A0ADFB4B7F}" srcOrd="0" destOrd="0" presId="urn:microsoft.com/office/officeart/2005/8/layout/radial4"/>
    <dgm:cxn modelId="{718F4829-2DEB-421B-A9BE-BFE302904A64}" type="presParOf" srcId="{3FD8972F-E207-43AE-B597-2F8CFB82C959}" destId="{55FAD3C5-5942-4215-8224-38A0ADFB4B7F}" srcOrd="0" destOrd="0" presId="urn:microsoft.com/office/officeart/2005/8/layout/radial4"/>
    <dgm:cxn modelId="{A7C505CF-8432-4FDE-B982-0887EC860C38}" type="presParOf" srcId="{3FD8972F-E207-43AE-B597-2F8CFB82C959}" destId="{BF429983-9F2E-4EE6-ACD3-A49DFA1E6828}" srcOrd="1" destOrd="0" presId="urn:microsoft.com/office/officeart/2005/8/layout/radial4"/>
    <dgm:cxn modelId="{F2A84D90-8D2B-4C5F-A3FF-D6335F27FE54}" type="presParOf" srcId="{3FD8972F-E207-43AE-B597-2F8CFB82C959}" destId="{9CFEBD66-3BEB-4193-9FC4-1960DAC4E2F4}" srcOrd="2" destOrd="0" presId="urn:microsoft.com/office/officeart/2005/8/layout/radial4"/>
    <dgm:cxn modelId="{14D897AA-D53B-4CC9-BE1C-3524E1801A58}" type="presParOf" srcId="{3FD8972F-E207-43AE-B597-2F8CFB82C959}" destId="{7595B122-D10A-4C38-AB73-A374F8E9335C}" srcOrd="3" destOrd="0" presId="urn:microsoft.com/office/officeart/2005/8/layout/radial4"/>
    <dgm:cxn modelId="{92FAA372-F21A-49DE-9866-F87ECA737877}" type="presParOf" srcId="{3FD8972F-E207-43AE-B597-2F8CFB82C959}" destId="{BC126800-695D-42F2-9D94-FA37C457BB6A}" srcOrd="4" destOrd="0" presId="urn:microsoft.com/office/officeart/2005/8/layout/radial4"/>
    <dgm:cxn modelId="{4CFA6DE6-FD39-46B2-A9DC-1F1CD7C3B049}" type="presParOf" srcId="{3FD8972F-E207-43AE-B597-2F8CFB82C959}" destId="{BBF64F92-F44A-4938-A7E6-05424A9FD0FF}" srcOrd="5" destOrd="0" presId="urn:microsoft.com/office/officeart/2005/8/layout/radial4"/>
    <dgm:cxn modelId="{5B746B1F-83F4-4405-8654-5FA1A3183139}" type="presParOf" srcId="{3FD8972F-E207-43AE-B597-2F8CFB82C959}" destId="{19EF2C7B-B464-4065-8A3B-D2EA80D8AF0B}" srcOrd="6" destOrd="0" presId="urn:microsoft.com/office/officeart/2005/8/layout/radial4"/>
    <dgm:cxn modelId="{3BA93264-C199-4726-AAED-AEC2DFFA8A3C}" type="presParOf" srcId="{3FD8972F-E207-43AE-B597-2F8CFB82C959}" destId="{DD06DAAD-81C9-428C-B9D4-FEB092BAB674}" srcOrd="7" destOrd="0" presId="urn:microsoft.com/office/officeart/2005/8/layout/radial4"/>
    <dgm:cxn modelId="{DED5C482-0F3D-4207-8299-D411457DF3F1}" type="presParOf" srcId="{3FD8972F-E207-43AE-B597-2F8CFB82C959}" destId="{DA94E669-A33A-47E0-BCC4-B29199633D31}" srcOrd="8" destOrd="0" presId="urn:microsoft.com/office/officeart/2005/8/layout/radial4"/>
    <dgm:cxn modelId="{131E1286-F76B-48DB-8103-63DDFF76F47E}" type="presParOf" srcId="{3FD8972F-E207-43AE-B597-2F8CFB82C959}" destId="{5A942DBF-3B23-4ECB-A478-D7FF415BACA9}" srcOrd="9" destOrd="0" presId="urn:microsoft.com/office/officeart/2005/8/layout/radial4"/>
    <dgm:cxn modelId="{2B6529B8-7438-4A61-A675-52163534147E}" type="presParOf" srcId="{3FD8972F-E207-43AE-B597-2F8CFB82C959}" destId="{4A0E4410-B1E4-4D6F-94BC-6E11275A9CA5}" srcOrd="10" destOrd="0" presId="urn:microsoft.com/office/officeart/2005/8/layout/radial4"/>
    <dgm:cxn modelId="{99D3BA22-9A25-4484-9A7F-E7CEF871D2AB}" type="presParOf" srcId="{3FD8972F-E207-43AE-B597-2F8CFB82C959}" destId="{7EAD241E-CCDF-42B2-B636-55F6D1E9A0E2}" srcOrd="11" destOrd="0" presId="urn:microsoft.com/office/officeart/2005/8/layout/radial4"/>
    <dgm:cxn modelId="{DE858287-E863-437F-A752-7F22501C1BBF}" type="presParOf" srcId="{3FD8972F-E207-43AE-B597-2F8CFB82C959}" destId="{641340D0-3754-4183-9215-63AFE3EFEE8B}" srcOrd="12" destOrd="0" presId="urn:microsoft.com/office/officeart/2005/8/layout/radial4"/>
    <dgm:cxn modelId="{E3EC249D-37C0-4DED-8F3F-0B44605D409A}" type="presParOf" srcId="{3FD8972F-E207-43AE-B597-2F8CFB82C959}" destId="{6A265CC8-BB55-48DC-8A0E-7D94B68AEDD3}" srcOrd="13" destOrd="0" presId="urn:microsoft.com/office/officeart/2005/8/layout/radial4"/>
    <dgm:cxn modelId="{2F9C1368-7128-4DC0-BCE5-C8594F9606CA}" type="presParOf" srcId="{3FD8972F-E207-43AE-B597-2F8CFB82C959}" destId="{2767F420-EF6C-4524-B657-00612D304803}" srcOrd="14" destOrd="0" presId="urn:microsoft.com/office/officeart/2005/8/layout/radial4"/>
    <dgm:cxn modelId="{E1257A62-985C-4AFD-9581-75D3F4DD7315}" type="presParOf" srcId="{3FD8972F-E207-43AE-B597-2F8CFB82C959}" destId="{0C29960E-CFDA-4ACA-A62D-538CB183CAEF}" srcOrd="15" destOrd="0" presId="urn:microsoft.com/office/officeart/2005/8/layout/radial4"/>
    <dgm:cxn modelId="{4AAF09BB-2981-411A-B788-B449C9E223D2}" type="presParOf" srcId="{3FD8972F-E207-43AE-B597-2F8CFB82C959}" destId="{28962F84-4C5A-4549-B2B9-704911A3D8F9}" srcOrd="16" destOrd="0" presId="urn:microsoft.com/office/officeart/2005/8/layout/radial4"/>
    <dgm:cxn modelId="{3634FC50-88C9-442A-A9C7-015789EBC59D}" type="presParOf" srcId="{3FD8972F-E207-43AE-B597-2F8CFB82C959}" destId="{E5442C97-D9E2-45B0-A1B0-3BA2EE8BE9BB}" srcOrd="17" destOrd="0" presId="urn:microsoft.com/office/officeart/2005/8/layout/radial4"/>
    <dgm:cxn modelId="{C7590F0C-DD69-4811-ACCE-148A088207C2}" type="presParOf" srcId="{3FD8972F-E207-43AE-B597-2F8CFB82C959}" destId="{0314EA1B-DCEC-4D4F-8440-7C7E110DE0C6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FAD3C5-5942-4215-8224-38A0ADFB4B7F}">
      <dsp:nvSpPr>
        <dsp:cNvPr id="0" name=""/>
        <dsp:cNvSpPr/>
      </dsp:nvSpPr>
      <dsp:spPr>
        <a:xfrm>
          <a:off x="3284177" y="3447270"/>
          <a:ext cx="2716582" cy="16973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rPr>
            <a:t>Качество знаний</a:t>
          </a:r>
          <a:endParaRPr lang="ru-RU" sz="28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284177" y="3447270"/>
        <a:ext cx="2716582" cy="1697354"/>
      </dsp:txXfrm>
    </dsp:sp>
    <dsp:sp modelId="{BF429983-9F2E-4EE6-ACD3-A49DFA1E6828}">
      <dsp:nvSpPr>
        <dsp:cNvPr id="0" name=""/>
        <dsp:cNvSpPr/>
      </dsp:nvSpPr>
      <dsp:spPr>
        <a:xfrm rot="10263287">
          <a:off x="1297981" y="4428757"/>
          <a:ext cx="1928216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EBD66-3BEB-4193-9FC4-1960DAC4E2F4}">
      <dsp:nvSpPr>
        <dsp:cNvPr id="0" name=""/>
        <dsp:cNvSpPr/>
      </dsp:nvSpPr>
      <dsp:spPr>
        <a:xfrm>
          <a:off x="11" y="4345279"/>
          <a:ext cx="2619392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Система оценивания знаний учащихся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1" y="4345279"/>
        <a:ext cx="2619392" cy="950518"/>
      </dsp:txXfrm>
    </dsp:sp>
    <dsp:sp modelId="{7595B122-D10A-4C38-AB73-A374F8E9335C}">
      <dsp:nvSpPr>
        <dsp:cNvPr id="0" name=""/>
        <dsp:cNvSpPr/>
      </dsp:nvSpPr>
      <dsp:spPr>
        <a:xfrm rot="11576254">
          <a:off x="940833" y="3470717"/>
          <a:ext cx="2324432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26800-695D-42F2-9D94-FA37C457BB6A}">
      <dsp:nvSpPr>
        <dsp:cNvPr id="0" name=""/>
        <dsp:cNvSpPr/>
      </dsp:nvSpPr>
      <dsp:spPr>
        <a:xfrm>
          <a:off x="0" y="2977123"/>
          <a:ext cx="1940674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Физиологичес</a:t>
          </a:r>
          <a:endParaRPr lang="ru-RU" sz="1600" b="1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кие факторы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2977123"/>
        <a:ext cx="1940674" cy="950518"/>
      </dsp:txXfrm>
    </dsp:sp>
    <dsp:sp modelId="{BBF64F92-F44A-4938-A7E6-05424A9FD0FF}">
      <dsp:nvSpPr>
        <dsp:cNvPr id="0" name=""/>
        <dsp:cNvSpPr/>
      </dsp:nvSpPr>
      <dsp:spPr>
        <a:xfrm rot="12659343">
          <a:off x="1014155" y="2687881"/>
          <a:ext cx="2707203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F2C7B-B464-4065-8A3B-D2EA80D8AF0B}">
      <dsp:nvSpPr>
        <dsp:cNvPr id="0" name=""/>
        <dsp:cNvSpPr/>
      </dsp:nvSpPr>
      <dsp:spPr>
        <a:xfrm>
          <a:off x="0" y="1757560"/>
          <a:ext cx="2414721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Внешнее влияние 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757560"/>
        <a:ext cx="2414721" cy="950518"/>
      </dsp:txXfrm>
    </dsp:sp>
    <dsp:sp modelId="{DD06DAAD-81C9-428C-B9D4-FEB092BAB674}">
      <dsp:nvSpPr>
        <dsp:cNvPr id="0" name=""/>
        <dsp:cNvSpPr/>
      </dsp:nvSpPr>
      <dsp:spPr>
        <a:xfrm rot="14233794">
          <a:off x="1745491" y="1868136"/>
          <a:ext cx="2979699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4E669-A33A-47E0-BCC4-B29199633D31}">
      <dsp:nvSpPr>
        <dsp:cNvPr id="0" name=""/>
        <dsp:cNvSpPr/>
      </dsp:nvSpPr>
      <dsp:spPr>
        <a:xfrm>
          <a:off x="1071679" y="314172"/>
          <a:ext cx="2714503" cy="10861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Состояние учебно-методического обеспечения учебного процесса 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071679" y="314172"/>
        <a:ext cx="2714503" cy="1086195"/>
      </dsp:txXfrm>
    </dsp:sp>
    <dsp:sp modelId="{5A942DBF-3B23-4ECB-A478-D7FF415BACA9}">
      <dsp:nvSpPr>
        <dsp:cNvPr id="0" name=""/>
        <dsp:cNvSpPr/>
      </dsp:nvSpPr>
      <dsp:spPr>
        <a:xfrm rot="16685130">
          <a:off x="3707823" y="1825757"/>
          <a:ext cx="2502412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E4410-B1E4-4D6F-94BC-6E11275A9CA5}">
      <dsp:nvSpPr>
        <dsp:cNvPr id="0" name=""/>
        <dsp:cNvSpPr/>
      </dsp:nvSpPr>
      <dsp:spPr>
        <a:xfrm>
          <a:off x="4143378" y="303995"/>
          <a:ext cx="1983269" cy="10497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Уровень подготовленности к обучению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43378" y="303995"/>
        <a:ext cx="1983269" cy="1049733"/>
      </dsp:txXfrm>
    </dsp:sp>
    <dsp:sp modelId="{7EAD241E-CCDF-42B2-B636-55F6D1E9A0E2}">
      <dsp:nvSpPr>
        <dsp:cNvPr id="0" name=""/>
        <dsp:cNvSpPr/>
      </dsp:nvSpPr>
      <dsp:spPr>
        <a:xfrm rot="18666405">
          <a:off x="4903871" y="2079517"/>
          <a:ext cx="2923046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340D0-3754-4183-9215-63AFE3EFEE8B}">
      <dsp:nvSpPr>
        <dsp:cNvPr id="0" name=""/>
        <dsp:cNvSpPr/>
      </dsp:nvSpPr>
      <dsp:spPr>
        <a:xfrm>
          <a:off x="6222937" y="850429"/>
          <a:ext cx="2206712" cy="7394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Традиции и новации в обучении 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222937" y="850429"/>
        <a:ext cx="2206712" cy="739446"/>
      </dsp:txXfrm>
    </dsp:sp>
    <dsp:sp modelId="{6A265CC8-BB55-48DC-8A0E-7D94B68AEDD3}">
      <dsp:nvSpPr>
        <dsp:cNvPr id="0" name=""/>
        <dsp:cNvSpPr/>
      </dsp:nvSpPr>
      <dsp:spPr>
        <a:xfrm rot="19807498">
          <a:off x="5603668" y="2805912"/>
          <a:ext cx="2423222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7F420-EF6C-4524-B657-00612D304803}">
      <dsp:nvSpPr>
        <dsp:cNvPr id="0" name=""/>
        <dsp:cNvSpPr/>
      </dsp:nvSpPr>
      <dsp:spPr>
        <a:xfrm>
          <a:off x="6587769" y="1969011"/>
          <a:ext cx="2556230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Уровень профессионального мастерства учителя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587769" y="1969011"/>
        <a:ext cx="2556230" cy="950518"/>
      </dsp:txXfrm>
    </dsp:sp>
    <dsp:sp modelId="{0C29960E-CFDA-4ACA-A62D-538CB183CAEF}">
      <dsp:nvSpPr>
        <dsp:cNvPr id="0" name=""/>
        <dsp:cNvSpPr/>
      </dsp:nvSpPr>
      <dsp:spPr>
        <a:xfrm rot="20857408">
          <a:off x="6007440" y="3552193"/>
          <a:ext cx="1844360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62F84-4C5A-4549-B2B9-704911A3D8F9}">
      <dsp:nvSpPr>
        <dsp:cNvPr id="0" name=""/>
        <dsp:cNvSpPr/>
      </dsp:nvSpPr>
      <dsp:spPr>
        <a:xfrm>
          <a:off x="6516740" y="3121151"/>
          <a:ext cx="2627257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Уровень индивидуальных особенностей учащихся 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516740" y="3121151"/>
        <a:ext cx="2627257" cy="950518"/>
      </dsp:txXfrm>
    </dsp:sp>
    <dsp:sp modelId="{E5442C97-D9E2-45B0-A1B0-3BA2EE8BE9BB}">
      <dsp:nvSpPr>
        <dsp:cNvPr id="0" name=""/>
        <dsp:cNvSpPr/>
      </dsp:nvSpPr>
      <dsp:spPr>
        <a:xfrm rot="433068">
          <a:off x="6030576" y="4312442"/>
          <a:ext cx="1757831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4EA1B-DCEC-4D4F-8440-7C7E110DE0C6}">
      <dsp:nvSpPr>
        <dsp:cNvPr id="0" name=""/>
        <dsp:cNvSpPr/>
      </dsp:nvSpPr>
      <dsp:spPr>
        <a:xfrm>
          <a:off x="6730009" y="4233082"/>
          <a:ext cx="2337515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Педагогическое взаимодействие детей и взрослых. </a:t>
          </a:r>
          <a:endParaRPr lang="ru-RU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730009" y="4233082"/>
        <a:ext cx="2337515" cy="950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2CC685-D5F4-46F8-AC6D-2597522F39B2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2EE08A-351B-44A3-A539-9E63A9AD7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AAF192-190B-48FF-AFDA-4AFE0662FCF2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B91AC3B-9A9D-4EE6-9EEC-FE39C7FC8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99325-3732-4306-B02F-0602E74DBAD3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ru-RU" sz="1400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082C79-4D5D-4FA6-836E-6DD04E2B269A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58C1C3-1D1C-44A8-89F1-80DC4BA95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F532E-4589-4149-B179-13759A045972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D446-7BC2-441D-BCD1-C0F7E1E8D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40C0-C5AA-431B-97C4-317484E6EE5C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13D8-3E85-4909-B021-CD3DBFD22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B4D0-C448-40D5-A7CF-6CBB0C53FEF7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3A52D-1B67-4B1A-85C5-767238ED3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E7EF-DF8E-45AA-9FDE-7D75B6F8C395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85E5-EE0B-4AEF-9A7A-7846CF8D9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E79C54-C638-441C-A11E-E8122FBE1108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07E907-A93D-4966-9EFB-E0236A6EE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2F37BF-50EC-498C-965B-90E1B913397F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50F1DA-4E2A-40F1-9ACE-DCF208AD8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DAF70E-CE27-46CB-BDAC-3D8944A9FB90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B48CBE-B72C-41AA-9EC7-A149DCD22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3C630B-9ED3-490A-99E9-7E1CD644BEBD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E77268-02D4-4D4C-B068-00E9A23F1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B126-BDE0-4940-81A5-CC6C96E9C6B3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9FB2-2479-4A2D-90D7-C9F5658E0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0F9BB7-EBF3-44DB-A740-040162E74C19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F1901-60DE-4E9E-92D9-5E8DE9B33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1A6843-6802-4790-A373-983FAA5E90D4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9E0C98-1A91-4C56-AC72-13600890B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8A2215B-5509-4F6C-870D-EF6CE54B6DE3}" type="datetime1">
              <a:rPr lang="ru-RU"/>
              <a:pPr>
                <a:defRPr/>
              </a:pPr>
              <a:t>30.03.2017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BB5E08-4B56-4829-BB36-A998E9ABC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09" r:id="rId2"/>
    <p:sldLayoutId id="2147484115" r:id="rId3"/>
    <p:sldLayoutId id="2147484116" r:id="rId4"/>
    <p:sldLayoutId id="2147484117" r:id="rId5"/>
    <p:sldLayoutId id="2147484118" r:id="rId6"/>
    <p:sldLayoutId id="2147484110" r:id="rId7"/>
    <p:sldLayoutId id="2147484119" r:id="rId8"/>
    <p:sldLayoutId id="2147484120" r:id="rId9"/>
    <p:sldLayoutId id="2147484111" r:id="rId10"/>
    <p:sldLayoutId id="2147484112" r:id="rId11"/>
    <p:sldLayoutId id="2147484113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84976" cy="255454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>
                <a:ln/>
                <a:solidFill>
                  <a:schemeClr val="accent3"/>
                </a:solidFill>
              </a:rPr>
              <a:t>«Инновационные технологии</a:t>
            </a:r>
            <a:r>
              <a:rPr lang="en-US" sz="4000" b="1" dirty="0">
                <a:ln/>
                <a:solidFill>
                  <a:schemeClr val="accent3"/>
                </a:solidFill>
              </a:rPr>
              <a:t> </a:t>
            </a:r>
            <a:r>
              <a:rPr lang="ru-RU" sz="4000" b="1" dirty="0">
                <a:ln/>
                <a:solidFill>
                  <a:schemeClr val="accent3"/>
                </a:solidFill>
              </a:rPr>
              <a:t>обучения как средство повышения качества образования»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286124"/>
            <a:ext cx="4000528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Заместитель директора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учебно-воспитательной работе</a:t>
            </a:r>
          </a:p>
          <a:p>
            <a:pPr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	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defRPr/>
            </a:pP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Трунаева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А.С.</a:t>
            </a:r>
          </a:p>
          <a:p>
            <a:pPr>
              <a:defRPr/>
            </a:pP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4929190" y="6488113"/>
            <a:ext cx="385765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 dirty="0"/>
              <a:t>МОУ «Школа №88 г.Донецка»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0" y="1571625"/>
            <a:ext cx="8929688" cy="4429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Владение современными образовательными технологиями, методическими приемами, методическими средствами и постоянное их совершенствование;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Использование новой литературы и иных источников информации в области компетенции и методик преподавания для построения современных занятий с детьми, осуществление оценочно-ценностной рефлексии.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Профессиональная компетентность</a:t>
            </a:r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81138"/>
            <a:ext cx="8929687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Качество действий работника, обеспечивающих эффективный поиск, структурирование информации, квалификационную работу с различными информационными ресурсами…, 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позволяющими проектировать решение педагогических проблем и практических задач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Самостоятельная познавательная деятельность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Информационная  компетентность</a:t>
            </a:r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«Факторы, влияющие на качество знаний»</a:t>
            </a:r>
            <a:endParaRPr lang="ru-RU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29190" y="6429396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214313" y="862821"/>
            <a:ext cx="8569325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  <a:defRPr/>
            </a:pPr>
            <a:r>
              <a:rPr lang="ru-RU" sz="32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Качество образования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это одна из основных проблем современной школы. </a:t>
            </a:r>
          </a:p>
          <a:p>
            <a:pPr>
              <a:tabLst>
                <a:tab pos="228600" algn="l"/>
              </a:tabLst>
              <a:defRPr/>
            </a:pP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tabLst>
                <a:tab pos="228600" algn="l"/>
              </a:tabLst>
              <a:defRPr/>
            </a:pPr>
            <a:r>
              <a:rPr lang="ru-RU" sz="32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Хорошее качество образования </a:t>
            </a:r>
            <a:r>
              <a:rPr lang="ru-RU" sz="28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- это...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tabLst>
                <a:tab pos="228600" algn="l"/>
              </a:tabLst>
              <a:defRPr/>
            </a:pPr>
            <a:endParaRPr lang="en-US" sz="11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0" hangingPunct="0">
              <a:tabLst>
                <a:tab pos="228600" algn="l"/>
              </a:tabLst>
              <a:defRPr/>
            </a:pPr>
            <a:r>
              <a:rPr lang="ru-RU" sz="32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для учащихся связано:</a:t>
            </a:r>
            <a:endParaRPr lang="ru-RU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  <a:defRPr/>
            </a:pPr>
            <a:endParaRPr lang="en-US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228600" algn="l"/>
              </a:tabLst>
              <a:defRPr/>
            </a:pPr>
            <a:endParaRPr lang="ru-RU" sz="16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tabLst>
                <a:tab pos="228600" algn="l"/>
              </a:tabLst>
              <a:defRPr/>
            </a:pP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 </a:t>
            </a: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возможностями в будущем достигнуть успехов в карьере, достигнуть цели, поставленной в жизни; </a:t>
            </a:r>
            <a:endParaRPr lang="en-US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None/>
              <a:tabLst>
                <a:tab pos="228600" algn="l"/>
              </a:tabLst>
              <a:defRPr/>
            </a:pPr>
            <a:endParaRPr lang="ru-RU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tabLst>
                <a:tab pos="228600" algn="l"/>
              </a:tabLst>
              <a:defRPr/>
            </a:pP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 глубокими прочными знаниями по всем предметам.</a:t>
            </a:r>
            <a:endParaRPr lang="en-US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Char char=""/>
              <a:tabLst>
                <a:tab pos="228600" algn="l"/>
              </a:tabLst>
              <a:defRPr/>
            </a:pPr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459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14282" y="404813"/>
            <a:ext cx="871543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Хорошее качество образования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это...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>
              <a:defRPr/>
            </a:pP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sz="32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родителей связано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>
              <a:defRPr/>
            </a:pP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 получением знаний, умений и навыков, которые позволяют выпускнику школы найти свое место в жизни, добиться уважения окружающих его людей; </a:t>
            </a:r>
            <a:endParaRPr lang="en-US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endParaRPr lang="ru-RU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профессионализмом педагогов; </a:t>
            </a:r>
            <a:endParaRPr lang="en-US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endParaRPr lang="ru-RU" sz="1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sz="2400" b="1" i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умением педагога увлечь детей своим предметом.</a:t>
            </a: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214282" y="214290"/>
            <a:ext cx="892971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Хорошее качество образования - это...</a:t>
            </a:r>
            <a:endParaRPr lang="en-US" sz="28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>
              <a:defRPr/>
            </a:pPr>
            <a:endParaRPr lang="en-US" sz="14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>
              <a:defRPr/>
            </a:pPr>
            <a:r>
              <a:rPr lang="ru-RU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Для учителей связано:</a:t>
            </a:r>
            <a:r>
              <a:rPr lang="ru-RU" sz="24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endParaRPr lang="en-US" sz="24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>
              <a:defRPr/>
            </a:pPr>
            <a:endParaRPr lang="ru-RU" sz="12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 умением подготовить школьника в ВУЗ, глубоким раскрытием наиболее интересных вопросов науки, подготовкой ученика не только умственно, но и нравственно (морально); </a:t>
            </a:r>
            <a:endParaRPr lang="en-US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Char char=""/>
              <a:defRPr/>
            </a:pPr>
            <a:endParaRPr lang="ru-RU" sz="1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en-US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 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 умением ученика самостоятельно мыслить, анализировать и самостоятельно работать; </a:t>
            </a:r>
            <a:endParaRPr lang="en-US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Char char=""/>
              <a:defRPr/>
            </a:pPr>
            <a:endParaRPr lang="ru-RU" sz="1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со школой, которая учитывает индивидуальные особенности школьника, способности и потребности детей; где учителя придерживаются гуманистического принципа воспитания, где есть творческие педагоги и мудрое руководство; </a:t>
            </a:r>
            <a:endParaRPr lang="en-US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Symbol" pitchFamily="18" charset="2"/>
              <a:buChar char=""/>
              <a:defRPr/>
            </a:pPr>
            <a:endParaRPr lang="ru-RU" sz="1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q"/>
              <a:defRPr/>
            </a:pP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с профессиональной позицией и самоощущением учителя, когда он четко представляет свои цели, знает как их достичь и чувствует душевный комфорт.</a:t>
            </a:r>
            <a:r>
              <a:rPr lang="ru-RU" sz="20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95288" y="549275"/>
            <a:ext cx="80645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КАК ЖЕ ПОВЫСИТЬ КАЧЕСТВО ОБРАЗОВАНИЯ?</a:t>
            </a:r>
          </a:p>
          <a:p>
            <a:pPr>
              <a:defRPr/>
            </a:pPr>
            <a:endParaRPr lang="ru-RU" sz="1600" b="1" dirty="0">
              <a:solidFill>
                <a:schemeClr val="accent3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algn="just">
              <a:defRPr/>
            </a:pPr>
            <a:r>
              <a:rPr lang="ru-RU" sz="24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itchFamily="34" charset="0"/>
                <a:cs typeface="Tahoma" pitchFamily="34" charset="0"/>
              </a:rPr>
              <a:t>БЕЗ  хорошо продуманных технологий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itchFamily="34" charset="0"/>
                <a:cs typeface="Tahoma" pitchFamily="34" charset="0"/>
              </a:rPr>
              <a:t>,</a:t>
            </a:r>
          </a:p>
          <a:p>
            <a:pPr algn="just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ahoma" pitchFamily="34" charset="0"/>
                <a:cs typeface="Tahoma" pitchFamily="34" charset="0"/>
              </a:rPr>
              <a:t> методов и форм обучения трудно организовать успешный образовательный процесс. Вот поэтому каждый учитель совершенствует (преломляет через себя) те методы и средства обучения, которые помогают вовлечь учащихся в познавательный поиск, в труд учения, творчества: помогают научить учащихся активно, самостоятельно добывать знания,  развивают интерес к предмету, к деятельности. </a:t>
            </a:r>
          </a:p>
        </p:txBody>
      </p:sp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71500"/>
            <a:ext cx="9144000" cy="55006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/>
              <a:t>  </a:t>
            </a: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Технология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это система предписаний, последовательность процедур, действий, операций, которая может быть воспроизведена при заданных условиях и средствах </a:t>
            </a:r>
            <a:r>
              <a:rPr lang="ru-RU" sz="4000" b="1" u="sng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любым педагогом и гарантировать результат.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66CC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bg2"/>
              </a:solidFill>
            </a:endParaRPr>
          </a:p>
        </p:txBody>
      </p:sp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357188" y="1643050"/>
            <a:ext cx="878681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4800" b="1" dirty="0">
                <a:solidFill>
                  <a:srgbClr val="0070C0"/>
                </a:solidFill>
              </a:rPr>
              <a:t>Технология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- это такое построение деятельности педагога, в которой все входящие в него действия представлены в определенной последовательности и предполагают достижения необходимого прогнозируемого результата. 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i="1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0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Технология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– это совокупность приемов, применяемых в каком-либо деле, мастерстве, искусстве  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571500"/>
            <a:ext cx="8643937" cy="5286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Критерии педагогической технологии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концептуальность;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системность;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управляемость;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эффективность;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воспроизводимость</a:t>
            </a:r>
            <a:endParaRPr lang="ru-RU" sz="32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ru-RU" b="1" i="1" dirty="0" smtClean="0">
              <a:solidFill>
                <a:srgbClr val="003366"/>
              </a:solidFill>
            </a:endParaRPr>
          </a:p>
        </p:txBody>
      </p:sp>
      <p:pic>
        <p:nvPicPr>
          <p:cNvPr id="18436" name="Picture 4" descr="j03501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70813" y="4437063"/>
            <a:ext cx="1373187" cy="1795462"/>
          </a:xfrm>
          <a:noFill/>
        </p:spPr>
      </p:pic>
      <p:sp>
        <p:nvSpPr>
          <p:cNvPr id="25604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6"/>
          <p:cNvSpPr>
            <a:spLocks noGrp="1"/>
          </p:cNvSpPr>
          <p:nvPr>
            <p:ph idx="1"/>
          </p:nvPr>
        </p:nvSpPr>
        <p:spPr>
          <a:xfrm>
            <a:off x="357158" y="0"/>
            <a:ext cx="8786842" cy="152240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3600" b="1" dirty="0" smtClean="0">
                <a:solidFill>
                  <a:srgbClr val="0070C0"/>
                </a:solidFill>
                <a:cs typeface="Tahoma" pitchFamily="34" charset="0"/>
              </a:rPr>
              <a:t>Задачи:</a:t>
            </a:r>
          </a:p>
          <a:p>
            <a:pPr algn="ctr" eaLnBrk="1" hangingPunct="1">
              <a:buFontTx/>
              <a:buNone/>
              <a:defRPr/>
            </a:pPr>
            <a:endParaRPr lang="ru-RU" sz="3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 bwMode="auto">
          <a:xfrm>
            <a:off x="357157" y="714356"/>
            <a:ext cx="860745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ru-RU" sz="2700" b="1" dirty="0" smtClean="0">
                <a:cs typeface="Tahoma" pitchFamily="34" charset="0"/>
              </a:rPr>
              <a:t>определить </a:t>
            </a:r>
            <a:r>
              <a:rPr lang="ru-RU" sz="2700" b="1" dirty="0">
                <a:cs typeface="Tahoma" pitchFamily="34" charset="0"/>
              </a:rPr>
              <a:t>наиболее эффективные инновационные технологии в  работе учителя по повышению качества знаний учащихся; </a:t>
            </a:r>
            <a:r>
              <a:rPr lang="ru-RU" sz="2800" b="1" dirty="0" smtClean="0">
                <a:latin typeface="Arial Black" pitchFamily="34" charset="0"/>
              </a:rPr>
              <a:t> </a:t>
            </a:r>
          </a:p>
          <a:p>
            <a:pPr marL="365125" indent="-255588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ru-RU" sz="2800" b="1" dirty="0" smtClean="0">
              <a:latin typeface="Arial Black" pitchFamily="34" charset="0"/>
            </a:endParaRPr>
          </a:p>
          <a:p>
            <a:pPr marL="265113" indent="-265113" eaLnBrk="1" hangingPunct="1">
              <a:buFontTx/>
              <a:buNone/>
            </a:pPr>
            <a:r>
              <a:rPr lang="ru-RU" sz="2800" b="1" dirty="0" smtClean="0">
                <a:latin typeface="Arial Black" pitchFamily="34" charset="0"/>
              </a:rPr>
              <a:t> определить особенности инновационных  технологий;	</a:t>
            </a:r>
          </a:p>
          <a:p>
            <a:pPr marL="265113" indent="-265113" eaLnBrk="1" hangingPunct="1">
              <a:buFontTx/>
              <a:buNone/>
            </a:pPr>
            <a:endParaRPr lang="ru-RU" sz="2700" b="1" dirty="0">
              <a:latin typeface="Arial Black" pitchFamily="34" charset="0"/>
              <a:cs typeface="Tahoma" pitchFamily="34" charset="0"/>
            </a:endParaRPr>
          </a:p>
          <a:p>
            <a:pPr marL="365125" indent="-255588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ru-RU" sz="2700" b="1" dirty="0">
                <a:cs typeface="Tahoma" pitchFamily="34" charset="0"/>
              </a:rPr>
              <a:t>изучить опыт учителей в данном направлении</a:t>
            </a:r>
            <a:r>
              <a:rPr lang="ru-RU" sz="2700" b="1" dirty="0" smtClean="0">
                <a:cs typeface="Tahoma" pitchFamily="34" charset="0"/>
              </a:rPr>
              <a:t>;</a:t>
            </a:r>
          </a:p>
          <a:p>
            <a:pPr marL="365125" indent="-255588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endParaRPr lang="ru-RU" sz="2700" b="1" dirty="0">
              <a:cs typeface="Tahoma" pitchFamily="34" charset="0"/>
            </a:endParaRPr>
          </a:p>
          <a:p>
            <a:pPr marL="365125" indent="-255588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</a:pPr>
            <a:r>
              <a:rPr lang="ru-RU" sz="2700" b="1" dirty="0">
                <a:cs typeface="Tahoma" pitchFamily="34" charset="0"/>
              </a:rPr>
              <a:t>побуждение учителей к активной работе по повышению качества знаний учащихся.</a:t>
            </a:r>
          </a:p>
          <a:p>
            <a:pPr marL="365125" indent="-255588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100" dirty="0">
              <a:latin typeface="Lucida Sans Unicode" pitchFamily="34" charset="0"/>
            </a:endParaRPr>
          </a:p>
        </p:txBody>
      </p:sp>
      <p:sp>
        <p:nvSpPr>
          <p:cNvPr id="10244" name="Прямоугольник 6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500063"/>
            <a:ext cx="8215313" cy="5286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Структура педагогической технологии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32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концептуальная основа;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содержательный компонент обучения;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процессуальная часть - технологический процесс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8436" name="Picture 4" descr="j03501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96188" y="4365625"/>
            <a:ext cx="1373187" cy="1795463"/>
          </a:xfrm>
          <a:noFill/>
        </p:spPr>
      </p:pic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620713"/>
            <a:ext cx="8570913" cy="54895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5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Классификация методов обучения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500" b="1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по внешним признакам деятельности преподавателя и обучающихся: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лекция;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беседа;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рассказ;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инструктаж;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демонстрация;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упражнение;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решение задач;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работа с книгой</a:t>
            </a:r>
          </a:p>
        </p:txBody>
      </p:sp>
      <p:pic>
        <p:nvPicPr>
          <p:cNvPr id="19460" name="Picture 4" descr="j02995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4388" y="4508500"/>
            <a:ext cx="1830387" cy="1860550"/>
          </a:xfrm>
          <a:noFill/>
        </p:spPr>
      </p:pic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88913"/>
            <a:ext cx="8678862" cy="64087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Классификация методов обучения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по источнику получения знаний: </a:t>
            </a:r>
            <a:endParaRPr lang="ru-RU" sz="2600" b="1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словесные;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наглядные: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демонстрация плакатов, схем, таблиц, диаграмм, моделей;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использование технических средств;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просмотр кино- и телепрограмм.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практические: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практические задания;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тренинги;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деловые игры; 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анализ и решение конфликтных ситуаций.</a:t>
            </a:r>
          </a:p>
        </p:txBody>
      </p:sp>
      <p:pic>
        <p:nvPicPr>
          <p:cNvPr id="19460" name="Picture 4" descr="j02995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4388" y="3789363"/>
            <a:ext cx="1830387" cy="1858962"/>
          </a:xfrm>
          <a:noFill/>
        </p:spPr>
      </p:pic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620713"/>
            <a:ext cx="8570913" cy="5489575"/>
          </a:xfrm>
        </p:spPr>
        <p:txBody>
          <a:bodyPr/>
          <a:lstStyle/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Классификация методов обучения по степени активности познавательной деятельности  обучающихся: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иллюстративный;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проблемный;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частично-поисковый;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исследовательский; </a:t>
            </a:r>
          </a:p>
          <a:p>
            <a:pPr lvl="1" algn="ctr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r>
              <a:rPr lang="ru-RU" sz="3200" b="1" dirty="0" smtClean="0">
                <a:solidFill>
                  <a:srgbClr val="0066CC"/>
                </a:solidFill>
                <a:latin typeface="Tahoma" pitchFamily="34" charset="0"/>
                <a:cs typeface="Tahoma" pitchFamily="34" charset="0"/>
              </a:rPr>
              <a:t>по логичности подхода: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дедуктивный;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аналитический;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синтетический. </a:t>
            </a:r>
          </a:p>
        </p:txBody>
      </p:sp>
      <p:pic>
        <p:nvPicPr>
          <p:cNvPr id="19460" name="Picture 4" descr="j02995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2950" y="4437063"/>
            <a:ext cx="1830388" cy="1860550"/>
          </a:xfrm>
          <a:noFill/>
        </p:spPr>
      </p:pic>
      <p:sp>
        <p:nvSpPr>
          <p:cNvPr id="29700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357188"/>
            <a:ext cx="8501062" cy="54895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Приемы и средства обучения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200" b="1" u="sng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Прием обучения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элемент, составная часть метода обучения.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sz="3200" b="1" u="sng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Средства обучения (педагогические средства) 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все те материалы, с помощью которых преподаватель осуществляет обучающее воздействие (учебный процесс).</a:t>
            </a:r>
          </a:p>
          <a:p>
            <a:pPr marL="533400" indent="-533400"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9460" name="Picture 4" descr="j02995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4388" y="4652963"/>
            <a:ext cx="1830387" cy="1860550"/>
          </a:xfrm>
          <a:noFill/>
        </p:spPr>
      </p:pic>
      <p:sp>
        <p:nvSpPr>
          <p:cNvPr id="30724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4800" dirty="0" smtClean="0"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Учебная деятельность-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/>
              </a:rPr>
            </a:br>
            <a:endParaRPr lang="ru-RU" sz="44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85750" y="1071563"/>
            <a:ext cx="8229600" cy="4525962"/>
          </a:xfrm>
        </p:spPr>
        <p:txBody>
          <a:bodyPr/>
          <a:lstStyle/>
          <a:p>
            <a:pPr marL="179388" indent="0" eaLnBrk="1" hangingPunct="1">
              <a:spcBef>
                <a:spcPts val="1000"/>
              </a:spcBef>
              <a:buFontTx/>
              <a:buNone/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самостоятельная деятельность ученика по усвоению знаний, умений и навыков, в которой он изменяется и эти изменения осознает.</a:t>
            </a:r>
          </a:p>
          <a:p>
            <a:pPr marL="179388" indent="0">
              <a:buFontTx/>
              <a:buNone/>
              <a:defRPr/>
            </a:pPr>
            <a:endParaRPr lang="ru-RU" dirty="0" smtClean="0"/>
          </a:p>
        </p:txBody>
      </p:sp>
      <p:sp>
        <p:nvSpPr>
          <p:cNvPr id="31748" name="Прямоугольник 6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620713"/>
            <a:ext cx="8428038" cy="5489575"/>
          </a:xfrm>
        </p:spPr>
        <p:txBody>
          <a:bodyPr/>
          <a:lstStyle/>
          <a:p>
            <a:pPr marL="8890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500" b="1" dirty="0" smtClean="0"/>
              <a:t> </a:t>
            </a:r>
            <a:r>
              <a:rPr lang="ru-RU" sz="4000" b="1" dirty="0" smtClean="0">
                <a:solidFill>
                  <a:srgbClr val="1FAECD"/>
                </a:solidFill>
                <a:latin typeface="Tahoma" pitchFamily="34" charset="0"/>
                <a:cs typeface="Tahoma" pitchFamily="34" charset="0"/>
              </a:rPr>
              <a:t>Личностно - ориентированные технологии обучения </a:t>
            </a:r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b="1" dirty="0" smtClean="0">
                <a:latin typeface="Tahoma" pitchFamily="34" charset="0"/>
                <a:cs typeface="Tahoma" pitchFamily="34" charset="0"/>
              </a:rPr>
            </a:br>
            <a:r>
              <a:rPr lang="ru-RU" sz="3200" b="1" dirty="0" smtClean="0">
                <a:latin typeface="Tahoma" pitchFamily="34" charset="0"/>
                <a:cs typeface="Tahoma" pitchFamily="34" charset="0"/>
              </a:rPr>
              <a:t> </a:t>
            </a:r>
          </a:p>
          <a:p>
            <a:pPr marL="633413" indent="-4572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Технология коллективной мыслительной деятельности</a:t>
            </a:r>
          </a:p>
          <a:p>
            <a:pPr marL="633413" indent="-4572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Технология эвристического обучения</a:t>
            </a:r>
          </a:p>
          <a:p>
            <a:pPr marL="633413" indent="-4572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Проектная деятельность</a:t>
            </a:r>
            <a:endParaRPr lang="ru-RU" sz="2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ru-RU" sz="2200" b="1" i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b="1" i="1" dirty="0" smtClean="0">
                <a:solidFill>
                  <a:srgbClr val="002060"/>
                </a:solidFill>
              </a:rPr>
              <a:t/>
            </a:r>
            <a:br>
              <a:rPr lang="ru-RU" sz="2200" b="1" i="1" dirty="0" smtClean="0">
                <a:solidFill>
                  <a:srgbClr val="002060"/>
                </a:solidFill>
              </a:rPr>
            </a:br>
            <a:endParaRPr lang="ru-RU" sz="2200" b="1" i="1" dirty="0" smtClean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ru-RU" sz="1900" b="1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2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b="1" dirty="0" smtClean="0"/>
              <a:t>                                                              </a:t>
            </a:r>
          </a:p>
        </p:txBody>
      </p:sp>
      <p:pic>
        <p:nvPicPr>
          <p:cNvPr id="19460" name="Picture 4" descr="j02995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2950" y="4581525"/>
            <a:ext cx="1830388" cy="1858963"/>
          </a:xfrm>
          <a:noFill/>
        </p:spPr>
      </p:pic>
      <p:sp>
        <p:nvSpPr>
          <p:cNvPr id="34820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28802"/>
            <a:ext cx="9144000" cy="385763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500" b="1" dirty="0" smtClean="0"/>
              <a:t> </a:t>
            </a:r>
            <a:r>
              <a:rPr lang="ru-RU" sz="2500" b="1" dirty="0" smtClean="0">
                <a:latin typeface="Tahoma" pitchFamily="34" charset="0"/>
                <a:cs typeface="Tahoma" pitchFamily="34" charset="0"/>
              </a:rPr>
              <a:t>   </a:t>
            </a:r>
            <a:r>
              <a:rPr lang="ru-RU" sz="2200" b="1" dirty="0" smtClean="0">
                <a:latin typeface="Tahoma" pitchFamily="34" charset="0"/>
                <a:cs typeface="Tahoma" pitchFamily="34" charset="0"/>
              </a:rPr>
              <a:t> </a:t>
            </a:r>
            <a:r>
              <a:rPr lang="ru-RU" sz="3200" b="1" dirty="0" smtClean="0">
                <a:solidFill>
                  <a:srgbClr val="1FAECD"/>
                </a:solidFill>
                <a:latin typeface="Tahoma" pitchFamily="34" charset="0"/>
                <a:cs typeface="Tahoma" pitchFamily="34" charset="0"/>
              </a:rPr>
              <a:t> </a:t>
            </a:r>
            <a:r>
              <a:rPr lang="ru-RU" sz="3600" b="1" dirty="0" smtClean="0">
                <a:solidFill>
                  <a:srgbClr val="1FAECD"/>
                </a:solidFill>
                <a:latin typeface="Tahoma" pitchFamily="34" charset="0"/>
                <a:cs typeface="Tahoma" pitchFamily="34" charset="0"/>
              </a:rPr>
              <a:t>Технологии оценивания достижений обучающихся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Технология  «Портфолио»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Рейтинговые технологии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Технология  «Лестница достижений»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Технология уровневой дифференциации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460" name="Picture 4" descr="j02995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04113" y="5214938"/>
            <a:ext cx="1419225" cy="1441450"/>
          </a:xfrm>
          <a:noFill/>
        </p:spPr>
      </p:pic>
      <p:sp>
        <p:nvSpPr>
          <p:cNvPr id="36868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57166"/>
            <a:ext cx="892971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>
                <a:solidFill>
                  <a:srgbClr val="1FAECD"/>
                </a:solidFill>
                <a:cs typeface="Tahoma" pitchFamily="34" charset="0"/>
              </a:rPr>
              <a:t> Информационные технологии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cs typeface="Tahoma" pitchFamily="34" charset="0"/>
              </a:rPr>
              <a:t> ИКТ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cs typeface="Tahoma" pitchFamily="34" charset="0"/>
              </a:rPr>
              <a:t>Технологии дистанционного обучения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742950"/>
            <a:ext cx="8215313" cy="4341813"/>
          </a:xfrm>
        </p:spPr>
        <p:txBody>
          <a:bodyPr lIns="92075" tIns="46038" rIns="92075" bIns="46038" anchor="ctr">
            <a:spAutoFit/>
          </a:bodyPr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4000" b="1" dirty="0" smtClean="0">
                <a:solidFill>
                  <a:srgbClr val="1FAECD"/>
                </a:solidFill>
                <a:latin typeface="Tahoma" pitchFamily="34" charset="0"/>
                <a:cs typeface="Tahoma" pitchFamily="34" charset="0"/>
              </a:rPr>
              <a:t>Интерактивные технологии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      </a:t>
            </a:r>
          </a:p>
          <a:p>
            <a:pPr marL="530225" indent="-530225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Технология «Развитие критического мышления через чтение и письмо»</a:t>
            </a:r>
          </a:p>
          <a:p>
            <a:pPr marL="530225" indent="-530225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Технология проведения дискуссий</a:t>
            </a:r>
          </a:p>
          <a:p>
            <a:pPr marL="530225" indent="-530225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Технология «Дебаты»</a:t>
            </a:r>
          </a:p>
          <a:p>
            <a:pPr marL="530225" indent="-530225" eaLnBrk="1" hangingPunct="1">
              <a:spcBef>
                <a:spcPct val="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Тренинговые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технологии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9460" name="Picture 4" descr="j02995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13613" y="4581525"/>
            <a:ext cx="1830387" cy="1858963"/>
          </a:xfrm>
          <a:noFill/>
        </p:spPr>
      </p:pic>
      <p:sp>
        <p:nvSpPr>
          <p:cNvPr id="37892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 dirty="0"/>
              <a:t>МОУ «Школа №88 г.Донецка»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414366" y="142852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4000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Технология развития критического мышления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428565" y="1500174"/>
            <a:ext cx="8715435" cy="4232289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r>
              <a:rPr lang="ru-RU" sz="2800" b="0" i="0" dirty="0" smtClean="0">
                <a:solidFill>
                  <a:schemeClr val="tx1"/>
                </a:solidFill>
              </a:rPr>
              <a:t>  	</a:t>
            </a: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Критическое мышление - совокупность качеств и умений, обусловливающих высокий уровень исследовательской культуры  , а также “мышление оценочное, рефлексивное”, для которого знание является не конечной, а отправной точкой, аргументированное и логичное мышление, которое базируется на личном опыте и проверенных фактах.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6286520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357158" y="1785926"/>
            <a:ext cx="8786842" cy="242889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800" kern="1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«Интерес к учению проявляется только тогда, когда есть вдохновение, рождающееся от успеха». </a:t>
            </a:r>
            <a:r>
              <a:rPr lang="ru-RU" sz="4400" kern="1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										</a:t>
            </a:r>
            <a:r>
              <a:rPr lang="ru-RU" sz="2800" kern="1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Сухомлинский</a:t>
            </a:r>
            <a:endParaRPr lang="ru-RU" sz="2800" kern="1100" dirty="0" smtClean="0"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642910" y="3929066"/>
            <a:ext cx="6858048" cy="2286016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bs0080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20018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2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419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 bwMode="auto">
          <a:xfrm>
            <a:off x="1142976" y="285728"/>
            <a:ext cx="7043758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Структура урока ТКМ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642910" y="1571612"/>
            <a:ext cx="8072494" cy="325756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I. 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Вызов (пробуждение имеющихся знаний, интереса к получению новой информации).</a:t>
            </a: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Tx/>
              <a:buNone/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II.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Осмысление содержания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(получение новой информации).</a:t>
            </a:r>
          </a:p>
          <a:p>
            <a:pPr>
              <a:buFontTx/>
              <a:buNone/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III.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Рефлексия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(осмысление, рождение нового знания)</a:t>
            </a: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29191" y="6345816"/>
            <a:ext cx="3929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 bwMode="auto">
          <a:xfrm>
            <a:off x="1428728" y="214290"/>
            <a:ext cx="6186502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Приемы развития КМ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428596" y="1214423"/>
            <a:ext cx="8229600" cy="4071966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ru-RU" sz="2800" b="0" i="0" dirty="0" smtClean="0">
                <a:solidFill>
                  <a:schemeClr val="tx1"/>
                </a:solidFill>
              </a:rPr>
              <a:t> </a:t>
            </a: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«Кластеры» 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«Дерево предсказаний»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</a:t>
            </a:r>
            <a:r>
              <a:rPr lang="ru-RU" sz="2800" b="1" i="0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Инсерт</a:t>
            </a: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«Загадка»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«Зигзаг-2»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«Бортовой журнал»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«Круги по воде»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«Толстые и тонкие вопросы»</a:t>
            </a:r>
          </a:p>
          <a:p>
            <a:pPr>
              <a:lnSpc>
                <a:spcPct val="90000"/>
              </a:lnSpc>
            </a:pPr>
            <a:r>
              <a:rPr lang="ru-RU" sz="28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«Чтение с остановками»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330" y="6345816"/>
            <a:ext cx="4143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 bwMode="auto">
          <a:xfrm>
            <a:off x="2428860" y="-214338"/>
            <a:ext cx="3286148" cy="101122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ТРКМ учит 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0" y="642918"/>
            <a:ext cx="9144000" cy="478634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находить требующуюся информацию в различных источниках;</a:t>
            </a:r>
          </a:p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критически осмысливать информацию, </a:t>
            </a:r>
          </a:p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систематизировать информацию по заданным признакам;</a:t>
            </a:r>
          </a:p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переводить визуальную информацию в вербальную знаковую систему и обратно;</a:t>
            </a:r>
          </a:p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находить ошибки в информации, воспринимать альтернативные точки зрения и высказывать обоснованные аргументы;</a:t>
            </a:r>
          </a:p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устанавливать ассоциативные и практически целесообразные связи между информационными сообщениями;</a:t>
            </a:r>
          </a:p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уметь длительное время (четверть, учебное полугодие, учебный год или другой отрезок  времени) собирать и систематизировать тематическую информацию;</a:t>
            </a:r>
          </a:p>
          <a:p>
            <a:pPr>
              <a:lnSpc>
                <a:spcPct val="80000"/>
              </a:lnSpc>
            </a:pPr>
            <a:r>
              <a:rPr lang="ru-RU" sz="2200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уметь вычленять главное в информационном сообщении,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6286520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>
          <a:xfrm>
            <a:off x="500034" y="71414"/>
            <a:ext cx="7786742" cy="785794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Педтехнологии</a:t>
            </a:r>
            <a:endParaRPr lang="ru-RU" dirty="0" smtClean="0">
              <a:solidFill>
                <a:schemeClr val="accent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285720" y="714374"/>
            <a:ext cx="8501056" cy="5000642"/>
          </a:xfrm>
        </p:spPr>
        <p:txBody>
          <a:bodyPr/>
          <a:lstStyle/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err="1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разноуровневое</a:t>
            </a: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 обучение;	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«кейс»- технология;		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технология активного обучения;	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эвристическое обучение;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дискуссионные технологии;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педагогические  мастерские;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исследовательские методы  в обучении;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обучение в сотрудничестве (командная, групповая работа);</a:t>
            </a:r>
          </a:p>
          <a:p>
            <a:pPr marL="530225" indent="-354013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5E2D37"/>
                </a:solidFill>
                <a:latin typeface="Tahoma" pitchFamily="34" charset="0"/>
                <a:cs typeface="Tahoma" pitchFamily="34" charset="0"/>
              </a:rPr>
              <a:t>информационно-коммуникационные технологии;</a:t>
            </a:r>
          </a:p>
        </p:txBody>
      </p:sp>
      <p:sp>
        <p:nvSpPr>
          <p:cNvPr id="38916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организация учебных занятий, которая предполагает создание под руководством учителя проблемных ситуаций и активную самостоятельную деятельность учащихся по их разрешению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Технология проблемного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727825" y="5929330"/>
            <a:ext cx="1919288" cy="844533"/>
          </a:xfrm>
        </p:spPr>
        <p:txBody>
          <a:bodyPr/>
          <a:lstStyle/>
          <a:p>
            <a:pPr lvl="0">
              <a:defRPr/>
            </a:pPr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385E5-EE0B-4AEF-9A7A-7846CF8D9487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xfrm>
            <a:off x="357158" y="642918"/>
            <a:ext cx="8472518" cy="939784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3600" dirty="0" smtClean="0"/>
              <a:t>Кейс – технология</a:t>
            </a:r>
            <a:endParaRPr lang="ru-RU" sz="40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642910" y="1857364"/>
            <a:ext cx="7500990" cy="21574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это метод активного проблемно – ситуационного анализа, основанный на обучении путем решения конкретных задач-ситуаций (кейсов)</a:t>
            </a:r>
          </a:p>
          <a:p>
            <a:endParaRPr lang="ru-RU" sz="2800" b="1" i="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6286520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928662" y="214290"/>
            <a:ext cx="7472386" cy="79690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4200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Метод проектов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xfrm>
            <a:off x="428596" y="1214422"/>
            <a:ext cx="8258204" cy="3143271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ru-RU" b="0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это система </a:t>
            </a:r>
            <a:r>
              <a:rPr lang="ru-RU" b="1" i="0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учебно</a:t>
            </a:r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–познавательных приёмов, которые позволяют решить ту или иную проблему в результате самостоятельных и коллективных действий учащихся и обязательных презентаций (представления)результатов их работы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FontTx/>
              <a:buNone/>
            </a:pPr>
            <a:endParaRPr lang="ru-RU" b="0" i="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6286520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Этапы создания проекта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714348" y="1357298"/>
            <a:ext cx="6858048" cy="287179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Постановка проблемы (основополагающий вопрос)</a:t>
            </a:r>
          </a:p>
          <a:p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Проектирование (планирование)</a:t>
            </a:r>
          </a:p>
          <a:p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Поиск информации</a:t>
            </a:r>
          </a:p>
          <a:p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</a:t>
            </a:r>
          </a:p>
          <a:p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Презентация.</a:t>
            </a:r>
          </a:p>
          <a:p>
            <a:pPr>
              <a:buFontTx/>
              <a:buNone/>
            </a:pPr>
            <a:endParaRPr lang="ru-RU" b="0" i="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5269597"/>
            <a:ext cx="4784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>
          <a:xfrm>
            <a:off x="1357290" y="214290"/>
            <a:ext cx="6115064" cy="939784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dirty="0" smtClean="0">
                <a:ln>
                  <a:noFill/>
                </a:ln>
                <a:solidFill>
                  <a:schemeClr val="accent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Учебный проект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xfrm>
            <a:off x="500034" y="1142985"/>
            <a:ext cx="8186766" cy="3429024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b="0" i="0" dirty="0" smtClean="0">
                <a:solidFill>
                  <a:schemeClr val="tx1"/>
                </a:solidFill>
              </a:rPr>
              <a:t>     </a:t>
            </a:r>
            <a:r>
              <a:rPr lang="ru-RU" b="1" i="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совместная учебно-познавательная, творческая или игровая деятельность учащихся-партнеров, имеющая общую цель, согласованные методы, способы деятельности, направленная на достижение общего результата по решению какой-либо проблемы, значимой для участников проекта.</a:t>
            </a:r>
          </a:p>
          <a:p>
            <a:pPr>
              <a:buFontTx/>
              <a:buNone/>
            </a:pPr>
            <a:endParaRPr lang="ru-RU" b="0" i="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6286520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МОУ «Школа №88 г.Донецка»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285750"/>
            <a:ext cx="8535987" cy="478632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1FAECD"/>
                </a:solidFill>
                <a:latin typeface="Tahoma" pitchFamily="34" charset="0"/>
                <a:cs typeface="Tahoma" pitchFamily="34" charset="0"/>
              </a:rPr>
              <a:t>Преимущество </a:t>
            </a:r>
            <a:r>
              <a:rPr lang="ru-RU" sz="3600" b="1" smtClean="0">
                <a:solidFill>
                  <a:srgbClr val="1FAECD"/>
                </a:solidFill>
                <a:latin typeface="Tahoma" pitchFamily="34" charset="0"/>
                <a:cs typeface="Tahoma" pitchFamily="34" charset="0"/>
              </a:rPr>
              <a:t>использования инновационных  </a:t>
            </a:r>
            <a:r>
              <a:rPr lang="ru-RU" sz="3600" b="1" dirty="0" smtClean="0">
                <a:solidFill>
                  <a:srgbClr val="1FAECD"/>
                </a:solidFill>
                <a:latin typeface="Tahoma" pitchFamily="34" charset="0"/>
                <a:cs typeface="Tahoma" pitchFamily="34" charset="0"/>
              </a:rPr>
              <a:t>технологий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вовлечение каждого ученика в активный познавательный процесс;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учитель координирует                     деятельность обучающихся, формирует навыки 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добывания знаний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атмосфера сотрудничества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39939" name="Прямоугольник 2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2428860" y="1785926"/>
            <a:ext cx="6715140" cy="45719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endParaRPr lang="ru-RU" sz="2800" kern="1100" dirty="0" smtClean="0"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642910" y="2571744"/>
            <a:ext cx="7000924" cy="3357586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Киплинг писал: “Образование – величайшее из земных благ, если оно наивысшего качества.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 противном случае оно совершенно бесполезно”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bs0080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20018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Прямоугольник 2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4198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125538"/>
            <a:ext cx="9036050" cy="52562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sz="3600" b="1" dirty="0" smtClean="0">
                <a:solidFill>
                  <a:srgbClr val="A317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«Лучше один раз увидеть, чем сто раз услышать» </a:t>
            </a:r>
            <a:r>
              <a:rPr lang="ru-RU" sz="3600" b="1" dirty="0" smtClean="0">
                <a:latin typeface="Tahoma" pitchFamily="34" charset="0"/>
                <a:cs typeface="Tahoma" pitchFamily="34" charset="0"/>
              </a:rPr>
              <a:t>(русская пословица).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A317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«Скажи мне, и я забуду.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A317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Покажи мне, и, может быть,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A317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я запомню.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A317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Сделай меня соучастником,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A3171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и я пойму»			 Конфуций</a:t>
            </a:r>
            <a:endParaRPr lang="ru-RU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sz="3600" b="1" i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i="1" dirty="0" smtClean="0"/>
          </a:p>
        </p:txBody>
      </p:sp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1258888" y="260350"/>
            <a:ext cx="7634287" cy="75565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Как учить?</a:t>
            </a:r>
          </a:p>
        </p:txBody>
      </p:sp>
      <p:sp>
        <p:nvSpPr>
          <p:cNvPr id="41988" name="Прямоугольник 3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313"/>
            <a:ext cx="9144000" cy="7078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ОБРАЗОВАТЕЛЬНЫЙ  РЕЗУЛЬТАТ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1412875"/>
            <a:ext cx="3816350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ru-RU" sz="3600" b="1" dirty="0"/>
              <a:t>Основная задача школы - дать хорошие</a:t>
            </a:r>
            <a:r>
              <a:rPr lang="ru-RU" sz="3600" b="1" dirty="0">
                <a:solidFill>
                  <a:srgbClr val="FF6600"/>
                </a:solidFill>
              </a:rPr>
              <a:t> прочные ЗНАНИЯ </a:t>
            </a:r>
            <a:endParaRPr lang="ru-RU" sz="3600" b="1" dirty="0"/>
          </a:p>
          <a:p>
            <a:pPr>
              <a:buFont typeface="Arial" charset="0"/>
              <a:buChar char="•"/>
              <a:defRPr/>
            </a:pP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175" y="1484313"/>
            <a:ext cx="480695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  <a:defRPr/>
            </a:pPr>
            <a:r>
              <a:rPr lang="ru-RU" sz="3200" b="1" dirty="0"/>
              <a:t>«развитие личности </a:t>
            </a:r>
            <a:r>
              <a:rPr lang="ru-RU" sz="3200" b="1" dirty="0">
                <a:solidFill>
                  <a:srgbClr val="000000"/>
                </a:solidFill>
              </a:rPr>
              <a:t>обучающегося на основе освоения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универсальных учебных действий</a:t>
            </a:r>
            <a:r>
              <a:rPr lang="ru-RU" sz="3200" b="1" dirty="0">
                <a:solidFill>
                  <a:srgbClr val="000000"/>
                </a:solidFill>
              </a:rPr>
              <a:t>… составляет цель и основной результат компетентностного образования»</a:t>
            </a:r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492919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 dirty="0"/>
              <a:t>МОУ «Школа №88 г.Донецка»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313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Требования к личности 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современном мире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628800"/>
            <a:ext cx="85725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компетентность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грамотность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коммуникативность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гибкость, мобильность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креативность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Arial" charset="0"/>
              <a:buChar char="•"/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умение перестраиваться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быстрое принятие решений</a:t>
            </a:r>
          </a:p>
        </p:txBody>
      </p:sp>
      <p:pic>
        <p:nvPicPr>
          <p:cNvPr id="5" name="Picture 1" descr="D:\Мои рисунки\Коллекция картинок (Microsoft)\j0404299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72200" y="1124744"/>
            <a:ext cx="2665664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8" name="Прямоугольник 5"/>
          <p:cNvSpPr>
            <a:spLocks noChangeArrowheads="1"/>
          </p:cNvSpPr>
          <p:nvPr/>
        </p:nvSpPr>
        <p:spPr bwMode="auto">
          <a:xfrm>
            <a:off x="492919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 dirty="0"/>
              <a:t>МОУ «Школа №88 г.Донецка»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14313"/>
            <a:ext cx="91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Умения и качества, необходимые человеку </a:t>
            </a:r>
          </a:p>
          <a:p>
            <a:pPr algn="ctr"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XXI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 века: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143000"/>
            <a:ext cx="8572500" cy="5170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ответственность и адаптивность;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коммуникативные умения;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творчество и любознательность;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критическое и системное мышление;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умения работать с информацией и медиасредствами;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межличностное взаимодействие и сотрудничество;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умения ставить и решать проблемы;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направленность на саморазвитие;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социальная ответственность </a:t>
            </a:r>
          </a:p>
        </p:txBody>
      </p:sp>
      <p:sp>
        <p:nvSpPr>
          <p:cNvPr id="14341" name="Прямоугольник 4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 dirty="0"/>
              <a:t>МОУ «Школа №88 г.Донецка»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79388" y="2276475"/>
            <a:ext cx="298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</a:rPr>
              <a:t>активно познающий мир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3889375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ru-RU" b="1">
                <a:solidFill>
                  <a:srgbClr val="0000FF"/>
                </a:solidFill>
              </a:rPr>
              <a:t>любознательный</a:t>
            </a:r>
            <a:r>
              <a:rPr lang="ru-RU">
                <a:solidFill>
                  <a:srgbClr val="0000FF"/>
                </a:solidFill>
              </a:rPr>
              <a:t>, проявляющий</a:t>
            </a:r>
          </a:p>
          <a:p>
            <a:pPr eaLnBrk="0" hangingPunct="0">
              <a:lnSpc>
                <a:spcPct val="90000"/>
              </a:lnSpc>
            </a:pPr>
            <a:r>
              <a:rPr lang="ru-RU">
                <a:solidFill>
                  <a:srgbClr val="0000FF"/>
                </a:solidFill>
              </a:rPr>
              <a:t> исследовательский интерес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79388" y="2708275"/>
            <a:ext cx="24368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</a:rPr>
              <a:t>доброжелательный,</a:t>
            </a:r>
          </a:p>
          <a:p>
            <a:pPr eaLnBrk="0" hangingPunct="0">
              <a:lnSpc>
                <a:spcPct val="90000"/>
              </a:lnSpc>
            </a:pPr>
            <a:r>
              <a:rPr lang="ru-RU">
                <a:solidFill>
                  <a:srgbClr val="0000FF"/>
                </a:solidFill>
              </a:rPr>
              <a:t> умеющий слушать</a:t>
            </a:r>
          </a:p>
          <a:p>
            <a:pPr eaLnBrk="0" hangingPunct="0">
              <a:lnSpc>
                <a:spcPct val="90000"/>
              </a:lnSpc>
            </a:pPr>
            <a:r>
              <a:rPr lang="ru-RU">
                <a:solidFill>
                  <a:srgbClr val="0000FF"/>
                </a:solidFill>
              </a:rPr>
              <a:t> и слышать партнера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79388" y="4221163"/>
            <a:ext cx="4248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</a:rPr>
              <a:t>умеющий учиться, способный к самоорганизации</a:t>
            </a:r>
            <a:endParaRPr lang="ru-RU">
              <a:solidFill>
                <a:srgbClr val="FFFF99"/>
              </a:solidFill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50825" y="5373688"/>
            <a:ext cx="3276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ru-RU">
                <a:solidFill>
                  <a:srgbClr val="0000FF"/>
                </a:solidFill>
              </a:rPr>
              <a:t>навыки самоорганизации и здорового образа жизни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79388" y="4797425"/>
            <a:ext cx="464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</a:rPr>
              <a:t>готовый самостоятельно действовать и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</a:rPr>
              <a:t>отвечать перед семьёй и школой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179388" y="3573463"/>
            <a:ext cx="4932362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ru-RU">
                <a:solidFill>
                  <a:srgbClr val="0000FF"/>
                </a:solidFill>
              </a:rPr>
              <a:t>уважительное отношение к окружающим, 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</a:rPr>
              <a:t> к иной точке зрения</a:t>
            </a: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5076825" y="1700213"/>
            <a:ext cx="24542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ru-RU" b="1">
                <a:solidFill>
                  <a:srgbClr val="002060"/>
                </a:solidFill>
              </a:rPr>
              <a:t>избирательность</a:t>
            </a:r>
          </a:p>
          <a:p>
            <a:pPr eaLnBrk="0" hangingPunct="0">
              <a:lnSpc>
                <a:spcPct val="90000"/>
              </a:lnSpc>
            </a:pPr>
            <a:r>
              <a:rPr lang="ru-RU" b="1">
                <a:solidFill>
                  <a:srgbClr val="002060"/>
                </a:solidFill>
              </a:rPr>
              <a:t>  интересов</a:t>
            </a:r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5148263" y="3933825"/>
            <a:ext cx="36004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solidFill>
                  <a:srgbClr val="002060"/>
                </a:solidFill>
              </a:rPr>
              <a:t>умеет действовать с ориентацией на другую позицию</a:t>
            </a: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5076825" y="2205038"/>
            <a:ext cx="4067175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solidFill>
                  <a:srgbClr val="002060"/>
                </a:solidFill>
              </a:rPr>
              <a:t>познающий себя, утверждающий</a:t>
            </a:r>
          </a:p>
          <a:p>
            <a:pPr eaLnBrk="0" hangingPunct="0"/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>
                <a:solidFill>
                  <a:srgbClr val="002060"/>
                </a:solidFill>
              </a:rPr>
              <a:t>себя как взрослый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5076825" y="3068638"/>
            <a:ext cx="3959225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solidFill>
                  <a:srgbClr val="002060"/>
                </a:solidFill>
              </a:rPr>
              <a:t>готовый нести ответственность</a:t>
            </a:r>
          </a:p>
          <a:p>
            <a:pPr eaLnBrk="0" hangingPunct="0"/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>
                <a:solidFill>
                  <a:srgbClr val="002060"/>
                </a:solidFill>
              </a:rPr>
              <a:t>перед самим собой, другими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5148263" y="4868863"/>
            <a:ext cx="34575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solidFill>
                  <a:srgbClr val="002060"/>
                </a:solidFill>
              </a:rPr>
              <a:t>умеет работать в группе и индивидуально</a:t>
            </a:r>
          </a:p>
        </p:txBody>
      </p:sp>
      <p:sp>
        <p:nvSpPr>
          <p:cNvPr id="15374" name="Text Box 18"/>
          <p:cNvSpPr txBox="1">
            <a:spLocks noChangeArrowheads="1"/>
          </p:cNvSpPr>
          <p:nvPr/>
        </p:nvSpPr>
        <p:spPr bwMode="auto">
          <a:xfrm>
            <a:off x="5183188" y="5445125"/>
            <a:ext cx="3960812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solidFill>
                  <a:srgbClr val="002060"/>
                </a:solidFill>
              </a:rPr>
              <a:t>осознанно выполняет правила здорового</a:t>
            </a:r>
          </a:p>
          <a:p>
            <a:pPr eaLnBrk="0" hangingPunct="0"/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>
                <a:solidFill>
                  <a:srgbClr val="002060"/>
                </a:solidFill>
              </a:rPr>
              <a:t>и безопасного образа жизни</a:t>
            </a:r>
          </a:p>
        </p:txBody>
      </p:sp>
      <p:sp>
        <p:nvSpPr>
          <p:cNvPr id="15375" name="Text Box 19"/>
          <p:cNvSpPr txBox="1">
            <a:spLocks noChangeArrowheads="1"/>
          </p:cNvSpPr>
          <p:nvPr/>
        </p:nvSpPr>
        <p:spPr bwMode="auto">
          <a:xfrm>
            <a:off x="5003800" y="1341438"/>
            <a:ext cx="36004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buFontTx/>
              <a:buChar char="•"/>
            </a:pPr>
            <a:r>
              <a:rPr lang="ru-RU" b="1">
                <a:solidFill>
                  <a:srgbClr val="002060"/>
                </a:solidFill>
              </a:rPr>
              <a:t>готов к выбору</a:t>
            </a:r>
            <a:r>
              <a:rPr lang="ru-RU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76" name="Прямоугольник 18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188640"/>
            <a:ext cx="9144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Портрет выпускника </a:t>
            </a:r>
          </a:p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начальная школа   –   основная школа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0" y="1857375"/>
            <a:ext cx="9144000" cy="7080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atin typeface="+mj-lt"/>
                <a:cs typeface="Times New Roman" pitchFamily="18" charset="0"/>
              </a:rPr>
              <a:t>Цель  образования: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3000375"/>
            <a:ext cx="892968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общекультурное, личностное и познавательное развитие  обучающихся, обеспечивающее ключевую компетенцию образования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«научить учиться»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142875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33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 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Ц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ели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образования и 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стратегия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a typeface="Tahoma" pitchFamily="34" charset="0"/>
                <a:cs typeface="Tahoma" pitchFamily="34" charset="0"/>
              </a:rPr>
              <a:t>его развития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63" y="714375"/>
            <a:ext cx="8143875" cy="1000125"/>
          </a:xfrm>
          <a:prstGeom prst="round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91" name="Прямоугольник 7"/>
          <p:cNvSpPr>
            <a:spLocks noChangeArrowheads="1"/>
          </p:cNvSpPr>
          <p:nvPr/>
        </p:nvSpPr>
        <p:spPr bwMode="auto">
          <a:xfrm>
            <a:off x="5111750" y="6488113"/>
            <a:ext cx="4032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Clr>
                <a:srgbClr val="FFFFFF"/>
              </a:buClr>
            </a:pPr>
            <a:r>
              <a:rPr lang="ru-RU" b="1"/>
              <a:t>МОУ «Школа №88 г.Донецка»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1470</Words>
  <Application>Microsoft Office PowerPoint</Application>
  <PresentationFormat>Экран (4:3)</PresentationFormat>
  <Paragraphs>299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Открытая</vt:lpstr>
      <vt:lpstr>Слайд 1</vt:lpstr>
      <vt:lpstr>Слайд 2</vt:lpstr>
      <vt:lpstr>«Интерес к учению проявляется только тогда, когда есть вдохновение, рождающееся от успеха».           Сухомлинский</vt:lpstr>
      <vt:lpstr>Слайд 4</vt:lpstr>
      <vt:lpstr>Слайд 5</vt:lpstr>
      <vt:lpstr>Слайд 6</vt:lpstr>
      <vt:lpstr>Слайд 7</vt:lpstr>
      <vt:lpstr>Слайд 8</vt:lpstr>
      <vt:lpstr>Слайд 9</vt:lpstr>
      <vt:lpstr>Профессиональная компетентность</vt:lpstr>
      <vt:lpstr>Информационная  компетентность</vt:lpstr>
      <vt:lpstr> «Факторы, влияющие на качество знаний»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Учебная деятельность- </vt:lpstr>
      <vt:lpstr>Слайд 26</vt:lpstr>
      <vt:lpstr>Слайд 27</vt:lpstr>
      <vt:lpstr>Слайд 28</vt:lpstr>
      <vt:lpstr>Технология развития критического мышления</vt:lpstr>
      <vt:lpstr>Структура урока ТКМ</vt:lpstr>
      <vt:lpstr>Приемы развития КМ</vt:lpstr>
      <vt:lpstr>ТРКМ учит </vt:lpstr>
      <vt:lpstr> Педтехнологии</vt:lpstr>
      <vt:lpstr>Технология проблемного обучения </vt:lpstr>
      <vt:lpstr>Кейс – технология</vt:lpstr>
      <vt:lpstr>Метод проектов</vt:lpstr>
      <vt:lpstr>Этапы создания проекта</vt:lpstr>
      <vt:lpstr>Учебный проект</vt:lpstr>
      <vt:lpstr>Слайд 39</vt:lpstr>
      <vt:lpstr>Как учить?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30.03.04г.</dc:title>
  <dc:creator>Люда</dc:creator>
  <cp:lastModifiedBy>Андрей-НБ</cp:lastModifiedBy>
  <cp:revision>320</cp:revision>
  <dcterms:created xsi:type="dcterms:W3CDTF">2004-03-29T13:44:15Z</dcterms:created>
  <dcterms:modified xsi:type="dcterms:W3CDTF">2017-03-30T18:23:42Z</dcterms:modified>
</cp:coreProperties>
</file>