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300" r:id="rId6"/>
    <p:sldId id="260" r:id="rId7"/>
    <p:sldId id="272" r:id="rId8"/>
    <p:sldId id="303" r:id="rId9"/>
    <p:sldId id="302" r:id="rId10"/>
    <p:sldId id="262" r:id="rId11"/>
    <p:sldId id="263" r:id="rId12"/>
    <p:sldId id="265" r:id="rId13"/>
    <p:sldId id="266" r:id="rId14"/>
    <p:sldId id="267" r:id="rId15"/>
    <p:sldId id="264" r:id="rId16"/>
    <p:sldId id="268" r:id="rId17"/>
    <p:sldId id="269" r:id="rId18"/>
    <p:sldId id="270" r:id="rId19"/>
    <p:sldId id="273" r:id="rId20"/>
    <p:sldId id="274" r:id="rId21"/>
    <p:sldId id="276" r:id="rId22"/>
    <p:sldId id="277" r:id="rId23"/>
    <p:sldId id="275" r:id="rId24"/>
    <p:sldId id="278" r:id="rId25"/>
    <p:sldId id="279" r:id="rId26"/>
    <p:sldId id="280" r:id="rId27"/>
    <p:sldId id="281" r:id="rId28"/>
    <p:sldId id="282" r:id="rId29"/>
    <p:sldId id="283" r:id="rId30"/>
    <p:sldId id="284" r:id="rId31"/>
    <p:sldId id="290" r:id="rId32"/>
    <p:sldId id="291" r:id="rId33"/>
    <p:sldId id="285" r:id="rId34"/>
    <p:sldId id="286" r:id="rId35"/>
    <p:sldId id="287" r:id="rId36"/>
    <p:sldId id="288" r:id="rId37"/>
    <p:sldId id="289" r:id="rId38"/>
    <p:sldId id="292" r:id="rId39"/>
    <p:sldId id="293" r:id="rId40"/>
    <p:sldId id="294" r:id="rId41"/>
    <p:sldId id="296" r:id="rId42"/>
    <p:sldId id="297" r:id="rId43"/>
    <p:sldId id="298"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9" autoAdjust="0"/>
  </p:normalViewPr>
  <p:slideViewPr>
    <p:cSldViewPr>
      <p:cViewPr varScale="1">
        <p:scale>
          <a:sx n="78" d="100"/>
          <a:sy n="78" d="100"/>
        </p:scale>
        <p:origin x="-2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71612"/>
            <a:ext cx="7772400" cy="2500329"/>
          </a:xfrm>
          <a:effectLst>
            <a:innerShdw blurRad="63500" dist="50800" dir="54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ru-RU" sz="4800" b="1" dirty="0" smtClean="0"/>
              <a:t>Институт </a:t>
            </a:r>
            <a:r>
              <a:rPr lang="ru-RU" sz="4800" b="1" dirty="0" err="1" smtClean="0"/>
              <a:t>Президенства</a:t>
            </a:r>
            <a:r>
              <a:rPr lang="ru-RU" sz="4800" b="1" dirty="0" smtClean="0"/>
              <a:t> РФ : от истории до современности.</a:t>
            </a:r>
            <a:endParaRPr lang="ru-RU" sz="4800" b="1"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smtClean="0">
                <a:solidFill>
                  <a:srgbClr val="0E102D"/>
                </a:solidFill>
              </a:rPr>
              <a:t/>
            </a:r>
            <a:br>
              <a:rPr lang="ru-RU" b="1" dirty="0" smtClean="0">
                <a:solidFill>
                  <a:srgbClr val="0E102D"/>
                </a:solidFill>
              </a:rPr>
            </a:br>
            <a:r>
              <a:rPr lang="ru-RU" b="1" dirty="0" smtClean="0">
                <a:solidFill>
                  <a:srgbClr val="0E102D"/>
                </a:solidFill>
              </a:rPr>
              <a:t/>
            </a:r>
            <a:br>
              <a:rPr lang="ru-RU" b="1" dirty="0" smtClean="0">
                <a:solidFill>
                  <a:srgbClr val="0E102D"/>
                </a:solidFill>
              </a:rPr>
            </a:br>
            <a:r>
              <a:rPr lang="ru-RU" sz="3100" b="1" dirty="0" smtClean="0">
                <a:solidFill>
                  <a:srgbClr val="0E102D"/>
                </a:solidFill>
              </a:rPr>
              <a:t>Б. Н. Ельцин </a:t>
            </a:r>
            <a:r>
              <a:rPr lang="ru-RU" sz="3100" dirty="0" smtClean="0">
                <a:solidFill>
                  <a:srgbClr val="0E102D"/>
                </a:solidFill>
              </a:rPr>
              <a:t>(1931-2007)</a:t>
            </a:r>
            <a:br>
              <a:rPr lang="ru-RU" sz="3100" dirty="0" smtClean="0">
                <a:solidFill>
                  <a:srgbClr val="0E102D"/>
                </a:solidFill>
              </a:rPr>
            </a:br>
            <a:r>
              <a:rPr lang="ru-RU" sz="3100" dirty="0" smtClean="0">
                <a:solidFill>
                  <a:srgbClr val="0E102D"/>
                </a:solidFill>
              </a:rPr>
              <a:t>первый Президент Р</a:t>
            </a:r>
            <a:r>
              <a:rPr lang="en-US" sz="3100" dirty="0" smtClean="0">
                <a:solidFill>
                  <a:srgbClr val="0E102D"/>
                </a:solidFill>
              </a:rPr>
              <a:t>C</a:t>
            </a:r>
            <a:r>
              <a:rPr lang="ru-RU" sz="3100" dirty="0" smtClean="0">
                <a:solidFill>
                  <a:srgbClr val="0E102D"/>
                </a:solidFill>
              </a:rPr>
              <a:t>ФСР (10.07.1991-31.12.1999 , с 25.12.1991 г. пост именуется Президент РФ)</a:t>
            </a:r>
            <a:r>
              <a:rPr lang="ru-RU" i="1" dirty="0" smtClean="0">
                <a:solidFill>
                  <a:srgbClr val="0E102D"/>
                </a:solidFill>
              </a:rPr>
              <a:t/>
            </a:r>
            <a:br>
              <a:rPr lang="ru-RU" i="1" dirty="0" smtClean="0">
                <a:solidFill>
                  <a:srgbClr val="0E102D"/>
                </a:solidFill>
              </a:rPr>
            </a:br>
            <a:endParaRPr lang="ru-RU" i="1" dirty="0"/>
          </a:p>
        </p:txBody>
      </p:sp>
      <p:pic>
        <p:nvPicPr>
          <p:cNvPr id="9" name="Содержимое 8"/>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214414" y="2428868"/>
            <a:ext cx="2643206" cy="3429024"/>
          </a:xfrm>
          <a:prstGeom prst="rect">
            <a:avLst/>
          </a:prstGeom>
        </p:spPr>
      </p:pic>
      <p:pic>
        <p:nvPicPr>
          <p:cNvPr id="8" name="Picture 2" descr="https://retina.news.mail.ru/pic/e1/ae/image349622_ad26e57472d95ae5abc8459a3e8c3ce2.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4929190" y="1928803"/>
            <a:ext cx="3429024" cy="435771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142852"/>
            <a:ext cx="8229600" cy="1143000"/>
          </a:xfrm>
        </p:spPr>
        <p:txBody>
          <a:bodyPr>
            <a:normAutofit fontScale="90000"/>
          </a:bodyPr>
          <a:lstStyle/>
          <a:p>
            <a:pPr algn="l"/>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21 апреля 1995 г. – </a:t>
            </a:r>
            <a:r>
              <a:rPr lang="ru-RU" sz="2800" b="1" i="1" dirty="0" smtClean="0"/>
              <a:t>Закон «О выборах Президента Российской Федерации» </a:t>
            </a:r>
            <a:r>
              <a:rPr lang="ru-RU" sz="2800" dirty="0" smtClean="0"/>
              <a:t>(если Президент РСФСР избирался сроком на пять лет, то Президент РФ избирался теперь на четыре года на основе всеобщего равного и прямого избирательного права при тайном голосовании. Выборы Президента РСФСР назначались Съездом народных депутатов РСФСР, теперь - Советом Федерации Федерального Собрания)</a:t>
            </a:r>
            <a:br>
              <a:rPr lang="ru-RU" sz="2800" dirty="0" smtClean="0"/>
            </a:br>
            <a:r>
              <a:rPr lang="ru-RU" sz="2700" b="1" dirty="0" smtClean="0"/>
              <a:t>31 декабря 1999г</a:t>
            </a:r>
            <a:r>
              <a:rPr lang="ru-RU" sz="2700" dirty="0" smtClean="0"/>
              <a:t>.- по решению Президента Российской Федерации Бориса Ельцина   исполняющим обязанности президента Российской Федерации был назначен </a:t>
            </a:r>
            <a:r>
              <a:rPr lang="ru-RU" sz="2700" b="1" dirty="0" smtClean="0"/>
              <a:t>В.В.Путин</a:t>
            </a:r>
            <a:r>
              <a:rPr lang="ru-RU" sz="2700" dirty="0" smtClean="0"/>
              <a:t> в связи с уходом первого президента России в досрочную отставку. </a:t>
            </a:r>
            <a:br>
              <a:rPr lang="ru-RU" sz="2700" dirty="0" smtClean="0"/>
            </a:b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i="1" dirty="0" smtClean="0">
                <a:solidFill>
                  <a:srgbClr val="0E102D"/>
                </a:solidFill>
                <a:latin typeface="PF Centro Slab Pro"/>
              </a:rPr>
              <a:t>Президентский центр имени Б. Н. Ельцина, </a:t>
            </a:r>
            <a:r>
              <a:rPr lang="ru-RU" sz="2200" i="1" dirty="0" smtClean="0">
                <a:solidFill>
                  <a:srgbClr val="0E102D"/>
                </a:solidFill>
                <a:latin typeface="PF Centro Slab Pro"/>
              </a:rPr>
              <a:t>Екатеринбург</a:t>
            </a:r>
            <a:r>
              <a:rPr lang="ru-RU" i="1" dirty="0" smtClean="0">
                <a:solidFill>
                  <a:srgbClr val="0E102D"/>
                </a:solidFill>
                <a:latin typeface="PF Centro Slab Pro"/>
              </a:rPr>
              <a:t/>
            </a:r>
            <a:br>
              <a:rPr lang="ru-RU" i="1" dirty="0" smtClean="0">
                <a:solidFill>
                  <a:srgbClr val="0E102D"/>
                </a:solidFill>
                <a:latin typeface="PF Centro Slab Pro"/>
              </a:rPr>
            </a:br>
            <a:endParaRPr lang="ru-RU" dirty="0"/>
          </a:p>
        </p:txBody>
      </p:sp>
      <p:pic>
        <p:nvPicPr>
          <p:cNvPr id="3" name="Picture 4" descr="https://i.ytimg.com/vi/c4a3OTeaVwg/maxresdefaul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910" y="1000108"/>
            <a:ext cx="7572428" cy="550072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100" b="1" i="1" dirty="0" smtClean="0">
                <a:solidFill>
                  <a:srgbClr val="0E102D"/>
                </a:solidFill>
                <a:latin typeface="PF Centro Slab Pro"/>
              </a:rPr>
              <a:t/>
            </a:r>
            <a:br>
              <a:rPr lang="ru-RU" sz="3100" b="1" i="1" dirty="0" smtClean="0">
                <a:solidFill>
                  <a:srgbClr val="0E102D"/>
                </a:solidFill>
                <a:latin typeface="PF Centro Slab Pro"/>
              </a:rPr>
            </a:br>
            <a:r>
              <a:rPr lang="ru-RU" sz="2700" b="1" i="1" dirty="0" smtClean="0">
                <a:solidFill>
                  <a:srgbClr val="0E102D"/>
                </a:solidFill>
                <a:latin typeface="PF Centro Slab Pro"/>
              </a:rPr>
              <a:t>Улица имени Б. Н. Ельцина,</a:t>
            </a:r>
            <a:br>
              <a:rPr lang="ru-RU" sz="2700" b="1" i="1" dirty="0" smtClean="0">
                <a:solidFill>
                  <a:srgbClr val="0E102D"/>
                </a:solidFill>
                <a:latin typeface="PF Centro Slab Pro"/>
              </a:rPr>
            </a:br>
            <a:r>
              <a:rPr lang="ru-RU" sz="2700" i="1" dirty="0" smtClean="0">
                <a:solidFill>
                  <a:srgbClr val="0E102D"/>
                </a:solidFill>
                <a:latin typeface="PF Centro Slab Pro"/>
              </a:rPr>
              <a:t>Екатеринбург</a:t>
            </a:r>
            <a:r>
              <a:rPr lang="ru-RU" i="1" dirty="0" smtClean="0">
                <a:solidFill>
                  <a:srgbClr val="0E102D"/>
                </a:solidFill>
                <a:latin typeface="PF Centro Slab Pro"/>
              </a:rPr>
              <a:t/>
            </a:r>
            <a:br>
              <a:rPr lang="ru-RU" i="1" dirty="0" smtClean="0">
                <a:solidFill>
                  <a:srgbClr val="0E102D"/>
                </a:solidFill>
                <a:latin typeface="PF Centro Slab Pro"/>
              </a:rPr>
            </a:br>
            <a:endParaRPr lang="ru-RU" dirty="0"/>
          </a:p>
        </p:txBody>
      </p:sp>
      <p:pic>
        <p:nvPicPr>
          <p:cNvPr id="6" name="Picture 2" descr="Екатеринбург, Улица Февральской Революции, 15; Улица Бориса Ельцина, 10; Улица Бориса Ельцина, 8; Улица Бориса Ельцина, 6 стр"/>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142976" y="1357298"/>
            <a:ext cx="7000924" cy="471490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i="1" dirty="0" smtClean="0">
                <a:solidFill>
                  <a:srgbClr val="0E102D"/>
                </a:solidFill>
                <a:latin typeface="PF Centro Slab Pro"/>
              </a:rPr>
              <a:t>Президентская библиотека имени Б. Н. Ельцина, </a:t>
            </a:r>
            <a:r>
              <a:rPr lang="ru-RU" sz="3100" i="1" dirty="0" smtClean="0">
                <a:solidFill>
                  <a:srgbClr val="0E102D"/>
                </a:solidFill>
                <a:latin typeface="PF Centro Slab Pro"/>
              </a:rPr>
              <a:t>Москва</a:t>
            </a:r>
            <a:r>
              <a:rPr lang="ru-RU" i="1" dirty="0" smtClean="0">
                <a:solidFill>
                  <a:srgbClr val="0E102D"/>
                </a:solidFill>
                <a:latin typeface="PF Centro Slab Pro"/>
              </a:rPr>
              <a:t/>
            </a:r>
            <a:br>
              <a:rPr lang="ru-RU" i="1" dirty="0" smtClean="0">
                <a:solidFill>
                  <a:srgbClr val="0E102D"/>
                </a:solidFill>
                <a:latin typeface="PF Centro Slab Pro"/>
              </a:rPr>
            </a:br>
            <a:endParaRPr lang="ru-RU" dirty="0"/>
          </a:p>
        </p:txBody>
      </p:sp>
      <p:pic>
        <p:nvPicPr>
          <p:cNvPr id="4" name="Picture 4" descr="http://static.panoramio.com/photos/large/8829903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5786" y="1428736"/>
            <a:ext cx="7500989" cy="492922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t>В.В.Путин</a:t>
            </a:r>
            <a:r>
              <a:rPr lang="ru-RU" dirty="0" smtClean="0"/>
              <a:t> (род.1952г.)</a:t>
            </a:r>
            <a:br>
              <a:rPr lang="ru-RU" dirty="0" smtClean="0"/>
            </a:br>
            <a:r>
              <a:rPr lang="ru-RU" dirty="0" smtClean="0"/>
              <a:t>Президент РФ (2000-2008; 2012-)</a:t>
            </a:r>
            <a:endParaRPr lang="ru-RU" dirty="0"/>
          </a:p>
        </p:txBody>
      </p:sp>
      <p:pic>
        <p:nvPicPr>
          <p:cNvPr id="8" name="Содержимое 8"/>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285852" y="2285992"/>
            <a:ext cx="2643206" cy="3286148"/>
          </a:xfrm>
          <a:prstGeom prst="rect">
            <a:avLst/>
          </a:prstGeom>
        </p:spPr>
      </p:pic>
      <p:pic>
        <p:nvPicPr>
          <p:cNvPr id="7" name="Picture 4" descr="http://abali.ru/wp-content/uploads/2013/06/portret_putina_vladimira.jpg"/>
          <p:cNvPicPr>
            <a:picLocks noGrp="1" noChangeAspect="1" noChangeArrowheads="1"/>
          </p:cNvPicPr>
          <p:nvPr>
            <p:ph sz="half" idx="2"/>
          </p:nvPr>
        </p:nvPicPr>
        <p:blipFill rotWithShape="1">
          <a:blip r:embed="rId3" cstate="print">
            <a:extLst>
              <a:ext uri="{28A0092B-C50C-407E-A947-70E740481C1C}">
                <a14:useLocalDpi xmlns="" xmlns:a14="http://schemas.microsoft.com/office/drawing/2010/main" val="0"/>
              </a:ext>
            </a:extLst>
          </a:blip>
          <a:stretch/>
        </p:blipFill>
        <p:spPr bwMode="auto">
          <a:xfrm>
            <a:off x="5000628" y="1857364"/>
            <a:ext cx="3214710" cy="442915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Д.А.Медведев</a:t>
            </a:r>
            <a:r>
              <a:rPr lang="ru-RU" dirty="0" smtClean="0"/>
              <a:t> (род.1965г.)</a:t>
            </a:r>
            <a:br>
              <a:rPr lang="ru-RU" dirty="0" smtClean="0"/>
            </a:br>
            <a:r>
              <a:rPr lang="ru-RU" dirty="0" smtClean="0"/>
              <a:t>Президент РФ (2008-2012)</a:t>
            </a:r>
            <a:endParaRPr lang="ru-RU" dirty="0"/>
          </a:p>
        </p:txBody>
      </p:sp>
      <p:pic>
        <p:nvPicPr>
          <p:cNvPr id="6" name="Содержимое 8"/>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142977" y="2357430"/>
            <a:ext cx="2571768" cy="3429024"/>
          </a:xfrm>
          <a:prstGeom prst="rect">
            <a:avLst/>
          </a:prstGeom>
        </p:spPr>
      </p:pic>
      <p:pic>
        <p:nvPicPr>
          <p:cNvPr id="5" name="Picture 8" descr="http://government.ru/media/photos/orig/41d4628b78141f3af24e.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5072066" y="1928802"/>
            <a:ext cx="3214709" cy="421484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dirty="0" smtClean="0"/>
              <a:t>Изменение срока полномочий Президента РФ:</a:t>
            </a:r>
            <a:endParaRPr lang="ru-RU" b="1" dirty="0"/>
          </a:p>
        </p:txBody>
      </p:sp>
      <p:sp>
        <p:nvSpPr>
          <p:cNvPr id="8" name="Содержимое 7"/>
          <p:cNvSpPr>
            <a:spLocks noGrp="1"/>
          </p:cNvSpPr>
          <p:nvPr>
            <p:ph idx="1"/>
          </p:nvPr>
        </p:nvSpPr>
        <p:spPr/>
        <p:txBody>
          <a:bodyPr>
            <a:normAutofit fontScale="70000" lnSpcReduction="20000"/>
          </a:bodyPr>
          <a:lstStyle/>
          <a:p>
            <a:pPr algn="just"/>
            <a:r>
              <a:rPr lang="ru-RU" b="1" i="1" dirty="0" smtClean="0"/>
              <a:t>30 декабря 2008 </a:t>
            </a:r>
            <a:r>
              <a:rPr lang="ru-RU" dirty="0" smtClean="0"/>
              <a:t>года Президент Российской Федерации Д. А. Медведев подписал закон о внесении поправок в Конституцию Российской Федерации.</a:t>
            </a:r>
          </a:p>
          <a:p>
            <a:pPr algn="just">
              <a:buNone/>
            </a:pPr>
            <a:endParaRPr lang="ru-RU" dirty="0" smtClean="0"/>
          </a:p>
          <a:p>
            <a:pPr algn="just"/>
            <a:r>
              <a:rPr lang="ru-RU" dirty="0" smtClean="0"/>
              <a:t>31 декабря 2008 года в Российской газете, Парламентской газете был опубликован </a:t>
            </a:r>
            <a:r>
              <a:rPr lang="ru-RU" b="1" i="1" dirty="0" smtClean="0"/>
              <a:t>Федеральный закон о поправке к Конституции Российской Федерации от 30 декабря 2008 года № 6-ФКЗ «Об изменении срока полномочий Президента Российской Федерации и Государственной Думы»</a:t>
            </a:r>
            <a:r>
              <a:rPr lang="ru-RU" dirty="0" smtClean="0"/>
              <a:t> В нем предусмотрено, что он вступает в силу со дня официального опубликования после его одобрения органами законодательной власти не менее чем двух третей субъектов Российской Федерации. Согласно закону был увеличен срок полномочий Президента РФ </a:t>
            </a:r>
            <a:r>
              <a:rPr lang="ru-RU" b="1" u="sng" dirty="0" smtClean="0"/>
              <a:t>до шести лет.</a:t>
            </a:r>
            <a:endParaRPr lang="ru-RU"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Критика :</a:t>
            </a:r>
            <a:endParaRPr lang="ru-RU" sz="3600" dirty="0"/>
          </a:p>
        </p:txBody>
      </p:sp>
      <p:sp>
        <p:nvSpPr>
          <p:cNvPr id="3" name="Содержимое 2"/>
          <p:cNvSpPr>
            <a:spLocks noGrp="1"/>
          </p:cNvSpPr>
          <p:nvPr>
            <p:ph idx="1"/>
          </p:nvPr>
        </p:nvSpPr>
        <p:spPr>
          <a:xfrm>
            <a:off x="457200" y="1428736"/>
            <a:ext cx="8229600" cy="4697427"/>
          </a:xfrm>
        </p:spPr>
        <p:txBody>
          <a:bodyPr>
            <a:normAutofit fontScale="70000" lnSpcReduction="20000"/>
          </a:bodyPr>
          <a:lstStyle/>
          <a:p>
            <a:endParaRPr lang="ru-RU" b="1" dirty="0" smtClean="0"/>
          </a:p>
          <a:p>
            <a:r>
              <a:rPr lang="ru-RU" dirty="0" smtClean="0"/>
              <a:t>Против поправок резко выступили партии «Яблоко» и КПРФ. В качестве аргументов против поправок выдвигаются следующие:</a:t>
            </a:r>
          </a:p>
          <a:p>
            <a:r>
              <a:rPr lang="ru-RU" dirty="0" smtClean="0"/>
              <a:t>Увеличение срока полномочий Президента РФ и Государственной думы может привести к монополизации власти;</a:t>
            </a:r>
          </a:p>
          <a:p>
            <a:r>
              <a:rPr lang="ru-RU" dirty="0" smtClean="0"/>
              <a:t>Четырёхлетний срок полномочий является достаточным для реализации задач данных государственных институтов;</a:t>
            </a:r>
          </a:p>
          <a:p>
            <a:r>
              <a:rPr lang="ru-RU" dirty="0" smtClean="0"/>
              <a:t>Поправки приведут к снижению уровня активного избирательного права граждан России за счёт более редкого голосования за кандидатов на пост Президента РФ и за кандидатов в депутаты Государственной думы.</a:t>
            </a:r>
          </a:p>
          <a:p>
            <a:r>
              <a:rPr lang="ru-RU" dirty="0" smtClean="0"/>
              <a:t>Также указывается на то, что поправки были приняты без широкого всенародного обсуждения и в ускоренном порядке.</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b="1" dirty="0" smtClean="0"/>
              <a:t>Институт </a:t>
            </a:r>
            <a:r>
              <a:rPr lang="ru-RU" b="1" dirty="0" err="1" smtClean="0"/>
              <a:t>президенства</a:t>
            </a:r>
            <a:r>
              <a:rPr lang="ru-RU" b="1" dirty="0" smtClean="0"/>
              <a:t> сегодня:</a:t>
            </a:r>
            <a:endParaRPr lang="ru-RU" b="1" dirty="0"/>
          </a:p>
        </p:txBody>
      </p:sp>
      <p:sp>
        <p:nvSpPr>
          <p:cNvPr id="3" name="Содержимое 2"/>
          <p:cNvSpPr>
            <a:spLocks noGrp="1"/>
          </p:cNvSpPr>
          <p:nvPr>
            <p:ph idx="1"/>
          </p:nvPr>
        </p:nvSpPr>
        <p:spPr>
          <a:xfrm>
            <a:off x="457200" y="1142984"/>
            <a:ext cx="8229600" cy="4983179"/>
          </a:xfrm>
        </p:spPr>
        <p:txBody>
          <a:bodyPr/>
          <a:lstStyle/>
          <a:p>
            <a:pPr>
              <a:buNone/>
            </a:pPr>
            <a:r>
              <a:rPr lang="ru-RU" sz="2400" b="1" i="1" dirty="0" smtClean="0">
                <a:latin typeface="PF Centro Slab Pro"/>
              </a:rPr>
              <a:t>   </a:t>
            </a:r>
          </a:p>
          <a:p>
            <a:pPr>
              <a:buNone/>
            </a:pPr>
            <a:r>
              <a:rPr lang="ru-RU" sz="2400" b="1" i="1" dirty="0" smtClean="0">
                <a:latin typeface="PF Centro Slab Pro"/>
              </a:rPr>
              <a:t> Президент Российской Федерации </a:t>
            </a:r>
            <a:r>
              <a:rPr lang="ru-RU" sz="2400" dirty="0" smtClean="0">
                <a:solidFill>
                  <a:srgbClr val="0E102D"/>
                </a:solidFill>
                <a:latin typeface="PF Centro Slab Pro"/>
              </a:rPr>
              <a:t>– это высшая государственная должность Российской Федерации, а также лицо, избранное на эту должность.</a:t>
            </a:r>
          </a:p>
          <a:p>
            <a:pPr>
              <a:buNone/>
            </a:pPr>
            <a:endParaRPr lang="ru-RU" sz="2400" dirty="0" smtClean="0">
              <a:solidFill>
                <a:srgbClr val="0E102D"/>
              </a:solidFill>
              <a:latin typeface="PF Centro Slab Pro"/>
            </a:endParaRPr>
          </a:p>
          <a:p>
            <a:pPr>
              <a:buNone/>
            </a:pPr>
            <a:r>
              <a:rPr lang="ru-RU" dirty="0" smtClean="0"/>
              <a:t>    </a:t>
            </a:r>
            <a:r>
              <a:rPr lang="ru-RU" sz="2800" b="1" i="1" dirty="0" smtClean="0"/>
              <a:t>Президентом РФ может стать:</a:t>
            </a:r>
          </a:p>
          <a:p>
            <a:pPr>
              <a:buNone/>
            </a:pPr>
            <a:r>
              <a:rPr lang="ru-RU" sz="2400" dirty="0" smtClean="0">
                <a:solidFill>
                  <a:srgbClr val="0E102D"/>
                </a:solidFill>
                <a:latin typeface="PF Centro Slab Pro"/>
              </a:rPr>
              <a:t>-гражданин Российской Федерации;</a:t>
            </a:r>
          </a:p>
          <a:p>
            <a:pPr>
              <a:buNone/>
            </a:pPr>
            <a:r>
              <a:rPr lang="ru-RU" sz="2400" dirty="0" smtClean="0">
                <a:solidFill>
                  <a:srgbClr val="0E102D"/>
                </a:solidFill>
                <a:latin typeface="PF Centro Slab Pro"/>
              </a:rPr>
              <a:t>-не моложе 35 лет;</a:t>
            </a:r>
          </a:p>
          <a:p>
            <a:pPr>
              <a:buNone/>
            </a:pPr>
            <a:r>
              <a:rPr lang="ru-RU" sz="2400" dirty="0" smtClean="0">
                <a:solidFill>
                  <a:srgbClr val="0E102D"/>
                </a:solidFill>
                <a:latin typeface="PF Centro Slab Pro"/>
              </a:rPr>
              <a:t>-постоянно проживающий на территории нашей страны не менее десяти лет.</a:t>
            </a:r>
          </a:p>
          <a:p>
            <a:pPr>
              <a:buNone/>
            </a:pPr>
            <a:endParaRPr lang="ru-RU" dirty="0" smtClean="0">
              <a:solidFill>
                <a:srgbClr val="0E102D"/>
              </a:solidFill>
              <a:latin typeface="PF Centro Slab Pro"/>
            </a:endParaRPr>
          </a:p>
          <a:p>
            <a:pPr>
              <a:buNone/>
            </a:pPr>
            <a:endParaRPr lang="ru-RU" dirty="0" smtClean="0">
              <a:solidFill>
                <a:srgbClr val="0E102D"/>
              </a:solidFill>
              <a:latin typeface="PF Centro Slab Pro"/>
            </a:endParaRPr>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idx="4294967295"/>
          </p:nvPr>
        </p:nvSpPr>
        <p:spPr>
          <a:xfrm>
            <a:off x="0" y="274638"/>
            <a:ext cx="8229600" cy="1143000"/>
          </a:xfrm>
        </p:spPr>
        <p:txBody>
          <a:bodyPr>
            <a:noAutofit/>
          </a:bodyPr>
          <a:lstStyle/>
          <a:p>
            <a:r>
              <a:rPr lang="ru-RU" sz="3600" b="1" dirty="0" smtClean="0"/>
              <a:t>М.С.Горбачев</a:t>
            </a:r>
            <a:r>
              <a:rPr lang="ru-RU" sz="3600" dirty="0" smtClean="0"/>
              <a:t> (род.1931г.)</a:t>
            </a:r>
            <a:br>
              <a:rPr lang="ru-RU" sz="3600" dirty="0" smtClean="0"/>
            </a:br>
            <a:r>
              <a:rPr lang="ru-RU" sz="3600" dirty="0" smtClean="0"/>
              <a:t>Президент СССР (15.03.1990-25.12.1991)</a:t>
            </a:r>
            <a:endParaRPr lang="ru-RU" sz="3600" dirty="0"/>
          </a:p>
        </p:txBody>
      </p:sp>
      <p:pic>
        <p:nvPicPr>
          <p:cNvPr id="11" name="Picture 2" descr="http://image.goodvin.info/images/original/Dec2011/15682.png"/>
          <p:cNvPicPr>
            <a:picLocks noGrp="1" noChangeAspect="1" noChangeArrowheads="1"/>
          </p:cNvPicPr>
          <p:nvPr>
            <p:ph sz="half"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57375"/>
            <a:ext cx="5429250" cy="385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RIAN archive 850809 General Secretary of the CPSU CC M. Gorbachev (crop).jpg"/>
          <p:cNvPicPr>
            <a:picLocks noGrp="1" noChangeAspect="1" noChangeArrowheads="1"/>
          </p:cNvPicPr>
          <p:nvPr>
            <p:ph sz="half" idx="4294967295"/>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1785938"/>
            <a:ext cx="3429000" cy="428625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285728"/>
            <a:ext cx="8229600" cy="1143000"/>
          </a:xfrm>
        </p:spPr>
        <p:txBody>
          <a:bodyPr>
            <a:normAutofit fontScale="90000"/>
          </a:bodyPr>
          <a:lstStyle/>
          <a:p>
            <a:r>
              <a:rPr lang="ru-RU" b="1" dirty="0" smtClean="0"/>
              <a:t>Символы президентской власти:</a:t>
            </a:r>
            <a:br>
              <a:rPr lang="ru-RU" b="1" dirty="0" smtClean="0"/>
            </a:br>
            <a:r>
              <a:rPr lang="ru-RU" dirty="0" smtClean="0"/>
              <a:t/>
            </a:r>
            <a:br>
              <a:rPr lang="ru-RU" dirty="0" smtClean="0"/>
            </a:br>
            <a:r>
              <a:rPr lang="ru-RU" sz="2200" dirty="0" smtClean="0"/>
              <a:t>Штандарт (флаг)Президента РФ                             Знак Президента РФ</a:t>
            </a:r>
            <a:endParaRPr lang="ru-RU" sz="2200" dirty="0"/>
          </a:p>
        </p:txBody>
      </p:sp>
      <p:pic>
        <p:nvPicPr>
          <p:cNvPr id="7" name="Содержимое 6"/>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28596" y="1500174"/>
            <a:ext cx="3429024" cy="4500594"/>
          </a:xfrm>
          <a:prstGeom prst="rect">
            <a:avLst/>
          </a:prstGeom>
        </p:spPr>
      </p:pic>
      <p:pic>
        <p:nvPicPr>
          <p:cNvPr id="10" name="Содержимое 9"/>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838265" y="2553864"/>
            <a:ext cx="1658469" cy="26186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4000" b="1" dirty="0" smtClean="0"/>
              <a:t>Инаугурация Президента РФ:</a:t>
            </a:r>
            <a:endParaRPr lang="ru-RU" sz="4000" b="1" dirty="0"/>
          </a:p>
        </p:txBody>
      </p:sp>
      <p:pic>
        <p:nvPicPr>
          <p:cNvPr id="7" name="Picture 4" descr="http://novostimira.net/uploads/posts/p/2014-12-12/konstituciya_rossii_simvol_i_tradiciya.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064029" y="1724732"/>
            <a:ext cx="7015942" cy="4276898"/>
          </a:xfrm>
          <a:prstGeom prst="rect">
            <a:avLst/>
          </a:prstGeom>
          <a:ln>
            <a:solidFill>
              <a:schemeClr val="tx1"/>
            </a:solidFill>
          </a:ln>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smtClean="0">
                <a:solidFill>
                  <a:srgbClr val="0E102D"/>
                </a:solidFill>
                <a:latin typeface="PF Centro Slab Pro"/>
              </a:rPr>
              <a:t/>
            </a:r>
            <a:br>
              <a:rPr lang="ru-RU" sz="2400" b="1" i="1" dirty="0" smtClean="0">
                <a:solidFill>
                  <a:srgbClr val="0E102D"/>
                </a:solidFill>
                <a:latin typeface="PF Centro Slab Pro"/>
              </a:rPr>
            </a:br>
            <a:r>
              <a:rPr lang="ru-RU" sz="2400" b="1" i="1" dirty="0" smtClean="0">
                <a:solidFill>
                  <a:srgbClr val="0E102D"/>
                </a:solidFill>
                <a:latin typeface="PF Centro Slab Pro"/>
              </a:rPr>
              <a:t/>
            </a:r>
            <a:br>
              <a:rPr lang="ru-RU" sz="2400" b="1" i="1" dirty="0" smtClean="0">
                <a:solidFill>
                  <a:srgbClr val="0E102D"/>
                </a:solidFill>
                <a:latin typeface="PF Centro Slab Pro"/>
              </a:rPr>
            </a:br>
            <a:r>
              <a:rPr lang="ru-RU" sz="2400" b="1" i="1" dirty="0" smtClean="0">
                <a:solidFill>
                  <a:srgbClr val="0E102D"/>
                </a:solidFill>
                <a:latin typeface="PF Centro Slab Pro"/>
              </a:rPr>
              <a:t>Владимир Путин произносит текст присяги на инаугурации, держа правую руку на специальном экземпляре Конституции, по левую руку расположен Знак Президента</a:t>
            </a:r>
            <a:r>
              <a:rPr lang="ru-RU" sz="2400" i="1" dirty="0" smtClean="0">
                <a:solidFill>
                  <a:srgbClr val="0E102D"/>
                </a:solidFill>
                <a:latin typeface="PF Centro Slab Pro"/>
              </a:rPr>
              <a:t/>
            </a:r>
            <a:br>
              <a:rPr lang="ru-RU" sz="2400" i="1" dirty="0" smtClean="0">
                <a:solidFill>
                  <a:srgbClr val="0E102D"/>
                </a:solidFill>
                <a:latin typeface="PF Centro Slab Pro"/>
              </a:rPr>
            </a:br>
            <a:endParaRPr lang="ru-RU" sz="2400" dirty="0"/>
          </a:p>
        </p:txBody>
      </p:sp>
      <p:pic>
        <p:nvPicPr>
          <p:cNvPr id="4" name="Picture 2" descr="https://upload.wikimedia.org/wikipedia/commons/2/25/Vladimir_Putin_inauguration_7_May_2012-10.jpeg"/>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tretch/>
        </p:blipFill>
        <p:spPr bwMode="auto">
          <a:xfrm>
            <a:off x="1185811" y="1857364"/>
            <a:ext cx="6772378" cy="442915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868346"/>
          </a:xfrm>
        </p:spPr>
        <p:txBody>
          <a:bodyPr>
            <a:noAutofit/>
          </a:bodyPr>
          <a:lstStyle/>
          <a:p>
            <a:r>
              <a:rPr lang="ru-RU" sz="3200" b="1" i="1" dirty="0" smtClean="0"/>
              <a:t>Рабочий кабинет Президента в Сенатском дворце</a:t>
            </a:r>
            <a:endParaRPr lang="ru-RU" sz="3200" b="1" i="1" dirty="0"/>
          </a:p>
        </p:txBody>
      </p:sp>
      <p:pic>
        <p:nvPicPr>
          <p:cNvPr id="7" name="Picture 2" descr="https://upload.wikimedia.org/wikipedia/commons/thumb/d/df/Senate_Palace_-_President_work_area.jpg/1280px-Senate_Palace_-_President_work_area.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457200" y="1751132"/>
            <a:ext cx="8229600" cy="422409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r>
              <a:rPr lang="ru-RU" sz="2800" b="1" dirty="0" smtClean="0">
                <a:latin typeface="PF Centro Slab Pro"/>
              </a:rPr>
              <a:t>Президент Российской Федерации реализует свои полномочия в следующих направлениях:</a:t>
            </a:r>
            <a:br>
              <a:rPr lang="ru-RU" sz="2800" b="1" dirty="0" smtClean="0">
                <a:latin typeface="PF Centro Slab Pro"/>
              </a:rPr>
            </a:br>
            <a:endParaRPr lang="ru-RU" sz="2800" b="1" dirty="0"/>
          </a:p>
        </p:txBody>
      </p:sp>
      <p:sp>
        <p:nvSpPr>
          <p:cNvPr id="8" name="Содержимое 7"/>
          <p:cNvSpPr>
            <a:spLocks noGrp="1"/>
          </p:cNvSpPr>
          <p:nvPr>
            <p:ph idx="1"/>
          </p:nvPr>
        </p:nvSpPr>
        <p:spPr/>
        <p:txBody>
          <a:bodyPr>
            <a:normAutofit/>
          </a:bodyPr>
          <a:lstStyle/>
          <a:p>
            <a:pPr algn="just">
              <a:buFont typeface="Wingdings" pitchFamily="2" charset="2"/>
              <a:buChar char="ü"/>
            </a:pPr>
            <a:r>
              <a:rPr lang="ru-RU" sz="2400" dirty="0" smtClean="0">
                <a:solidFill>
                  <a:srgbClr val="0E102D"/>
                </a:solidFill>
                <a:cs typeface="Times New Roman" pitchFamily="18" charset="0"/>
              </a:rPr>
              <a:t>является главой государства;</a:t>
            </a:r>
          </a:p>
          <a:p>
            <a:pPr algn="just">
              <a:buFont typeface="Wingdings" pitchFamily="2" charset="2"/>
              <a:buChar char="ü"/>
            </a:pPr>
            <a:r>
              <a:rPr lang="ru-RU" sz="2400" dirty="0" smtClean="0">
                <a:solidFill>
                  <a:srgbClr val="0E102D"/>
                </a:solidFill>
                <a:cs typeface="Times New Roman" pitchFamily="18" charset="0"/>
              </a:rPr>
              <a:t>выступает гарантом Конституции, прав и свобод человека и гражданина;</a:t>
            </a:r>
          </a:p>
          <a:p>
            <a:pPr lvl="0" algn="just">
              <a:buFont typeface="Wingdings" pitchFamily="2" charset="2"/>
              <a:buChar char="ü"/>
            </a:pPr>
            <a:r>
              <a:rPr lang="ru-RU" sz="2400" dirty="0" smtClean="0">
                <a:solidFill>
                  <a:srgbClr val="0E102D"/>
                </a:solidFill>
                <a:ea typeface="Calibri" panose="020F0502020204030204" pitchFamily="34" charset="0"/>
                <a:cs typeface="Times New Roman" pitchFamily="18" charset="0"/>
              </a:rPr>
              <a:t>принимает меры по охране суверенитета нашей страны, её независимости и государственной целостности;</a:t>
            </a:r>
            <a:endParaRPr lang="en-US" sz="2400" dirty="0" smtClean="0">
              <a:solidFill>
                <a:srgbClr val="0E102D"/>
              </a:solidFill>
              <a:ea typeface="Calibri" panose="020F0502020204030204" pitchFamily="34" charset="0"/>
              <a:cs typeface="Times New Roman" pitchFamily="18" charset="0"/>
            </a:endParaRPr>
          </a:p>
          <a:p>
            <a:pPr algn="just">
              <a:buFont typeface="Wingdings" pitchFamily="2" charset="2"/>
              <a:buChar char="ü"/>
            </a:pPr>
            <a:r>
              <a:rPr lang="ru-RU" sz="2400" dirty="0" smtClean="0">
                <a:solidFill>
                  <a:srgbClr val="0E102D"/>
                </a:solidFill>
              </a:rPr>
              <a:t>обеспечивает согласованное функционирование и взаимодействие органов государственной власти;</a:t>
            </a:r>
          </a:p>
          <a:p>
            <a:pPr algn="just">
              <a:buFont typeface="Wingdings" pitchFamily="2" charset="2"/>
              <a:buChar char="ü"/>
            </a:pPr>
            <a:r>
              <a:rPr lang="ru-RU" sz="2400" dirty="0" smtClean="0">
                <a:solidFill>
                  <a:srgbClr val="0E102D"/>
                </a:solidFill>
              </a:rPr>
              <a:t>определяет основные направления внутренней и внешней политики;</a:t>
            </a:r>
          </a:p>
          <a:p>
            <a:pPr algn="just">
              <a:buFont typeface="Wingdings" pitchFamily="2" charset="2"/>
              <a:buChar char="ü"/>
            </a:pPr>
            <a:r>
              <a:rPr lang="ru-RU" sz="2400" dirty="0" smtClean="0">
                <a:solidFill>
                  <a:srgbClr val="0E102D"/>
                </a:solidFill>
              </a:rPr>
              <a:t>представляет Российскую Федерацию внутри страны и в международных отношениях.</a:t>
            </a:r>
          </a:p>
          <a:p>
            <a:pPr>
              <a:buFont typeface="Wingdings" pitchFamily="2" charset="2"/>
              <a:buChar char="ü"/>
            </a:pPr>
            <a:endParaRPr lang="ru-RU"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chemeClr val="tx2"/>
                </a:solidFill>
                <a:latin typeface="PF Centro Slab Pro"/>
              </a:rPr>
              <a:t>Гарант Конституции:</a:t>
            </a:r>
            <a:br>
              <a:rPr lang="ru-RU" sz="3600" b="1" dirty="0" smtClean="0">
                <a:solidFill>
                  <a:schemeClr val="tx2"/>
                </a:solidFill>
                <a:latin typeface="PF Centro Slab Pro"/>
              </a:rPr>
            </a:br>
            <a:endParaRPr lang="ru-RU" sz="3600" b="1" dirty="0">
              <a:solidFill>
                <a:schemeClr val="tx2"/>
              </a:solidFill>
            </a:endParaRPr>
          </a:p>
        </p:txBody>
      </p:sp>
      <p:sp>
        <p:nvSpPr>
          <p:cNvPr id="3" name="Содержимое 2"/>
          <p:cNvSpPr>
            <a:spLocks noGrp="1"/>
          </p:cNvSpPr>
          <p:nvPr>
            <p:ph idx="1"/>
          </p:nvPr>
        </p:nvSpPr>
        <p:spPr>
          <a:xfrm>
            <a:off x="457200" y="1000108"/>
            <a:ext cx="8229600" cy="5126055"/>
          </a:xfrm>
        </p:spPr>
        <p:txBody>
          <a:bodyPr>
            <a:normAutofit fontScale="92500"/>
          </a:bodyPr>
          <a:lstStyle/>
          <a:p>
            <a:pPr algn="just">
              <a:buAutoNum type="arabicPeriod"/>
            </a:pPr>
            <a:r>
              <a:rPr lang="ru-RU" sz="2400" b="1" dirty="0" smtClean="0">
                <a:solidFill>
                  <a:srgbClr val="0E102D"/>
                </a:solidFill>
                <a:latin typeface="PF Centro Slab Pro"/>
              </a:rPr>
              <a:t>Вправе приостанавливать действие актов органов исполнительной власти субъектов Российской Федерации, в </a:t>
            </a:r>
            <a:r>
              <a:rPr lang="ru-RU" sz="2400" b="1" dirty="0" smtClean="0">
                <a:solidFill>
                  <a:srgbClr val="0E102D"/>
                </a:solidFill>
              </a:rPr>
              <a:t>случае противоречия этих актов:</a:t>
            </a:r>
          </a:p>
          <a:p>
            <a:pPr algn="just">
              <a:buFont typeface="Wingdings" pitchFamily="2" charset="2"/>
              <a:buChar char="ü"/>
            </a:pPr>
            <a:r>
              <a:rPr lang="ru-RU" sz="2400" dirty="0" smtClean="0">
                <a:solidFill>
                  <a:srgbClr val="0E102D"/>
                </a:solidFill>
              </a:rPr>
              <a:t>Конституции;</a:t>
            </a:r>
          </a:p>
          <a:p>
            <a:pPr algn="just">
              <a:buFont typeface="Wingdings" pitchFamily="2" charset="2"/>
              <a:buChar char="ü"/>
            </a:pPr>
            <a:r>
              <a:rPr lang="ru-RU" sz="2400" dirty="0" smtClean="0">
                <a:solidFill>
                  <a:srgbClr val="0E102D"/>
                </a:solidFill>
                <a:latin typeface="PF Centro Slab Pro"/>
              </a:rPr>
              <a:t>Федеральным законам;</a:t>
            </a:r>
          </a:p>
          <a:p>
            <a:pPr algn="just">
              <a:buFont typeface="Wingdings" pitchFamily="2" charset="2"/>
              <a:buChar char="ü"/>
            </a:pPr>
            <a:r>
              <a:rPr lang="ru-RU" sz="2400" dirty="0" smtClean="0">
                <a:solidFill>
                  <a:srgbClr val="0E102D"/>
                </a:solidFill>
                <a:latin typeface="PF Centro Slab Pro"/>
              </a:rPr>
              <a:t>Международным обязательствам.</a:t>
            </a:r>
          </a:p>
          <a:p>
            <a:pPr>
              <a:buNone/>
            </a:pPr>
            <a:r>
              <a:rPr lang="ru-RU" sz="2400" dirty="0" smtClean="0"/>
              <a:t>2.</a:t>
            </a:r>
            <a:r>
              <a:rPr lang="ru-RU" sz="2400" dirty="0" smtClean="0">
                <a:solidFill>
                  <a:srgbClr val="0E102D"/>
                </a:solidFill>
                <a:latin typeface="PF Centro Slab Pro"/>
              </a:rPr>
              <a:t> </a:t>
            </a:r>
            <a:r>
              <a:rPr lang="ru-RU" sz="2400" b="1" dirty="0" smtClean="0">
                <a:solidFill>
                  <a:srgbClr val="0E102D"/>
                </a:solidFill>
                <a:latin typeface="PF Centro Slab Pro"/>
              </a:rPr>
              <a:t>Вправе отклонить любой федеральный закон.</a:t>
            </a:r>
          </a:p>
          <a:p>
            <a:pPr lvl="0">
              <a:buNone/>
            </a:pPr>
            <a:r>
              <a:rPr lang="ru-RU" sz="2400" dirty="0" smtClean="0"/>
              <a:t>3.</a:t>
            </a:r>
            <a:r>
              <a:rPr lang="ru-RU" sz="4000" dirty="0" smtClean="0">
                <a:solidFill>
                  <a:srgbClr val="0E102D"/>
                </a:solidFill>
                <a:ea typeface="Calibri" panose="020F0502020204030204" pitchFamily="34" charset="0"/>
                <a:cs typeface="Times New Roman" panose="02020603050405020304" pitchFamily="18" charset="0"/>
              </a:rPr>
              <a:t> </a:t>
            </a:r>
            <a:r>
              <a:rPr lang="ru-RU" sz="2800" b="1" dirty="0" smtClean="0">
                <a:solidFill>
                  <a:srgbClr val="0E102D"/>
                </a:solidFill>
                <a:ea typeface="Calibri" panose="020F0502020204030204" pitchFamily="34" charset="0"/>
                <a:cs typeface="Times New Roman" panose="02020603050405020304" pitchFamily="18" charset="0"/>
              </a:rPr>
              <a:t>Вправе обратиться в Конституционный суд с запросом:</a:t>
            </a:r>
            <a:endParaRPr lang="en-US" sz="2800" b="1" dirty="0" smtClean="0">
              <a:solidFill>
                <a:srgbClr val="0E102D"/>
              </a:solidFill>
              <a:ea typeface="Calibri" panose="020F0502020204030204" pitchFamily="34" charset="0"/>
              <a:cs typeface="Times New Roman" panose="02020603050405020304" pitchFamily="18" charset="0"/>
            </a:endParaRPr>
          </a:p>
          <a:p>
            <a:pPr>
              <a:buFont typeface="Wingdings" pitchFamily="2" charset="2"/>
              <a:buChar char="ü"/>
            </a:pPr>
            <a:r>
              <a:rPr lang="ru-RU" sz="2400" dirty="0" smtClean="0">
                <a:solidFill>
                  <a:srgbClr val="0E102D"/>
                </a:solidFill>
              </a:rPr>
              <a:t>о соответствии Конституции нормативных актов и договоров;</a:t>
            </a:r>
          </a:p>
          <a:p>
            <a:pPr>
              <a:buFont typeface="Wingdings" pitchFamily="2" charset="2"/>
              <a:buChar char="ü"/>
            </a:pPr>
            <a:r>
              <a:rPr lang="ru-RU" sz="2400" dirty="0" smtClean="0">
                <a:solidFill>
                  <a:srgbClr val="0E102D"/>
                </a:solidFill>
              </a:rPr>
              <a:t>о толковании положений Конституции.</a:t>
            </a:r>
          </a:p>
          <a:p>
            <a:pPr>
              <a:buFont typeface="Wingdings" pitchFamily="2" charset="2"/>
              <a:buChar char="ü"/>
            </a:pPr>
            <a:endParaRPr lang="ru-RU" sz="2000" dirty="0" smtClean="0">
              <a:solidFill>
                <a:srgbClr val="0E102D"/>
              </a:solidFill>
            </a:endParaRPr>
          </a:p>
          <a:p>
            <a:pPr>
              <a:buFont typeface="Wingdings" pitchFamily="2" charset="2"/>
              <a:buChar char="ü"/>
            </a:pPr>
            <a:endParaRPr lang="ru-RU"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sz="4000" b="1" dirty="0" smtClean="0">
                <a:solidFill>
                  <a:schemeClr val="tx2"/>
                </a:solidFill>
                <a:latin typeface="PF Centro Slab Pro"/>
              </a:rPr>
              <a:t>Гарант прав и свобод человека и гражданина:</a:t>
            </a:r>
            <a:r>
              <a:rPr lang="ru-RU" dirty="0" smtClean="0">
                <a:solidFill>
                  <a:prstClr val="black">
                    <a:lumMod val="50000"/>
                    <a:lumOff val="50000"/>
                  </a:prstClr>
                </a:solidFill>
                <a:latin typeface="PF Centro Slab Pro"/>
              </a:rPr>
              <a:t/>
            </a:r>
            <a:br>
              <a:rPr lang="ru-RU" dirty="0" smtClean="0">
                <a:solidFill>
                  <a:prstClr val="black">
                    <a:lumMod val="50000"/>
                    <a:lumOff val="50000"/>
                  </a:prstClr>
                </a:solidFill>
                <a:latin typeface="PF Centro Slab Pro"/>
              </a:rPr>
            </a:br>
            <a:endParaRPr lang="ru-RU" dirty="0"/>
          </a:p>
        </p:txBody>
      </p:sp>
      <p:sp>
        <p:nvSpPr>
          <p:cNvPr id="3" name="Содержимое 2"/>
          <p:cNvSpPr>
            <a:spLocks noGrp="1"/>
          </p:cNvSpPr>
          <p:nvPr>
            <p:ph idx="1"/>
          </p:nvPr>
        </p:nvSpPr>
        <p:spPr/>
        <p:txBody>
          <a:bodyPr>
            <a:normAutofit/>
          </a:bodyPr>
          <a:lstStyle/>
          <a:p>
            <a:pPr>
              <a:buFont typeface="Wingdings" pitchFamily="2" charset="2"/>
              <a:buChar char="ü"/>
            </a:pPr>
            <a:r>
              <a:rPr lang="ru-RU" sz="3500" dirty="0" smtClean="0">
                <a:solidFill>
                  <a:srgbClr val="0E102D"/>
                </a:solidFill>
              </a:rPr>
              <a:t>решает вопросы гражданства;</a:t>
            </a:r>
          </a:p>
          <a:p>
            <a:pPr>
              <a:buFont typeface="Wingdings" pitchFamily="2" charset="2"/>
              <a:buChar char="ü"/>
            </a:pPr>
            <a:r>
              <a:rPr lang="ru-RU" sz="3500" dirty="0" smtClean="0">
                <a:solidFill>
                  <a:srgbClr val="0E102D"/>
                </a:solidFill>
              </a:rPr>
              <a:t>предоставляет политическое убежище;</a:t>
            </a:r>
          </a:p>
          <a:p>
            <a:pPr>
              <a:buFont typeface="Wingdings" pitchFamily="2" charset="2"/>
              <a:buChar char="ü"/>
            </a:pPr>
            <a:r>
              <a:rPr lang="ru-RU" sz="3600" dirty="0" smtClean="0">
                <a:solidFill>
                  <a:srgbClr val="0E102D"/>
                </a:solidFill>
              </a:rPr>
              <a:t>осуществляет помилование;</a:t>
            </a:r>
            <a:endParaRPr lang="ru-RU" sz="3500" dirty="0" smtClean="0">
              <a:solidFill>
                <a:srgbClr val="0E102D"/>
              </a:solidFill>
            </a:endParaRPr>
          </a:p>
          <a:p>
            <a:pPr>
              <a:buFont typeface="Wingdings" pitchFamily="2" charset="2"/>
              <a:buChar char="ü"/>
            </a:pPr>
            <a:r>
              <a:rPr lang="ru-RU" sz="3500" dirty="0" smtClean="0">
                <a:solidFill>
                  <a:srgbClr val="0E102D"/>
                </a:solidFill>
              </a:rPr>
              <a:t>приостанавливает действие законодательных актов в случае нарушения прав и свобод человека и гражданина.</a:t>
            </a:r>
          </a:p>
          <a:p>
            <a:pPr>
              <a:buFont typeface="Wingdings" pitchFamily="2" charset="2"/>
              <a:buChar char="ü"/>
            </a:pPr>
            <a:endParaRPr lang="ru-RU" dirty="0" smtClean="0">
              <a:solidFill>
                <a:srgbClr val="0E102D"/>
              </a:solidFill>
            </a:endParaRPr>
          </a:p>
          <a:p>
            <a:pPr>
              <a:buFont typeface="Wingdings" pitchFamily="2" charset="2"/>
              <a:buChar char="ü"/>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tx2"/>
                </a:solidFill>
                <a:latin typeface="PF Centro Slab Pro"/>
              </a:rPr>
              <a:t>Меры по охране суверенитета нашей страны, её независимости и государственной целостности:</a:t>
            </a:r>
            <a:br>
              <a:rPr lang="ru-RU" sz="2800" b="1" dirty="0" smtClean="0">
                <a:solidFill>
                  <a:schemeClr val="tx2"/>
                </a:solidFill>
                <a:latin typeface="PF Centro Slab Pro"/>
              </a:rPr>
            </a:br>
            <a:endParaRPr lang="ru-RU" sz="2800" b="1" dirty="0">
              <a:solidFill>
                <a:schemeClr val="tx2"/>
              </a:solidFill>
            </a:endParaRPr>
          </a:p>
        </p:txBody>
      </p:sp>
      <p:sp>
        <p:nvSpPr>
          <p:cNvPr id="3" name="Содержимое 2"/>
          <p:cNvSpPr>
            <a:spLocks noGrp="1"/>
          </p:cNvSpPr>
          <p:nvPr>
            <p:ph idx="1"/>
          </p:nvPr>
        </p:nvSpPr>
        <p:spPr/>
        <p:txBody>
          <a:bodyPr/>
          <a:lstStyle/>
          <a:p>
            <a:pPr>
              <a:buFont typeface="Wingdings" pitchFamily="2" charset="2"/>
              <a:buChar char="ü"/>
            </a:pPr>
            <a:r>
              <a:rPr lang="ru-RU" sz="2400" dirty="0" smtClean="0">
                <a:solidFill>
                  <a:srgbClr val="0E102D"/>
                </a:solidFill>
              </a:rPr>
              <a:t>исполнение обязанностей Верховного главнокомандующего вооружёнными силами Российской Федерации;</a:t>
            </a:r>
          </a:p>
          <a:p>
            <a:pPr>
              <a:buFont typeface="Wingdings" pitchFamily="2" charset="2"/>
              <a:buChar char="ü"/>
            </a:pPr>
            <a:r>
              <a:rPr lang="ru-RU" sz="2400" dirty="0" smtClean="0">
                <a:solidFill>
                  <a:srgbClr val="0E102D"/>
                </a:solidFill>
              </a:rPr>
              <a:t>назначение и освобождение от занимаемых должностей высшего командования вооружённых сил Российской Федерации;</a:t>
            </a:r>
          </a:p>
          <a:p>
            <a:pPr>
              <a:buFont typeface="Wingdings" pitchFamily="2" charset="2"/>
              <a:buChar char="ü"/>
            </a:pPr>
            <a:r>
              <a:rPr lang="ru-RU" sz="2400" dirty="0" smtClean="0">
                <a:solidFill>
                  <a:srgbClr val="0E102D"/>
                </a:solidFill>
              </a:rPr>
              <a:t>формирование и руководство Советом Безопасности;</a:t>
            </a:r>
          </a:p>
          <a:p>
            <a:pPr>
              <a:buFont typeface="Wingdings" pitchFamily="2" charset="2"/>
              <a:buChar char="ü"/>
            </a:pPr>
            <a:r>
              <a:rPr lang="ru-RU" sz="2400" dirty="0" smtClean="0">
                <a:solidFill>
                  <a:srgbClr val="0E102D"/>
                </a:solidFill>
              </a:rPr>
              <a:t>введение военного или чрезвычайного положения;</a:t>
            </a:r>
          </a:p>
          <a:p>
            <a:pPr>
              <a:buFont typeface="Wingdings" pitchFamily="2" charset="2"/>
              <a:buChar char="ü"/>
            </a:pPr>
            <a:r>
              <a:rPr lang="ru-RU" sz="2400" dirty="0" smtClean="0">
                <a:solidFill>
                  <a:srgbClr val="0E102D"/>
                </a:solidFill>
              </a:rPr>
              <a:t>присваивание высших воинских и высших специальных званий.</a:t>
            </a:r>
          </a:p>
          <a:p>
            <a:pPr>
              <a:buFont typeface="Wingdings" pitchFamily="2" charset="2"/>
              <a:buChar char="ü"/>
            </a:pPr>
            <a:endParaRPr lang="ru-RU" sz="2000" dirty="0" smtClean="0">
              <a:solidFill>
                <a:srgbClr val="0E102D"/>
              </a:solidFill>
            </a:endParaRPr>
          </a:p>
          <a:p>
            <a:pPr>
              <a:buFont typeface="Wingdings" pitchFamily="2" charset="2"/>
              <a:buChar char="ü"/>
            </a:pPr>
            <a:endParaRPr lang="ru-RU" sz="2000" dirty="0" smtClean="0">
              <a:solidFill>
                <a:srgbClr val="0E102D"/>
              </a:solidFill>
            </a:endParaRP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solidFill>
                  <a:schemeClr val="tx2"/>
                </a:solidFill>
              </a:rPr>
              <a:t/>
            </a:r>
            <a:br>
              <a:rPr lang="ru-RU" sz="3100" b="1" dirty="0" smtClean="0">
                <a:solidFill>
                  <a:schemeClr val="tx2"/>
                </a:solidFill>
              </a:rPr>
            </a:br>
            <a:r>
              <a:rPr lang="ru-RU" sz="3100" b="1" dirty="0" smtClean="0">
                <a:solidFill>
                  <a:schemeClr val="tx2"/>
                </a:solidFill>
              </a:rPr>
              <a:t>К полномочиям Президента в отношении органов исполнительной и судебной власти можно отнести следующее:</a:t>
            </a:r>
            <a:r>
              <a:rPr lang="ru-RU" dirty="0" smtClean="0">
                <a:solidFill>
                  <a:prstClr val="black">
                    <a:lumMod val="50000"/>
                    <a:lumOff val="50000"/>
                  </a:prstClr>
                </a:solidFill>
                <a:latin typeface="PF Centro Slab Pro"/>
              </a:rPr>
              <a:t/>
            </a:r>
            <a:br>
              <a:rPr lang="ru-RU" dirty="0" smtClean="0">
                <a:solidFill>
                  <a:prstClr val="black">
                    <a:lumMod val="50000"/>
                    <a:lumOff val="50000"/>
                  </a:prstClr>
                </a:solidFill>
                <a:latin typeface="PF Centro Slab Pro"/>
              </a:rPr>
            </a:br>
            <a:endParaRPr lang="ru-RU" dirty="0"/>
          </a:p>
        </p:txBody>
      </p:sp>
      <p:sp>
        <p:nvSpPr>
          <p:cNvPr id="4" name="Содержимое 3"/>
          <p:cNvSpPr>
            <a:spLocks noGrp="1"/>
          </p:cNvSpPr>
          <p:nvPr>
            <p:ph idx="1"/>
          </p:nvPr>
        </p:nvSpPr>
        <p:spPr>
          <a:xfrm>
            <a:off x="457200" y="1500174"/>
            <a:ext cx="8229600" cy="8032968"/>
          </a:xfrm>
          <a:prstGeom prst="rect">
            <a:avLst/>
          </a:prstGeom>
        </p:spPr>
        <p:txBody>
          <a:bodyPr wrap="square">
            <a:spAutoFit/>
          </a:bodyPr>
          <a:lstStyle/>
          <a:p>
            <a:pPr marL="285750" indent="-285750">
              <a:buFont typeface="Wingdings" panose="05000000000000000000" pitchFamily="2" charset="2"/>
              <a:buChar char="ü"/>
            </a:pPr>
            <a:r>
              <a:rPr lang="ru-RU" sz="2000" dirty="0" smtClean="0">
                <a:solidFill>
                  <a:srgbClr val="0E102D"/>
                </a:solidFill>
                <a:latin typeface="+mj-lt"/>
              </a:rPr>
              <a:t>назначение </a:t>
            </a:r>
            <a:r>
              <a:rPr lang="ru-RU" sz="2000" dirty="0">
                <a:solidFill>
                  <a:srgbClr val="0E102D"/>
                </a:solidFill>
                <a:latin typeface="+mj-lt"/>
              </a:rPr>
              <a:t>с согласия Государственной Думы Председателя Правительства</a:t>
            </a:r>
            <a:r>
              <a:rPr lang="ru-RU" sz="2000" dirty="0" smtClean="0">
                <a:solidFill>
                  <a:srgbClr val="0E102D"/>
                </a:solidFill>
                <a:latin typeface="+mj-lt"/>
              </a:rPr>
              <a:t>;</a:t>
            </a:r>
          </a:p>
          <a:p>
            <a:pPr marL="285750" indent="-285750">
              <a:buFont typeface="Wingdings" panose="05000000000000000000" pitchFamily="2" charset="2"/>
              <a:buChar char="ü"/>
            </a:pPr>
            <a:r>
              <a:rPr lang="ru-RU" sz="2000" dirty="0" smtClean="0">
                <a:solidFill>
                  <a:srgbClr val="0E102D"/>
                </a:solidFill>
              </a:rPr>
              <a:t>право председательствовать на заседаниях Правительства;</a:t>
            </a:r>
          </a:p>
          <a:p>
            <a:pPr marL="285750" lvl="0" indent="-285750">
              <a:buFont typeface="Wingdings" panose="05000000000000000000" pitchFamily="2" charset="2"/>
              <a:buChar char="ü"/>
            </a:pPr>
            <a:r>
              <a:rPr lang="ru-RU" sz="2000" dirty="0" smtClean="0">
                <a:solidFill>
                  <a:srgbClr val="0E102D"/>
                </a:solidFill>
                <a:ea typeface="Calibri" panose="020F0502020204030204" pitchFamily="34" charset="0"/>
                <a:cs typeface="Times New Roman" panose="02020603050405020304" pitchFamily="18" charset="0"/>
              </a:rPr>
              <a:t>принятие решения об отставке Правительства;</a:t>
            </a:r>
          </a:p>
          <a:p>
            <a:pPr marL="285750" indent="-285750">
              <a:buFont typeface="Wingdings" panose="05000000000000000000" pitchFamily="2" charset="2"/>
              <a:buChar char="ü"/>
            </a:pPr>
            <a:r>
              <a:rPr lang="ru-RU" sz="2000" dirty="0" smtClean="0">
                <a:solidFill>
                  <a:srgbClr val="0E102D"/>
                </a:solidFill>
              </a:rPr>
              <a:t>назначение на должность и освобождение от должности заместителей Председателя Правительства и федеральных министров;</a:t>
            </a:r>
          </a:p>
          <a:p>
            <a:pPr marL="285750" indent="-285750">
              <a:buFont typeface="Wingdings" panose="05000000000000000000" pitchFamily="2" charset="2"/>
              <a:buChar char="ü"/>
            </a:pPr>
            <a:r>
              <a:rPr lang="ru-RU" sz="2000" dirty="0" smtClean="0">
                <a:solidFill>
                  <a:srgbClr val="0E102D"/>
                </a:solidFill>
              </a:rPr>
              <a:t>предоставление в Государственную Думу кандидатуры для назначения на должность Председателя Центробанка, а также постановка вопроса об освобождении его от должности;</a:t>
            </a:r>
          </a:p>
          <a:p>
            <a:pPr marL="285750" indent="-285750">
              <a:buFont typeface="Wingdings" panose="05000000000000000000" pitchFamily="2" charset="2"/>
              <a:buChar char="ü"/>
            </a:pPr>
            <a:r>
              <a:rPr lang="ru-RU" sz="2000" dirty="0" smtClean="0">
                <a:solidFill>
                  <a:srgbClr val="0E102D"/>
                </a:solidFill>
              </a:rPr>
              <a:t>предоставление Совету Федерации кандидатуры для назначения на должность судей Конституционного и Верховного суда, Генерального прокурора и его заместителей, а также внесение предложения об их освобождении;</a:t>
            </a:r>
          </a:p>
          <a:p>
            <a:pPr marL="285750" indent="-285750">
              <a:buFont typeface="Wingdings" panose="05000000000000000000" pitchFamily="2" charset="2"/>
              <a:buChar char="ü"/>
            </a:pPr>
            <a:r>
              <a:rPr lang="ru-RU" sz="2000" dirty="0" smtClean="0">
                <a:solidFill>
                  <a:srgbClr val="0E102D"/>
                </a:solidFill>
              </a:rPr>
              <a:t>назначение судей других федеральных судов;</a:t>
            </a:r>
          </a:p>
          <a:p>
            <a:pPr marL="285750" indent="-285750">
              <a:buFont typeface="Wingdings" panose="05000000000000000000" pitchFamily="2" charset="2"/>
              <a:buChar char="ü"/>
            </a:pPr>
            <a:r>
              <a:rPr lang="ru-RU" sz="2000" dirty="0" smtClean="0">
                <a:solidFill>
                  <a:srgbClr val="0E102D"/>
                </a:solidFill>
              </a:rPr>
              <a:t>назначение на должность и освобождение от должности прокуроров городов, районов .</a:t>
            </a:r>
          </a:p>
          <a:p>
            <a:pPr marL="285750" indent="-285750">
              <a:buFont typeface="Wingdings" panose="05000000000000000000" pitchFamily="2" charset="2"/>
              <a:buChar char="ü"/>
            </a:pPr>
            <a:endParaRPr lang="ru-RU" sz="2000" dirty="0" smtClean="0">
              <a:solidFill>
                <a:srgbClr val="0E102D"/>
              </a:solidFill>
            </a:endParaRPr>
          </a:p>
          <a:p>
            <a:pPr marL="285750" indent="-285750">
              <a:buFont typeface="Wingdings" panose="05000000000000000000" pitchFamily="2" charset="2"/>
              <a:buChar char="ü"/>
            </a:pPr>
            <a:endParaRPr lang="ru-RU" sz="2000" dirty="0" smtClean="0">
              <a:solidFill>
                <a:srgbClr val="0E102D"/>
              </a:solidFill>
            </a:endParaRPr>
          </a:p>
          <a:p>
            <a:pPr marL="285750" indent="-285750">
              <a:buFont typeface="Wingdings" panose="05000000000000000000" pitchFamily="2" charset="2"/>
              <a:buChar char="ü"/>
            </a:pPr>
            <a:endParaRPr lang="ru-RU" sz="2000" dirty="0" smtClean="0">
              <a:solidFill>
                <a:srgbClr val="0E102D"/>
              </a:solidFill>
            </a:endParaRPr>
          </a:p>
          <a:p>
            <a:pPr marL="285750" indent="-285750">
              <a:buFont typeface="Wingdings" panose="05000000000000000000" pitchFamily="2" charset="2"/>
              <a:buChar char="ü"/>
            </a:pPr>
            <a:endParaRPr lang="ru-RU" sz="2000" dirty="0" smtClean="0">
              <a:solidFill>
                <a:srgbClr val="0E102D"/>
              </a:solidFill>
            </a:endParaRPr>
          </a:p>
          <a:p>
            <a:pPr marL="285750" indent="-285750">
              <a:buFont typeface="Wingdings" panose="05000000000000000000" pitchFamily="2" charset="2"/>
              <a:buChar char="ü"/>
            </a:pPr>
            <a:endParaRPr lang="ru-RU" sz="2000" dirty="0" smtClean="0">
              <a:solidFill>
                <a:srgbClr val="0E102D"/>
              </a:solidFill>
            </a:endParaRPr>
          </a:p>
          <a:p>
            <a:pPr marL="285750" lvl="0" indent="-285750">
              <a:buFont typeface="Wingdings" panose="05000000000000000000" pitchFamily="2" charset="2"/>
              <a:buChar char="ü"/>
            </a:pPr>
            <a:endParaRPr lang="en-US" sz="2000" dirty="0" smtClean="0">
              <a:solidFill>
                <a:srgbClr val="0E102D"/>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ru-RU" sz="2000" dirty="0">
              <a:solidFill>
                <a:srgbClr val="0E102D"/>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tx2"/>
                </a:solidFill>
              </a:rPr>
              <a:t>К полномочиям Президента в отношении Федерального Собрания можно отнести следующее:</a:t>
            </a:r>
            <a:r>
              <a:rPr lang="ru-RU" sz="2800" b="1" dirty="0" smtClean="0">
                <a:solidFill>
                  <a:schemeClr val="tx2"/>
                </a:solidFill>
                <a:latin typeface="PF Centro Slab Pro"/>
              </a:rPr>
              <a:t/>
            </a:r>
            <a:br>
              <a:rPr lang="ru-RU" sz="2800" b="1" dirty="0" smtClean="0">
                <a:solidFill>
                  <a:schemeClr val="tx2"/>
                </a:solidFill>
                <a:latin typeface="PF Centro Slab Pro"/>
              </a:rPr>
            </a:br>
            <a:endParaRPr lang="ru-RU" sz="2800" b="1" dirty="0">
              <a:solidFill>
                <a:schemeClr val="tx2"/>
              </a:solidFill>
            </a:endParaRPr>
          </a:p>
        </p:txBody>
      </p:sp>
      <p:sp>
        <p:nvSpPr>
          <p:cNvPr id="3" name="Содержимое 2"/>
          <p:cNvSpPr>
            <a:spLocks noGrp="1"/>
          </p:cNvSpPr>
          <p:nvPr>
            <p:ph idx="1"/>
          </p:nvPr>
        </p:nvSpPr>
        <p:spPr/>
        <p:txBody>
          <a:bodyPr>
            <a:normAutofit/>
          </a:bodyPr>
          <a:lstStyle/>
          <a:p>
            <a:pPr>
              <a:buFont typeface="Wingdings" pitchFamily="2" charset="2"/>
              <a:buChar char="ü"/>
            </a:pPr>
            <a:r>
              <a:rPr lang="ru-RU" sz="2800" dirty="0" smtClean="0">
                <a:solidFill>
                  <a:srgbClr val="0E102D"/>
                </a:solidFill>
              </a:rPr>
              <a:t>назначение и освобождение от должности своих представителей в Федеральном Собрании;</a:t>
            </a:r>
          </a:p>
          <a:p>
            <a:pPr>
              <a:buNone/>
            </a:pPr>
            <a:endParaRPr lang="ru-RU" sz="2800" dirty="0" smtClean="0">
              <a:solidFill>
                <a:srgbClr val="0E102D"/>
              </a:solidFill>
            </a:endParaRPr>
          </a:p>
          <a:p>
            <a:pPr>
              <a:buFont typeface="Wingdings" pitchFamily="2" charset="2"/>
              <a:buChar char="ü"/>
            </a:pPr>
            <a:r>
              <a:rPr lang="ru-RU" sz="2800" dirty="0" smtClean="0">
                <a:solidFill>
                  <a:srgbClr val="0E102D"/>
                </a:solidFill>
              </a:rPr>
              <a:t>назначение выборов в Государственную Думу;</a:t>
            </a:r>
          </a:p>
          <a:p>
            <a:pPr>
              <a:buFont typeface="Wingdings" pitchFamily="2" charset="2"/>
              <a:buChar char="ü"/>
            </a:pPr>
            <a:endParaRPr lang="ru-RU" sz="2800" dirty="0" smtClean="0">
              <a:solidFill>
                <a:srgbClr val="0E102D"/>
              </a:solidFill>
            </a:endParaRPr>
          </a:p>
          <a:p>
            <a:pPr>
              <a:buFont typeface="Wingdings" pitchFamily="2" charset="2"/>
              <a:buChar char="ü"/>
            </a:pPr>
            <a:r>
              <a:rPr lang="ru-RU" sz="2800" dirty="0" smtClean="0">
                <a:solidFill>
                  <a:srgbClr val="0E102D"/>
                </a:solidFill>
              </a:rPr>
              <a:t>роспуск Государственной Думы в случаях и порядке, предусмотренных законодательством.</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600" b="1" dirty="0" smtClean="0"/>
              <a:t>ПРИЧИНЫ УЧРЕЖДЕНИЯ ПОСТА       ПРЕЗИДЕНТА:</a:t>
            </a:r>
            <a:r>
              <a:rPr lang="ru-RU" dirty="0" smtClean="0"/>
              <a:t/>
            </a:r>
            <a:br>
              <a:rPr lang="ru-RU" dirty="0" smtClean="0"/>
            </a:br>
            <a:r>
              <a:rPr lang="ru-RU" sz="3600" dirty="0" smtClean="0"/>
              <a:t>-демократизация</a:t>
            </a:r>
            <a:r>
              <a:rPr lang="en-US" sz="3600" dirty="0" smtClean="0"/>
              <a:t> </a:t>
            </a:r>
            <a:r>
              <a:rPr lang="ru-RU" sz="3600" dirty="0" smtClean="0"/>
              <a:t>процессов руководства страной;</a:t>
            </a:r>
            <a:br>
              <a:rPr lang="ru-RU" sz="3600" dirty="0" smtClean="0"/>
            </a:br>
            <a:r>
              <a:rPr lang="ru-RU" sz="3600" dirty="0" smtClean="0"/>
              <a:t/>
            </a:r>
            <a:br>
              <a:rPr lang="ru-RU" sz="3600" dirty="0" smtClean="0"/>
            </a:br>
            <a:r>
              <a:rPr lang="ru-RU" sz="3600" dirty="0" smtClean="0"/>
              <a:t>-учреждение и развитие принципа разделения властей;</a:t>
            </a:r>
            <a:br>
              <a:rPr lang="ru-RU" sz="3600" dirty="0" smtClean="0"/>
            </a:br>
            <a:r>
              <a:rPr lang="ru-RU" sz="3600" dirty="0" smtClean="0"/>
              <a:t/>
            </a:r>
            <a:br>
              <a:rPr lang="ru-RU" sz="3600" dirty="0" smtClean="0"/>
            </a:br>
            <a:r>
              <a:rPr lang="ru-RU" sz="3600" dirty="0" smtClean="0"/>
              <a:t>-способ сохранения влияния партии в изменившихся общественно-политических и социально-экономических условиях жизни страны.</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prstClr val="black">
                    <a:lumMod val="50000"/>
                    <a:lumOff val="50000"/>
                  </a:prstClr>
                </a:solidFill>
              </a:rPr>
              <a:t/>
            </a:r>
            <a:br>
              <a:rPr lang="ru-RU" dirty="0" smtClean="0">
                <a:solidFill>
                  <a:prstClr val="black">
                    <a:lumMod val="50000"/>
                    <a:lumOff val="50000"/>
                  </a:prstClr>
                </a:solidFill>
              </a:rPr>
            </a:br>
            <a:r>
              <a:rPr lang="ru-RU" dirty="0" smtClean="0">
                <a:solidFill>
                  <a:prstClr val="black">
                    <a:lumMod val="50000"/>
                    <a:lumOff val="50000"/>
                  </a:prstClr>
                </a:solidFill>
              </a:rPr>
              <a:t/>
            </a:r>
            <a:br>
              <a:rPr lang="ru-RU" dirty="0" smtClean="0">
                <a:solidFill>
                  <a:prstClr val="black">
                    <a:lumMod val="50000"/>
                    <a:lumOff val="50000"/>
                  </a:prstClr>
                </a:solidFill>
              </a:rPr>
            </a:br>
            <a:r>
              <a:rPr lang="ru-RU" sz="4000" b="1" dirty="0" smtClean="0">
                <a:solidFill>
                  <a:schemeClr val="tx2"/>
                </a:solidFill>
              </a:rPr>
              <a:t>К полномочиям Президента в области законотворчества можно отнести:</a:t>
            </a:r>
            <a:r>
              <a:rPr lang="ru-RU" sz="4000" b="1" dirty="0" smtClean="0">
                <a:solidFill>
                  <a:schemeClr val="tx2"/>
                </a:solidFill>
                <a:latin typeface="PF Centro Slab Pro"/>
              </a:rPr>
              <a:t/>
            </a:r>
            <a:br>
              <a:rPr lang="ru-RU" sz="4000" b="1" dirty="0" smtClean="0">
                <a:solidFill>
                  <a:schemeClr val="tx2"/>
                </a:solidFill>
                <a:latin typeface="PF Centro Slab Pro"/>
              </a:rPr>
            </a:br>
            <a:endParaRPr lang="ru-RU" sz="4000" b="1" dirty="0">
              <a:solidFill>
                <a:schemeClr val="tx2"/>
              </a:solidFill>
            </a:endParaRPr>
          </a:p>
        </p:txBody>
      </p:sp>
      <p:sp>
        <p:nvSpPr>
          <p:cNvPr id="3" name="Содержимое 2"/>
          <p:cNvSpPr>
            <a:spLocks noGrp="1"/>
          </p:cNvSpPr>
          <p:nvPr>
            <p:ph idx="1"/>
          </p:nvPr>
        </p:nvSpPr>
        <p:spPr>
          <a:xfrm>
            <a:off x="457200" y="2000240"/>
            <a:ext cx="8229600" cy="4125923"/>
          </a:xfrm>
        </p:spPr>
        <p:txBody>
          <a:bodyPr>
            <a:normAutofit fontScale="92500" lnSpcReduction="10000"/>
          </a:bodyPr>
          <a:lstStyle/>
          <a:p>
            <a:pPr>
              <a:buFont typeface="Wingdings" pitchFamily="2" charset="2"/>
              <a:buChar char="ü"/>
            </a:pPr>
            <a:r>
              <a:rPr lang="ru-RU" sz="3000" dirty="0" smtClean="0">
                <a:solidFill>
                  <a:srgbClr val="0E102D"/>
                </a:solidFill>
              </a:rPr>
              <a:t>право законодательной инициативы;</a:t>
            </a:r>
          </a:p>
          <a:p>
            <a:pPr>
              <a:buFont typeface="Wingdings" pitchFamily="2" charset="2"/>
              <a:buChar char="ü"/>
            </a:pPr>
            <a:endParaRPr lang="ru-RU" sz="3000" dirty="0" smtClean="0">
              <a:solidFill>
                <a:srgbClr val="0E102D"/>
              </a:solidFill>
            </a:endParaRPr>
          </a:p>
          <a:p>
            <a:pPr>
              <a:buFont typeface="Wingdings" pitchFamily="2" charset="2"/>
              <a:buChar char="ü"/>
            </a:pPr>
            <a:r>
              <a:rPr lang="ru-RU" sz="3000" dirty="0" smtClean="0">
                <a:solidFill>
                  <a:srgbClr val="0E102D"/>
                </a:solidFill>
              </a:rPr>
              <a:t>подписание и обнародование федеральных законов;</a:t>
            </a:r>
          </a:p>
          <a:p>
            <a:pPr>
              <a:buNone/>
            </a:pPr>
            <a:endParaRPr lang="ru-RU" sz="3000" dirty="0" smtClean="0">
              <a:solidFill>
                <a:srgbClr val="0E102D"/>
              </a:solidFill>
            </a:endParaRPr>
          </a:p>
          <a:p>
            <a:pPr>
              <a:buFont typeface="Wingdings" pitchFamily="2" charset="2"/>
              <a:buChar char="ü"/>
            </a:pPr>
            <a:r>
              <a:rPr lang="ru-RU" sz="3000" dirty="0" smtClean="0">
                <a:solidFill>
                  <a:srgbClr val="0E102D"/>
                </a:solidFill>
              </a:rPr>
              <a:t>издание указов и распоряжений, которые не должны противоречить Конституции и обязательны для исполнения на всей территории нашей страны.</a:t>
            </a:r>
          </a:p>
          <a:p>
            <a:pPr>
              <a:buFont typeface="Wingdings" pitchFamily="2" charset="2"/>
              <a:buChar char="ü"/>
            </a:pPr>
            <a:endParaRPr lang="ru-RU" sz="2800" dirty="0" smtClean="0">
              <a:solidFill>
                <a:srgbClr val="0E102D"/>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229600" cy="1143000"/>
          </a:xfrm>
        </p:spPr>
        <p:txBody>
          <a:bodyPr>
            <a:normAutofit fontScale="90000"/>
          </a:bodyPr>
          <a:lstStyle/>
          <a:p>
            <a:pPr algn="l"/>
            <a:r>
              <a:rPr lang="ru-RU" sz="3600" b="1" dirty="0" smtClean="0"/>
              <a:t>Администрация Президента РФ</a:t>
            </a:r>
            <a:br>
              <a:rPr lang="ru-RU" sz="3600" b="1" dirty="0" smtClean="0"/>
            </a:br>
            <a:r>
              <a:rPr lang="ru-RU" sz="3600" b="1" dirty="0" smtClean="0"/>
              <a:t/>
            </a:r>
            <a:br>
              <a:rPr lang="ru-RU" sz="3600" b="1" dirty="0" smtClean="0"/>
            </a:br>
            <a:r>
              <a:rPr lang="ru-RU" sz="2000" b="1" dirty="0" smtClean="0"/>
              <a:t>руководитель Администрации Президента</a:t>
            </a:r>
            <a:br>
              <a:rPr lang="ru-RU" sz="2000" b="1" dirty="0" smtClean="0"/>
            </a:br>
            <a:r>
              <a:rPr lang="ru-RU" sz="2000" b="1" dirty="0" err="1" smtClean="0"/>
              <a:t>А.Э.Вайно</a:t>
            </a:r>
            <a:r>
              <a:rPr lang="ru-RU" sz="2000" b="1" dirty="0" smtClean="0"/>
              <a:t/>
            </a:r>
            <a:br>
              <a:rPr lang="ru-RU" sz="2000" b="1" dirty="0" smtClean="0"/>
            </a:br>
            <a:endParaRPr lang="ru-RU" sz="2000" b="1"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28596" y="2071678"/>
            <a:ext cx="3781452" cy="3503495"/>
          </a:xfrm>
          <a:prstGeom prst="rect">
            <a:avLst/>
          </a:prstGeom>
          <a:noFill/>
          <a:ln w="9525">
            <a:noFill/>
            <a:miter lim="800000"/>
            <a:headEnd/>
            <a:tailEnd/>
          </a:ln>
          <a:effectLst/>
        </p:spPr>
      </p:pic>
      <p:pic>
        <p:nvPicPr>
          <p:cNvPr id="5" name="Picture 2" descr="http://img-fotki.yandex.ru/get/20/ymaps.120/0_b67f_d3e5b983_orig"/>
          <p:cNvPicPr>
            <a:picLocks noGrp="1" noChangeAspect="1" noChangeArrowheads="1"/>
          </p:cNvPicPr>
          <p:nvPr>
            <p:ph sz="half" idx="2"/>
          </p:nvPr>
        </p:nvPicPr>
        <p:blipFill rotWithShape="1">
          <a:blip r:embed="rId3" cstate="print">
            <a:extLst>
              <a:ext uri="{28A0092B-C50C-407E-A947-70E740481C1C}">
                <a14:useLocalDpi xmlns="" xmlns:a14="http://schemas.microsoft.com/office/drawing/2010/main" val="0"/>
              </a:ext>
            </a:extLst>
          </a:blip>
          <a:stretch/>
        </p:blipFill>
        <p:spPr bwMode="auto">
          <a:xfrm>
            <a:off x="4648200" y="2348706"/>
            <a:ext cx="4038600" cy="302895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Администрация Президента:</a:t>
            </a:r>
            <a:br>
              <a:rPr lang="ru-RU" sz="3600" b="1" dirty="0" smtClean="0"/>
            </a:br>
            <a:endParaRPr lang="ru-RU" sz="3600" b="1" dirty="0"/>
          </a:p>
        </p:txBody>
      </p:sp>
      <p:sp>
        <p:nvSpPr>
          <p:cNvPr id="5" name="Содержимое 4"/>
          <p:cNvSpPr>
            <a:spLocks noGrp="1"/>
          </p:cNvSpPr>
          <p:nvPr>
            <p:ph idx="1"/>
          </p:nvPr>
        </p:nvSpPr>
        <p:spPr>
          <a:xfrm>
            <a:off x="457200" y="1071546"/>
            <a:ext cx="8229600" cy="5429288"/>
          </a:xfrm>
        </p:spPr>
        <p:txBody>
          <a:bodyPr>
            <a:normAutofit/>
          </a:bodyPr>
          <a:lstStyle/>
          <a:p>
            <a:pPr>
              <a:buFont typeface="Wingdings" pitchFamily="2" charset="2"/>
              <a:buChar char="ü"/>
            </a:pPr>
            <a:r>
              <a:rPr lang="ru-RU" sz="2400" dirty="0" smtClean="0">
                <a:solidFill>
                  <a:srgbClr val="0E102D"/>
                </a:solidFill>
                <a:ea typeface="Calibri" panose="020F0502020204030204" pitchFamily="34" charset="0"/>
                <a:cs typeface="Times New Roman" panose="02020603050405020304" pitchFamily="18" charset="0"/>
              </a:rPr>
              <a:t>Контролирует и проверяет исполнение федеральных законов, указов, распоряжений и поручений Президента.</a:t>
            </a:r>
          </a:p>
          <a:p>
            <a:pPr>
              <a:buNone/>
            </a:pPr>
            <a:endParaRPr lang="ru-RU" sz="2400" dirty="0" smtClean="0">
              <a:solidFill>
                <a:srgbClr val="0E102D"/>
              </a:solidFill>
              <a:ea typeface="Calibri" panose="020F0502020204030204" pitchFamily="34" charset="0"/>
              <a:cs typeface="Times New Roman" panose="02020603050405020304" pitchFamily="18" charset="0"/>
            </a:endParaRPr>
          </a:p>
          <a:p>
            <a:pPr>
              <a:buFont typeface="Wingdings" pitchFamily="2" charset="2"/>
              <a:buChar char="ü"/>
            </a:pPr>
            <a:r>
              <a:rPr lang="ru-RU" sz="2400" dirty="0" smtClean="0">
                <a:solidFill>
                  <a:srgbClr val="0E102D"/>
                </a:solidFill>
                <a:ea typeface="Calibri" panose="020F0502020204030204" pitchFamily="34" charset="0"/>
                <a:cs typeface="Times New Roman" panose="02020603050405020304" pitchFamily="18" charset="0"/>
              </a:rPr>
              <a:t>Обеспечивает взаимодействие Президента:</a:t>
            </a:r>
          </a:p>
          <a:p>
            <a:r>
              <a:rPr lang="ru-RU" sz="2000" i="1" dirty="0" smtClean="0">
                <a:solidFill>
                  <a:srgbClr val="0E102D"/>
                </a:solidFill>
                <a:ea typeface="Calibri" panose="020F0502020204030204" pitchFamily="34" charset="0"/>
                <a:cs typeface="Times New Roman" panose="02020603050405020304" pitchFamily="18" charset="0"/>
              </a:rPr>
              <a:t>общественными объединениями, профессиональными и творческими союзами, политическими партиями;</a:t>
            </a:r>
          </a:p>
          <a:p>
            <a:r>
              <a:rPr lang="ru-RU" sz="2000" i="1" dirty="0" smtClean="0">
                <a:solidFill>
                  <a:srgbClr val="0E102D"/>
                </a:solidFill>
                <a:ea typeface="Calibri" panose="020F0502020204030204" pitchFamily="34" charset="0"/>
                <a:cs typeface="Times New Roman" panose="02020603050405020304" pitchFamily="18" charset="0"/>
              </a:rPr>
              <a:t>государственными органами и должностными лицами иностранных государств; </a:t>
            </a:r>
          </a:p>
          <a:p>
            <a:r>
              <a:rPr lang="ru-RU" sz="2000" i="1" dirty="0" smtClean="0">
                <a:solidFill>
                  <a:srgbClr val="0E102D"/>
                </a:solidFill>
                <a:ea typeface="Calibri" panose="020F0502020204030204" pitchFamily="34" charset="0"/>
                <a:cs typeface="Times New Roman" panose="02020603050405020304" pitchFamily="18" charset="0"/>
              </a:rPr>
              <a:t>международными организациями</a:t>
            </a:r>
            <a:r>
              <a:rPr lang="ru-RU" sz="2000" dirty="0" smtClean="0">
                <a:solidFill>
                  <a:srgbClr val="0E102D"/>
                </a:solidFill>
                <a:ea typeface="Calibri" panose="020F0502020204030204" pitchFamily="34" charset="0"/>
                <a:cs typeface="Times New Roman" panose="02020603050405020304" pitchFamily="18" charset="0"/>
              </a:rPr>
              <a:t>.</a:t>
            </a:r>
          </a:p>
          <a:p>
            <a:pPr>
              <a:buNone/>
            </a:pPr>
            <a:endParaRPr lang="ru-RU" sz="2000" dirty="0" smtClean="0">
              <a:solidFill>
                <a:srgbClr val="0E102D"/>
              </a:solidFill>
              <a:ea typeface="Calibri" panose="020F0502020204030204" pitchFamily="34" charset="0"/>
              <a:cs typeface="Times New Roman" panose="02020603050405020304" pitchFamily="18" charset="0"/>
            </a:endParaRPr>
          </a:p>
          <a:p>
            <a:pPr>
              <a:buFont typeface="Wingdings" pitchFamily="2" charset="2"/>
              <a:buChar char="ü"/>
            </a:pPr>
            <a:r>
              <a:rPr lang="ru-RU" sz="2400" dirty="0" smtClean="0">
                <a:solidFill>
                  <a:srgbClr val="0E102D"/>
                </a:solidFill>
                <a:ea typeface="Calibri" panose="020F0502020204030204" pitchFamily="34" charset="0"/>
                <a:cs typeface="Times New Roman" panose="02020603050405020304" pitchFamily="18" charset="0"/>
              </a:rPr>
              <a:t>Анализирует информацию о социально-экономических, политических и правовых процессах в стране и мире, обращения граждан, предложения общественных объединений и органов местного самоуправления. </a:t>
            </a:r>
            <a:endParaRPr lang="en-US" sz="2400" dirty="0" smtClean="0">
              <a:solidFill>
                <a:srgbClr val="0E102D"/>
              </a:solidFill>
              <a:ea typeface="Calibri" panose="020F0502020204030204" pitchFamily="34" charset="0"/>
              <a:cs typeface="Times New Roman" panose="02020603050405020304" pitchFamily="18" charset="0"/>
            </a:endParaRPr>
          </a:p>
          <a:p>
            <a:pPr>
              <a:buFont typeface="Wingdings" pitchFamily="2" charset="2"/>
              <a:buChar char="ü"/>
            </a:pPr>
            <a:endParaRPr lang="en-US" sz="2000" dirty="0" smtClean="0">
              <a:solidFill>
                <a:srgbClr val="0E102D"/>
              </a:solidFill>
              <a:ea typeface="Calibri" panose="020F0502020204030204" pitchFamily="34" charset="0"/>
              <a:cs typeface="Times New Roman" panose="02020603050405020304" pitchFamily="18" charset="0"/>
            </a:endParaRPr>
          </a:p>
          <a:p>
            <a:endParaRPr lang="ru-RU" sz="2000" dirty="0" smtClean="0"/>
          </a:p>
          <a:p>
            <a:endParaRPr lang="ru-RU" sz="2000" dirty="0" smtClean="0"/>
          </a:p>
          <a:p>
            <a:endParaRPr lang="en-US" sz="2000" dirty="0" smtClean="0">
              <a:solidFill>
                <a:srgbClr val="0E102D"/>
              </a:solidFill>
              <a:ea typeface="Calibri" panose="020F0502020204030204" pitchFamily="34" charset="0"/>
              <a:cs typeface="Times New Roman" panose="02020603050405020304" pitchFamily="18" charset="0"/>
            </a:endParaRPr>
          </a:p>
          <a:p>
            <a:pPr>
              <a:buFont typeface="Wingdings" pitchFamily="2" charset="2"/>
              <a:buChar char="ü"/>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7" name="Содержимое 6"/>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642910" y="1357298"/>
            <a:ext cx="2643206" cy="3500462"/>
          </a:xfrm>
          <a:prstGeom prst="rect">
            <a:avLst/>
          </a:prstGeom>
          <a:ln>
            <a:solidFill>
              <a:schemeClr val="tx1"/>
            </a:solidFill>
          </a:ln>
        </p:spPr>
      </p:pic>
      <p:sp>
        <p:nvSpPr>
          <p:cNvPr id="6" name="Содержимое 5"/>
          <p:cNvSpPr>
            <a:spLocks noGrp="1"/>
          </p:cNvSpPr>
          <p:nvPr>
            <p:ph sz="half" idx="2"/>
          </p:nvPr>
        </p:nvSpPr>
        <p:spPr>
          <a:xfrm>
            <a:off x="4286248" y="1600200"/>
            <a:ext cx="4400552" cy="4525963"/>
          </a:xfrm>
        </p:spPr>
        <p:txBody>
          <a:bodyPr/>
          <a:lstStyle/>
          <a:p>
            <a:pPr>
              <a:buNone/>
            </a:pPr>
            <a:r>
              <a:rPr lang="ru-RU" sz="4000" dirty="0" smtClean="0">
                <a:solidFill>
                  <a:schemeClr val="tx2"/>
                </a:solidFill>
                <a:latin typeface="PF Centro Slab Pro"/>
              </a:rPr>
              <a:t>Статья </a:t>
            </a:r>
            <a:r>
              <a:rPr lang="en-US" sz="4000" dirty="0" smtClean="0">
                <a:solidFill>
                  <a:schemeClr val="tx2"/>
                </a:solidFill>
                <a:latin typeface="PF Centro Slab Pro"/>
              </a:rPr>
              <a:t>91</a:t>
            </a:r>
            <a:endParaRPr lang="ru-RU" sz="4000" dirty="0" smtClean="0">
              <a:solidFill>
                <a:schemeClr val="tx2"/>
              </a:solidFill>
              <a:latin typeface="PF Centro Slab Pro"/>
            </a:endParaRPr>
          </a:p>
          <a:p>
            <a:endParaRPr lang="ru-RU" dirty="0" smtClean="0">
              <a:solidFill>
                <a:srgbClr val="0E102D"/>
              </a:solidFill>
            </a:endParaRPr>
          </a:p>
          <a:p>
            <a:r>
              <a:rPr lang="ru-RU" dirty="0" smtClean="0">
                <a:solidFill>
                  <a:srgbClr val="0E102D"/>
                </a:solidFill>
              </a:rPr>
              <a:t>Президент Российской Федерации обладает неприкосновенностью.</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4000" b="1" dirty="0" smtClean="0">
                <a:solidFill>
                  <a:schemeClr val="tx2"/>
                </a:solidFill>
                <a:latin typeface="PF Centro Slab Pro"/>
              </a:rPr>
              <a:t>Неприкосновенность Президента:</a:t>
            </a:r>
            <a:r>
              <a:rPr lang="ru-RU" dirty="0" smtClean="0">
                <a:solidFill>
                  <a:prstClr val="black">
                    <a:lumMod val="50000"/>
                    <a:lumOff val="50000"/>
                  </a:prstClr>
                </a:solidFill>
                <a:latin typeface="PF Centro Slab Pro"/>
              </a:rPr>
              <a:t/>
            </a:r>
            <a:br>
              <a:rPr lang="ru-RU" dirty="0" smtClean="0">
                <a:solidFill>
                  <a:prstClr val="black">
                    <a:lumMod val="50000"/>
                    <a:lumOff val="50000"/>
                  </a:prstClr>
                </a:solidFill>
                <a:latin typeface="PF Centro Slab Pro"/>
              </a:rPr>
            </a:br>
            <a:endParaRPr lang="ru-RU" dirty="0"/>
          </a:p>
        </p:txBody>
      </p:sp>
      <p:sp>
        <p:nvSpPr>
          <p:cNvPr id="6" name="Содержимое 5"/>
          <p:cNvSpPr>
            <a:spLocks noGrp="1"/>
          </p:cNvSpPr>
          <p:nvPr>
            <p:ph idx="1"/>
          </p:nvPr>
        </p:nvSpPr>
        <p:spPr/>
        <p:txBody>
          <a:bodyPr>
            <a:normAutofit/>
          </a:bodyPr>
          <a:lstStyle/>
          <a:p>
            <a:pPr>
              <a:buFont typeface="Wingdings" pitchFamily="2" charset="2"/>
              <a:buChar char="ü"/>
            </a:pPr>
            <a:r>
              <a:rPr lang="ru-RU" sz="2600" dirty="0" smtClean="0">
                <a:solidFill>
                  <a:srgbClr val="0E102D"/>
                </a:solidFill>
              </a:rPr>
              <a:t>не может быть привлечён к уголовной или административной ответственности за деяния, совершённые им в период исполнения полномочий Президента Российской Федерации;</a:t>
            </a:r>
          </a:p>
          <a:p>
            <a:pPr>
              <a:buNone/>
            </a:pPr>
            <a:endParaRPr lang="ru-RU" sz="2600" dirty="0" smtClean="0">
              <a:solidFill>
                <a:srgbClr val="0E102D"/>
              </a:solidFill>
            </a:endParaRPr>
          </a:p>
          <a:p>
            <a:pPr algn="just">
              <a:buFont typeface="Wingdings" pitchFamily="2" charset="2"/>
              <a:buChar char="ü"/>
            </a:pPr>
            <a:r>
              <a:rPr lang="ru-RU" sz="2600" dirty="0" smtClean="0">
                <a:solidFill>
                  <a:srgbClr val="0E102D"/>
                </a:solidFill>
              </a:rPr>
              <a:t>не может быть задержан, арестован, подвергнут обыску, допросу либо личному досмотру, если указанные действия осуществляются в ходе производства по делам, связанным с исполнением им полномочий Президента Российской Федерации.</a:t>
            </a:r>
          </a:p>
          <a:p>
            <a:pPr algn="just">
              <a:buFont typeface="Wingdings" pitchFamily="2" charset="2"/>
              <a:buChar char="ü"/>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chemeClr val="tx2"/>
                </a:solidFill>
              </a:rPr>
              <a:t/>
            </a:r>
            <a:br>
              <a:rPr lang="ru-RU" sz="3600" b="1" dirty="0" smtClean="0">
                <a:solidFill>
                  <a:schemeClr val="tx2"/>
                </a:solidFill>
              </a:rPr>
            </a:br>
            <a:r>
              <a:rPr lang="ru-RU" sz="3600" b="1" dirty="0">
                <a:solidFill>
                  <a:schemeClr val="tx2"/>
                </a:solidFill>
              </a:rPr>
              <a:t/>
            </a:r>
            <a:br>
              <a:rPr lang="ru-RU" sz="3600" b="1" dirty="0">
                <a:solidFill>
                  <a:schemeClr val="tx2"/>
                </a:solidFill>
              </a:rPr>
            </a:br>
            <a:r>
              <a:rPr lang="ru-RU" sz="3600" b="1" dirty="0" smtClean="0">
                <a:solidFill>
                  <a:schemeClr val="tx2"/>
                </a:solidFill>
              </a:rPr>
              <a:t>Досрочно </a:t>
            </a:r>
            <a:r>
              <a:rPr lang="ru-RU" sz="3600" b="1" dirty="0" smtClean="0">
                <a:solidFill>
                  <a:schemeClr val="tx2"/>
                </a:solidFill>
              </a:rPr>
              <a:t>полномочия Президента могут быть прекращены в следующих случаях</a:t>
            </a:r>
            <a:r>
              <a:rPr lang="ru-RU" sz="3600" b="1" dirty="0" smtClean="0">
                <a:solidFill>
                  <a:schemeClr val="tx2"/>
                </a:solidFill>
              </a:rPr>
              <a:t>:</a:t>
            </a:r>
            <a:br>
              <a:rPr lang="ru-RU" sz="3600" b="1" dirty="0" smtClean="0">
                <a:solidFill>
                  <a:schemeClr val="tx2"/>
                </a:solidFill>
              </a:rPr>
            </a:br>
            <a:r>
              <a:rPr lang="ru-RU" sz="3600" b="1" dirty="0" smtClean="0">
                <a:solidFill>
                  <a:schemeClr val="tx2"/>
                </a:solidFill>
              </a:rPr>
              <a:t>                                           </a:t>
            </a:r>
            <a:r>
              <a:rPr lang="ru-RU" sz="2000" b="1" i="1" dirty="0" smtClean="0">
                <a:solidFill>
                  <a:schemeClr val="tx2"/>
                </a:solidFill>
              </a:rPr>
              <a:t>«Я ухожу. Я сделал все, что мог…»</a:t>
            </a:r>
            <a:r>
              <a:rPr lang="ru-RU" i="1" dirty="0" smtClean="0">
                <a:solidFill>
                  <a:prstClr val="black">
                    <a:lumMod val="50000"/>
                    <a:lumOff val="50000"/>
                  </a:prstClr>
                </a:solidFill>
              </a:rPr>
              <a:t/>
            </a:r>
            <a:br>
              <a:rPr lang="ru-RU" i="1" dirty="0" smtClean="0">
                <a:solidFill>
                  <a:prstClr val="black">
                    <a:lumMod val="50000"/>
                    <a:lumOff val="50000"/>
                  </a:prstClr>
                </a:solidFill>
              </a:rPr>
            </a:br>
            <a:endParaRPr lang="ru-RU" i="1" dirty="0"/>
          </a:p>
        </p:txBody>
      </p:sp>
      <p:sp>
        <p:nvSpPr>
          <p:cNvPr id="4" name="Содержимое 3"/>
          <p:cNvSpPr>
            <a:spLocks noGrp="1"/>
          </p:cNvSpPr>
          <p:nvPr>
            <p:ph sz="half" idx="1"/>
          </p:nvPr>
        </p:nvSpPr>
        <p:spPr>
          <a:xfrm>
            <a:off x="457200" y="1071546"/>
            <a:ext cx="4038600" cy="5429288"/>
          </a:xfrm>
        </p:spPr>
        <p:txBody>
          <a:bodyPr>
            <a:normAutofit fontScale="47500" lnSpcReduction="20000"/>
          </a:bodyPr>
          <a:lstStyle/>
          <a:p>
            <a:pPr>
              <a:buFont typeface="Wingdings" pitchFamily="2" charset="2"/>
              <a:buChar char="ü"/>
            </a:pPr>
            <a:endParaRPr lang="ru-RU" sz="2600" dirty="0" smtClean="0">
              <a:solidFill>
                <a:srgbClr val="0E102D"/>
              </a:solidFill>
            </a:endParaRPr>
          </a:p>
          <a:p>
            <a:pPr>
              <a:buFont typeface="Wingdings" pitchFamily="2" charset="2"/>
              <a:buChar char="ü"/>
            </a:pPr>
            <a:endParaRPr lang="ru-RU" sz="2600" dirty="0">
              <a:solidFill>
                <a:srgbClr val="0E102D"/>
              </a:solidFill>
            </a:endParaRPr>
          </a:p>
          <a:p>
            <a:pPr>
              <a:buFont typeface="Wingdings" pitchFamily="2" charset="2"/>
              <a:buChar char="ü"/>
            </a:pPr>
            <a:r>
              <a:rPr lang="ru-RU" sz="3800" dirty="0" smtClean="0">
                <a:solidFill>
                  <a:srgbClr val="0E102D"/>
                </a:solidFill>
              </a:rPr>
              <a:t>добровольная </a:t>
            </a:r>
            <a:r>
              <a:rPr lang="ru-RU" sz="3800" dirty="0" smtClean="0">
                <a:solidFill>
                  <a:srgbClr val="0E102D"/>
                </a:solidFill>
              </a:rPr>
              <a:t>отставка главы государства;</a:t>
            </a:r>
          </a:p>
          <a:p>
            <a:pPr>
              <a:buFont typeface="Wingdings" pitchFamily="2" charset="2"/>
              <a:buChar char="ü"/>
            </a:pPr>
            <a:r>
              <a:rPr lang="ru-RU" sz="3800" dirty="0" smtClean="0">
                <a:solidFill>
                  <a:srgbClr val="0E102D"/>
                </a:solidFill>
              </a:rPr>
              <a:t>недееспособность по состоянию здоровья;</a:t>
            </a:r>
          </a:p>
          <a:p>
            <a:pPr>
              <a:buFont typeface="Wingdings" pitchFamily="2" charset="2"/>
              <a:buChar char="ü"/>
            </a:pPr>
            <a:r>
              <a:rPr lang="ru-RU" sz="3800" dirty="0" smtClean="0">
                <a:solidFill>
                  <a:srgbClr val="0E102D"/>
                </a:solidFill>
                <a:ea typeface="Calibri" panose="020F0502020204030204" pitchFamily="34" charset="0"/>
                <a:cs typeface="Times New Roman" panose="02020603050405020304" pitchFamily="18" charset="0"/>
              </a:rPr>
              <a:t>отрешение от должности в случае государственной измены или совершения тяжкого преступления.</a:t>
            </a:r>
          </a:p>
          <a:p>
            <a:pPr>
              <a:buFont typeface="Wingdings" pitchFamily="2" charset="2"/>
              <a:buChar char="ü"/>
            </a:pPr>
            <a:endParaRPr lang="en-US" sz="3800" dirty="0" smtClean="0">
              <a:solidFill>
                <a:srgbClr val="0E102D"/>
              </a:solidFill>
              <a:ea typeface="Calibri" panose="020F0502020204030204" pitchFamily="34" charset="0"/>
              <a:cs typeface="Times New Roman" panose="02020603050405020304" pitchFamily="18" charset="0"/>
            </a:endParaRPr>
          </a:p>
          <a:p>
            <a:pPr>
              <a:buNone/>
            </a:pPr>
            <a:r>
              <a:rPr lang="ru-RU" sz="3800" b="1" i="1" dirty="0" smtClean="0">
                <a:solidFill>
                  <a:schemeClr val="tx2"/>
                </a:solidFill>
              </a:rPr>
              <a:t>      В случае досрочного прекращения полномочий главой государства обязанности Президента выполняет Председатель Правительства Российской Федерации.</a:t>
            </a:r>
          </a:p>
          <a:p>
            <a:pPr>
              <a:buNone/>
            </a:pPr>
            <a:endParaRPr lang="ru-RU" sz="3800" b="1" i="1" dirty="0" smtClean="0">
              <a:solidFill>
                <a:schemeClr val="tx2"/>
              </a:solidFill>
            </a:endParaRPr>
          </a:p>
          <a:p>
            <a:pPr>
              <a:buNone/>
            </a:pPr>
            <a:r>
              <a:rPr lang="ru-RU" sz="3800" dirty="0" smtClean="0">
                <a:solidFill>
                  <a:srgbClr val="0E102D"/>
                </a:solidFill>
                <a:ea typeface="Calibri" panose="020F0502020204030204" pitchFamily="34" charset="0"/>
                <a:cs typeface="Times New Roman" panose="02020603050405020304" pitchFamily="18" charset="0"/>
              </a:rPr>
              <a:t>       Выборы нового Президента Российской Федерации должны состояться </a:t>
            </a:r>
            <a:r>
              <a:rPr lang="ru-RU" sz="3800" b="1" dirty="0" smtClean="0">
                <a:solidFill>
                  <a:srgbClr val="0E102D"/>
                </a:solidFill>
                <a:ea typeface="Calibri" panose="020F0502020204030204" pitchFamily="34" charset="0"/>
                <a:cs typeface="Times New Roman" panose="02020603050405020304" pitchFamily="18" charset="0"/>
              </a:rPr>
              <a:t>не позднее трёх месяцев</a:t>
            </a:r>
            <a:r>
              <a:rPr lang="ru-RU" sz="3800" dirty="0" smtClean="0">
                <a:solidFill>
                  <a:srgbClr val="0E102D"/>
                </a:solidFill>
                <a:ea typeface="Calibri" panose="020F0502020204030204" pitchFamily="34" charset="0"/>
                <a:cs typeface="Times New Roman" panose="02020603050405020304" pitchFamily="18" charset="0"/>
              </a:rPr>
              <a:t> с момента досрочного прекращения исполнения полномочий. </a:t>
            </a:r>
            <a:endParaRPr lang="en-US" sz="3800" dirty="0" smtClean="0">
              <a:solidFill>
                <a:srgbClr val="0E102D"/>
              </a:solidFill>
              <a:ea typeface="Calibri" panose="020F0502020204030204" pitchFamily="34" charset="0"/>
              <a:cs typeface="Times New Roman" panose="02020603050405020304" pitchFamily="18" charset="0"/>
            </a:endParaRPr>
          </a:p>
          <a:p>
            <a:pPr>
              <a:buFont typeface="Wingdings" pitchFamily="2" charset="2"/>
              <a:buChar char="ü"/>
            </a:pPr>
            <a:endParaRPr lang="ru-RU" sz="3800" dirty="0" smtClean="0">
              <a:solidFill>
                <a:srgbClr val="0E102D"/>
              </a:solidFill>
            </a:endParaRPr>
          </a:p>
          <a:p>
            <a:pPr>
              <a:buFont typeface="Wingdings" pitchFamily="2" charset="2"/>
              <a:buChar char="ü"/>
            </a:pPr>
            <a:endParaRPr lang="ru-RU" dirty="0"/>
          </a:p>
        </p:txBody>
      </p:sp>
      <p:pic>
        <p:nvPicPr>
          <p:cNvPr id="6" name="Picture 2" descr="https://retina.news.mail.ru/pic/e1/ae/image349622_ad26e57472d95ae5abc8459a3e8c3ce2.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5214942" y="2000240"/>
            <a:ext cx="2928958" cy="371477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25470"/>
          </a:xfrm>
        </p:spPr>
        <p:txBody>
          <a:bodyPr>
            <a:normAutofit fontScale="90000"/>
          </a:bodyPr>
          <a:lstStyle/>
          <a:p>
            <a:r>
              <a:rPr lang="ru-RU" b="1" dirty="0" smtClean="0"/>
              <a:t>Порядок выборов Президента РФ</a:t>
            </a:r>
            <a:endParaRPr lang="ru-RU" b="1" dirty="0"/>
          </a:p>
        </p:txBody>
      </p:sp>
      <p:pic>
        <p:nvPicPr>
          <p:cNvPr id="1026" name="Picture 2"/>
          <p:cNvPicPr>
            <a:picLocks noChangeAspect="1" noChangeArrowheads="1"/>
          </p:cNvPicPr>
          <p:nvPr/>
        </p:nvPicPr>
        <p:blipFill>
          <a:blip r:embed="rId2" cstate="print"/>
          <a:srcRect/>
          <a:stretch>
            <a:fillRect/>
          </a:stretch>
        </p:blipFill>
        <p:spPr bwMode="auto">
          <a:xfrm>
            <a:off x="1071538" y="1500174"/>
            <a:ext cx="7143800" cy="507209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b="1" dirty="0" smtClean="0"/>
              <a:t>Конституция РФ . Глава 4 «Президент Российской Федерации» ст.80-93</a:t>
            </a:r>
            <a:endParaRPr lang="ru-RU" sz="3200" b="1" dirty="0"/>
          </a:p>
        </p:txBody>
      </p:sp>
      <p:pic>
        <p:nvPicPr>
          <p:cNvPr id="2051" name="Picture 3"/>
          <p:cNvPicPr>
            <a:picLocks noGrp="1" noChangeAspect="1" noChangeArrowheads="1"/>
          </p:cNvPicPr>
          <p:nvPr>
            <p:ph idx="1"/>
          </p:nvPr>
        </p:nvPicPr>
        <p:blipFill>
          <a:blip r:embed="rId2" cstate="print"/>
          <a:stretch>
            <a:fillRect/>
          </a:stretch>
        </p:blipFill>
        <p:spPr bwMode="auto">
          <a:xfrm>
            <a:off x="3089747" y="1600200"/>
            <a:ext cx="2964506" cy="4525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
            </a:r>
            <a:br>
              <a:rPr lang="ru-RU" sz="3600" b="1" dirty="0" smtClean="0"/>
            </a:br>
            <a:r>
              <a:rPr lang="ru-RU" sz="3600" b="1" dirty="0" smtClean="0"/>
              <a:t>Федеральный закон «О выборах Президента Российской Федерации» от 10.01.2003 N 19-ФЗ (ред. от 05.12.2017)</a:t>
            </a:r>
            <a:r>
              <a:rPr lang="ru-RU" b="1" dirty="0" smtClean="0"/>
              <a:t/>
            </a:r>
            <a:br>
              <a:rPr lang="ru-RU" b="1" dirty="0" smtClean="0"/>
            </a:br>
            <a:endParaRPr lang="ru-RU" dirty="0"/>
          </a:p>
        </p:txBody>
      </p:sp>
      <p:pic>
        <p:nvPicPr>
          <p:cNvPr id="3074" name="Picture 2"/>
          <p:cNvPicPr>
            <a:picLocks noGrp="1" noChangeAspect="1" noChangeArrowheads="1"/>
          </p:cNvPicPr>
          <p:nvPr>
            <p:ph idx="1"/>
          </p:nvPr>
        </p:nvPicPr>
        <p:blipFill>
          <a:blip r:embed="rId2" cstate="print"/>
          <a:stretch>
            <a:fillRect/>
          </a:stretch>
        </p:blipFill>
        <p:spPr bwMode="auto">
          <a:xfrm>
            <a:off x="2857488" y="2000240"/>
            <a:ext cx="3500462" cy="428628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Этапы выборов Президента РФ:</a:t>
            </a:r>
            <a:endParaRPr lang="ru-RU" b="1" dirty="0"/>
          </a:p>
        </p:txBody>
      </p:sp>
      <p:sp>
        <p:nvSpPr>
          <p:cNvPr id="3" name="Содержимое 2"/>
          <p:cNvSpPr>
            <a:spLocks noGrp="1"/>
          </p:cNvSpPr>
          <p:nvPr>
            <p:ph idx="1"/>
          </p:nvPr>
        </p:nvSpPr>
        <p:spPr/>
        <p:txBody>
          <a:bodyPr>
            <a:normAutofit fontScale="92500" lnSpcReduction="10000"/>
          </a:bodyPr>
          <a:lstStyle/>
          <a:p>
            <a:pPr>
              <a:buNone/>
            </a:pPr>
            <a:r>
              <a:rPr lang="en-US" sz="3600" b="1" i="1" u="sng" dirty="0" smtClean="0"/>
              <a:t>1</a:t>
            </a:r>
            <a:r>
              <a:rPr lang="ru-RU" sz="3600" b="1" i="1" u="sng" dirty="0" smtClean="0"/>
              <a:t>.Назначение выборов</a:t>
            </a:r>
          </a:p>
          <a:p>
            <a:pPr>
              <a:buFont typeface="Wingdings" pitchFamily="2" charset="2"/>
              <a:buChar char="ü"/>
            </a:pPr>
            <a:r>
              <a:rPr lang="ru-RU" sz="3600" dirty="0" smtClean="0"/>
              <a:t>Назначает Совет Федерации не ранее чем за 100 дней и не позднее чем за 90 дней до дня голосования;</a:t>
            </a:r>
          </a:p>
          <a:p>
            <a:pPr>
              <a:buFont typeface="Wingdings" pitchFamily="2" charset="2"/>
              <a:buChar char="ü"/>
            </a:pPr>
            <a:r>
              <a:rPr lang="ru-RU" sz="3600" dirty="0" smtClean="0"/>
              <a:t>днём голосования на выборах </a:t>
            </a:r>
            <a:r>
              <a:rPr lang="ru-RU" sz="3600" dirty="0" smtClean="0"/>
              <a:t>Президента </a:t>
            </a:r>
            <a:r>
              <a:rPr lang="ru-RU" sz="3600" dirty="0" smtClean="0"/>
              <a:t>является второе воскресенье месяца, в котором проводилось голосование на предыдущих общих выборах </a:t>
            </a:r>
            <a:r>
              <a:rPr lang="ru-RU" sz="3600" dirty="0" smtClean="0"/>
              <a:t>Президента </a:t>
            </a:r>
            <a:r>
              <a:rPr lang="ru-RU" sz="3600" dirty="0" smtClean="0"/>
              <a:t>Российской Федерации.</a:t>
            </a:r>
          </a:p>
          <a:p>
            <a:pPr>
              <a:buNone/>
            </a:pPr>
            <a:endParaRPr lang="ru-RU" sz="3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6226196"/>
          </a:xfrm>
        </p:spPr>
        <p:txBody>
          <a:bodyPr>
            <a:normAutofit fontScale="90000"/>
          </a:bodyPr>
          <a:lstStyle/>
          <a:p>
            <a:pPr algn="just"/>
            <a:r>
              <a:rPr lang="ru-RU" sz="3100" dirty="0" smtClean="0"/>
              <a:t/>
            </a:r>
            <a:br>
              <a:rPr lang="ru-RU" sz="3100" dirty="0" smtClean="0"/>
            </a:br>
            <a:r>
              <a:rPr lang="ru-RU" sz="3100" dirty="0" smtClean="0"/>
              <a:t/>
            </a:r>
            <a:br>
              <a:rPr lang="ru-RU" sz="3100" dirty="0" smtClean="0"/>
            </a:br>
            <a:r>
              <a:rPr lang="ru-RU" sz="3100" dirty="0" smtClean="0"/>
              <a:t>III Съезд народных депутатов СССР принял </a:t>
            </a:r>
            <a:r>
              <a:rPr lang="ru-RU" sz="3100" b="1" i="1" u="sng" dirty="0" smtClean="0"/>
              <a:t>Закон СССР от 14 марта 1990 года № 1360-1 «Об учреждении поста Президента СССР и внесении изменений и дополнений в Конституцию (основной закон) СССР» </a:t>
            </a:r>
            <a:r>
              <a:rPr lang="ru-RU" sz="3100" dirty="0" smtClean="0"/>
              <a:t>. Согласно измененной Конституции (статья 127), главой Советского государства становился </a:t>
            </a:r>
            <a:r>
              <a:rPr lang="ru-RU" sz="3100" b="1" i="1" dirty="0" smtClean="0"/>
              <a:t>Президент СССР</a:t>
            </a:r>
            <a:r>
              <a:rPr lang="ru-RU" sz="3100" dirty="0" smtClean="0"/>
              <a:t>. Им мог быть избран гражданин СССР не </a:t>
            </a:r>
            <a:r>
              <a:rPr lang="ru-RU" sz="3100" b="1" i="1" dirty="0" smtClean="0"/>
              <a:t>моложе 35 и не старше 65 лет</a:t>
            </a:r>
            <a:r>
              <a:rPr lang="ru-RU" sz="3100" dirty="0" smtClean="0"/>
              <a:t>. Одно и то же лицо не могло быть Президентом СССР </a:t>
            </a:r>
            <a:r>
              <a:rPr lang="ru-RU" sz="3100" b="1" i="1" dirty="0" smtClean="0"/>
              <a:t>более двух сроков подряд</a:t>
            </a:r>
            <a:r>
              <a:rPr lang="ru-RU" sz="3100" dirty="0" smtClean="0"/>
              <a:t>. Конституция СССР предусмотрела выборы Президента СССР гражданами, то есть </a:t>
            </a:r>
            <a:r>
              <a:rPr lang="ru-RU" sz="3100" b="1" i="1" dirty="0" smtClean="0"/>
              <a:t>прямые выборы</a:t>
            </a:r>
            <a:r>
              <a:rPr lang="ru-RU" sz="3100" dirty="0" smtClean="0"/>
              <a:t>. Однако, избрание первого Президента СССР (оказавшегося и последним) в соответствии с Законом от 14 марта 1990 года произошло на Съезде народных депутатов СССР.</a:t>
            </a:r>
            <a:br>
              <a:rPr lang="ru-RU" sz="3100"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85728"/>
            <a:ext cx="8229600" cy="5840435"/>
          </a:xfrm>
        </p:spPr>
        <p:txBody>
          <a:bodyPr>
            <a:normAutofit fontScale="92500" lnSpcReduction="20000"/>
          </a:bodyPr>
          <a:lstStyle/>
          <a:p>
            <a:pPr algn="ctr">
              <a:buNone/>
            </a:pPr>
            <a:r>
              <a:rPr lang="ru-RU" sz="4300" b="1" i="1" u="sng" dirty="0" smtClean="0"/>
              <a:t>2.Выдвижение кандидатов</a:t>
            </a:r>
          </a:p>
          <a:p>
            <a:pPr>
              <a:buNone/>
            </a:pPr>
            <a:r>
              <a:rPr lang="ru-RU" sz="3600" dirty="0" smtClean="0"/>
              <a:t> </a:t>
            </a:r>
            <a:r>
              <a:rPr lang="ru-RU" sz="2800" dirty="0" smtClean="0"/>
              <a:t>Кандидаты на должность президента могут быть выдвинуты двумя способами:</a:t>
            </a:r>
          </a:p>
          <a:p>
            <a:r>
              <a:rPr lang="ru-RU" sz="2800" b="1" dirty="0" smtClean="0"/>
              <a:t>политическими партиями</a:t>
            </a:r>
            <a:r>
              <a:rPr lang="ru-RU" sz="2800" dirty="0" smtClean="0"/>
              <a:t>, при этом политическая партия вправе выдвинуть только одного кандидата в президенты</a:t>
            </a:r>
          </a:p>
          <a:p>
            <a:r>
              <a:rPr lang="ru-RU" sz="2800" b="1" dirty="0" smtClean="0"/>
              <a:t>в порядке самовыдвижения</a:t>
            </a:r>
            <a:r>
              <a:rPr lang="ru-RU" sz="2800" dirty="0" smtClean="0"/>
              <a:t>, в этом случае его кандидатура должна быть поддержана инициативной группой не менее 500 избирателей, зарегистрированной в Центральной избирательной комиссии</a:t>
            </a:r>
          </a:p>
          <a:p>
            <a:r>
              <a:rPr lang="ru-RU" sz="2800" dirty="0" smtClean="0"/>
              <a:t>Центральная избирательная комиссия </a:t>
            </a:r>
            <a:r>
              <a:rPr lang="ru-RU" sz="2800" b="1" dirty="0" smtClean="0"/>
              <a:t>не позднее чем через 10 дней </a:t>
            </a:r>
            <a:r>
              <a:rPr lang="ru-RU" sz="2800" dirty="0" smtClean="0"/>
              <a:t>после приема указанных документов обязана принять решение о регистрации кандидата либо мотивированное решение об отказе в его регистрации. </a:t>
            </a:r>
          </a:p>
          <a:p>
            <a:pPr>
              <a:buNone/>
            </a:pPr>
            <a:endParaRPr lang="ru-RU" sz="3600" b="1" i="1" u="sng"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smtClean="0"/>
              <a:t>3.Голосование</a:t>
            </a:r>
            <a:endParaRPr lang="ru-RU" b="1" i="1" u="sng" dirty="0"/>
          </a:p>
        </p:txBody>
      </p:sp>
      <p:sp>
        <p:nvSpPr>
          <p:cNvPr id="3" name="Содержимое 2"/>
          <p:cNvSpPr>
            <a:spLocks noGrp="1"/>
          </p:cNvSpPr>
          <p:nvPr>
            <p:ph idx="1"/>
          </p:nvPr>
        </p:nvSpPr>
        <p:spPr/>
        <p:txBody>
          <a:bodyPr>
            <a:normAutofit/>
          </a:bodyPr>
          <a:lstStyle/>
          <a:p>
            <a:pPr>
              <a:buNone/>
            </a:pPr>
            <a:r>
              <a:rPr lang="ru-RU" dirty="0" smtClean="0"/>
              <a:t>    Голосование происходит на специально оборудованных </a:t>
            </a:r>
            <a:r>
              <a:rPr lang="ru-RU" u="sng" dirty="0" smtClean="0"/>
              <a:t>избирательных участках</a:t>
            </a:r>
            <a:r>
              <a:rPr lang="ru-RU" dirty="0" smtClean="0"/>
              <a:t> путем внесения избирателем в </a:t>
            </a:r>
            <a:r>
              <a:rPr lang="ru-RU" u="sng" dirty="0" smtClean="0"/>
              <a:t>избирательный бюллетень</a:t>
            </a:r>
            <a:r>
              <a:rPr lang="ru-RU" dirty="0" smtClean="0"/>
              <a:t> любого знака в квадрат, относящийся к кандидату, в пользу которого сделан выбор, и последующего помещения заполненного бюллетеня в опломбированный стационарный </a:t>
            </a:r>
            <a:r>
              <a:rPr lang="ru-RU" u="sng" dirty="0" smtClean="0"/>
              <a:t>ящик для голосования</a:t>
            </a:r>
            <a:r>
              <a:rPr lang="ru-RU" dirty="0" smtClean="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i="1" u="sng" dirty="0" smtClean="0"/>
              <a:t>4</a:t>
            </a:r>
            <a:r>
              <a:rPr lang="ru-RU" sz="4000" b="1" i="1" u="sng" dirty="0" smtClean="0"/>
              <a:t>.Результаты выборов</a:t>
            </a:r>
            <a:endParaRPr lang="ru-RU" sz="4000" b="1" i="1" u="sng" dirty="0"/>
          </a:p>
        </p:txBody>
      </p:sp>
      <p:sp>
        <p:nvSpPr>
          <p:cNvPr id="3" name="Содержимое 2"/>
          <p:cNvSpPr>
            <a:spLocks noGrp="1"/>
          </p:cNvSpPr>
          <p:nvPr>
            <p:ph idx="1"/>
          </p:nvPr>
        </p:nvSpPr>
        <p:spPr>
          <a:xfrm>
            <a:off x="457200" y="1285860"/>
            <a:ext cx="8229600" cy="5286412"/>
          </a:xfrm>
        </p:spPr>
        <p:txBody>
          <a:bodyPr>
            <a:noAutofit/>
          </a:bodyPr>
          <a:lstStyle/>
          <a:p>
            <a:r>
              <a:rPr lang="ru-RU" sz="2000" dirty="0" smtClean="0"/>
              <a:t>Первоначальный подсчет голосов осуществляют участковые </a:t>
            </a:r>
            <a:r>
              <a:rPr lang="ru-RU" sz="2000" u="sng" dirty="0" smtClean="0"/>
              <a:t>избирательные комиссии</a:t>
            </a:r>
            <a:r>
              <a:rPr lang="ru-RU" sz="2000" dirty="0" smtClean="0"/>
              <a:t>, которые направляют протоколы о результатах подсчета в территориальные избирательные комиссии. Территориальные избирательные комиссии после предварительной проверки правильности составления протоколов участковых комиссий, составляют протоколы об итогах голосования на соответствующей территории и направляют их в избирательные комиссии субъектов РФ, которые в свою очередь после их проверки составляют протоколы об итогах голосования на территории субъектов, и направляют их в </a:t>
            </a:r>
            <a:r>
              <a:rPr lang="ru-RU" sz="2000" u="sng" dirty="0" smtClean="0"/>
              <a:t>Центральную избирательную комиссию</a:t>
            </a:r>
            <a:r>
              <a:rPr lang="ru-RU" sz="2000" dirty="0" smtClean="0"/>
              <a:t>.</a:t>
            </a:r>
          </a:p>
          <a:p>
            <a:r>
              <a:rPr lang="ru-RU" sz="2000" dirty="0" smtClean="0"/>
              <a:t>Центральная избирательная комиссия не позднее чем через </a:t>
            </a:r>
            <a:r>
              <a:rPr lang="ru-RU" sz="2000" b="1" i="1" dirty="0" smtClean="0"/>
              <a:t>десять</a:t>
            </a:r>
            <a:r>
              <a:rPr lang="ru-RU" sz="2000" dirty="0" smtClean="0"/>
              <a:t> </a:t>
            </a:r>
            <a:r>
              <a:rPr lang="ru-RU" sz="2000" b="1" i="1" dirty="0" smtClean="0"/>
              <a:t>дней</a:t>
            </a:r>
            <a:r>
              <a:rPr lang="ru-RU" sz="2000" dirty="0" smtClean="0"/>
              <a:t> после дня голосования определяет результаты выборов.</a:t>
            </a:r>
          </a:p>
          <a:p>
            <a:pPr>
              <a:buNone/>
            </a:pPr>
            <a:r>
              <a:rPr lang="ru-RU" sz="2000" dirty="0" smtClean="0"/>
              <a:t>      </a:t>
            </a:r>
            <a:r>
              <a:rPr lang="ru-RU" sz="2000" b="1" i="1" dirty="0" smtClean="0"/>
              <a:t>Если кандидат на должность главы государства получил более 50% голосов, то он сразу же становится избранным Президентом. Если простое большинство - назначается второй тур. По факту его проведения Президентом становится человек, набравший как минимум на 1 голос больше, чем его оппонент. </a:t>
            </a:r>
          </a:p>
          <a:p>
            <a:endParaRPr lang="ru-RU"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Инаугурация </a:t>
            </a:r>
            <a:endParaRPr lang="ru-RU" b="1" dirty="0"/>
          </a:p>
        </p:txBody>
      </p:sp>
      <p:sp>
        <p:nvSpPr>
          <p:cNvPr id="5" name="Содержимое 4"/>
          <p:cNvSpPr>
            <a:spLocks noGrp="1"/>
          </p:cNvSpPr>
          <p:nvPr>
            <p:ph sz="half" idx="1"/>
          </p:nvPr>
        </p:nvSpPr>
        <p:spPr/>
        <p:txBody>
          <a:bodyPr>
            <a:normAutofit fontScale="85000" lnSpcReduction="20000"/>
          </a:bodyPr>
          <a:lstStyle/>
          <a:p>
            <a:r>
              <a:rPr lang="ru-RU" b="1" dirty="0" smtClean="0"/>
              <a:t>Инаугурация Президента Российской Федерации</a:t>
            </a:r>
            <a:r>
              <a:rPr lang="ru-RU" dirty="0" smtClean="0"/>
              <a:t> — торжественная церемония вступления в должность главы российского государства, осуществляемая на 30-й день после оглашения Центральной избирательной комиссией Российской Федерации общих результатов выборов президента России.</a:t>
            </a:r>
            <a:endParaRPr lang="ru-RU" dirty="0"/>
          </a:p>
        </p:txBody>
      </p:sp>
      <p:pic>
        <p:nvPicPr>
          <p:cNvPr id="4098" name="Picture 2"/>
          <p:cNvPicPr>
            <a:picLocks noGrp="1" noChangeAspect="1" noChangeArrowheads="1"/>
          </p:cNvPicPr>
          <p:nvPr>
            <p:ph sz="half" idx="2"/>
          </p:nvPr>
        </p:nvPicPr>
        <p:blipFill>
          <a:blip r:embed="rId2" cstate="print"/>
          <a:stretch>
            <a:fillRect/>
          </a:stretch>
        </p:blipFill>
        <p:spPr bwMode="auto">
          <a:xfrm>
            <a:off x="4648200" y="2445333"/>
            <a:ext cx="4038600" cy="283569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b="1" dirty="0" smtClean="0"/>
              <a:t>ГОРБАЧЕВ-ФОНД</a:t>
            </a:r>
            <a:endParaRPr lang="ru-RU"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00034" y="1500174"/>
            <a:ext cx="8143932" cy="485778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6715148"/>
          </a:xfrm>
        </p:spPr>
        <p:txBody>
          <a:bodyPr>
            <a:normAutofit fontScale="90000"/>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sz="3600" b="1" dirty="0" smtClean="0"/>
              <a:t>ВВЕДЕНИЕ ПРЕЗИДЕНСТВА В РОССИИ:</a:t>
            </a:r>
            <a:br>
              <a:rPr lang="ru-RU" sz="3600" b="1" dirty="0" smtClean="0"/>
            </a:br>
            <a:r>
              <a:rPr lang="ru-RU" dirty="0" smtClean="0"/>
              <a:t/>
            </a:r>
            <a:br>
              <a:rPr lang="ru-RU" dirty="0" smtClean="0"/>
            </a:br>
            <a:r>
              <a:rPr lang="ru-RU" sz="2800" dirty="0" smtClean="0"/>
              <a:t>-17 марта 1991г.- </a:t>
            </a:r>
            <a:r>
              <a:rPr lang="ru-RU" sz="2800" b="1" i="1" dirty="0" smtClean="0"/>
              <a:t>всероссийский референдум </a:t>
            </a:r>
            <a:r>
              <a:rPr lang="ru-RU" sz="2700" dirty="0" smtClean="0"/>
              <a:t>(«Считаете ли Вы необходимым введение поста Президента РСФСР, избираемого всенародным голосованием?»,</a:t>
            </a:r>
            <a:br>
              <a:rPr lang="ru-RU" sz="2700" dirty="0" smtClean="0"/>
            </a:br>
            <a:r>
              <a:rPr lang="ru-RU" sz="2700" dirty="0" smtClean="0"/>
              <a:t>всего голосовавших -75,42% избирателей, внесенных в списки, «за»- 69,85%, «против» – 27,89%.)</a:t>
            </a:r>
            <a:br>
              <a:rPr lang="ru-RU" sz="2700" dirty="0" smtClean="0"/>
            </a:br>
            <a:r>
              <a:rPr lang="ru-RU" sz="2700" dirty="0" smtClean="0"/>
              <a:t/>
            </a:r>
            <a:br>
              <a:rPr lang="ru-RU" sz="2700" dirty="0" smtClean="0"/>
            </a:br>
            <a:r>
              <a:rPr lang="ru-RU" sz="2700" dirty="0" smtClean="0"/>
              <a:t>- 24 апреля 1991 - </a:t>
            </a:r>
            <a:r>
              <a:rPr lang="ru-RU" sz="2700" b="1" i="1" dirty="0" smtClean="0"/>
              <a:t>Закон «О Президенте РСФСР</a:t>
            </a:r>
            <a:r>
              <a:rPr lang="ru-RU" sz="2700" dirty="0" smtClean="0"/>
              <a:t>», </a:t>
            </a:r>
            <a:r>
              <a:rPr lang="ru-RU" sz="2700" b="1" i="1" dirty="0" smtClean="0"/>
              <a:t>Закон «О выборах Президента РСФСР»</a:t>
            </a:r>
            <a:br>
              <a:rPr lang="ru-RU" sz="2700" b="1" i="1" dirty="0" smtClean="0"/>
            </a:br>
            <a:r>
              <a:rPr lang="ru-RU" sz="2700" b="1" i="1" dirty="0" smtClean="0"/>
              <a:t/>
            </a:r>
            <a:br>
              <a:rPr lang="ru-RU" sz="2700" b="1" i="1" dirty="0" smtClean="0"/>
            </a:br>
            <a:r>
              <a:rPr lang="ru-RU" sz="2400" dirty="0" smtClean="0"/>
              <a:t> -27 июня 1991 года – </a:t>
            </a:r>
            <a:r>
              <a:rPr lang="ru-RU" sz="2400" b="1" i="1" dirty="0" smtClean="0"/>
              <a:t>Закон «О вступлении в должность Президента РСФСР»  </a:t>
            </a:r>
            <a:br>
              <a:rPr lang="ru-RU" sz="2400" b="1" i="1" dirty="0" smtClean="0"/>
            </a:br>
            <a:r>
              <a:rPr lang="ru-RU" sz="2400" dirty="0" smtClean="0"/>
              <a:t/>
            </a:r>
            <a:br>
              <a:rPr lang="ru-RU" sz="2400"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42852"/>
            <a:ext cx="8229600" cy="1000132"/>
          </a:xfrm>
        </p:spPr>
        <p:txBody>
          <a:bodyPr>
            <a:normAutofit fontScale="90000"/>
          </a:bodyPr>
          <a:lstStyle/>
          <a:p>
            <a:pPr algn="just"/>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b="1" dirty="0" smtClean="0"/>
              <a:t>Полномочия Президента РСФСР:</a:t>
            </a:r>
            <a:r>
              <a:rPr lang="ru-RU" sz="3200" dirty="0" smtClean="0"/>
              <a:t/>
            </a:r>
            <a:br>
              <a:rPr lang="ru-RU" sz="3200" dirty="0" smtClean="0"/>
            </a:br>
            <a:r>
              <a:rPr lang="ru-RU" sz="2700" dirty="0" smtClean="0"/>
              <a:t>Полномочия Президента РСФСР первоначально исходили из того, что РСФСР является союзной республикой СССР. Так, пункт 11 статьи 121</a:t>
            </a:r>
            <a:r>
              <a:rPr lang="ru-RU" sz="2700" baseline="30000" dirty="0" smtClean="0"/>
              <a:t>7</a:t>
            </a:r>
            <a:r>
              <a:rPr lang="ru-RU" sz="2700" dirty="0" smtClean="0"/>
              <a:t> устанавливал, что Президент РСФСР </a:t>
            </a:r>
            <a:r>
              <a:rPr lang="ru-RU" sz="2700" b="1" i="1" dirty="0" smtClean="0"/>
              <a:t>«…от имени РСФСР участвует в обеспечении государственной и общественной безопасности Союза ССР». </a:t>
            </a:r>
            <a:r>
              <a:rPr lang="ru-RU" sz="2700" dirty="0" smtClean="0"/>
              <a:t>Помимо этого было специально оговорено, что Президент РСФСР не имеет права роспуска либо приостановления деятельности Съезда народных депутатов РСФСР, Верховного Совета РСФСР.</a:t>
            </a:r>
            <a:br>
              <a:rPr lang="ru-RU" sz="2700" dirty="0" smtClean="0"/>
            </a:br>
            <a:r>
              <a:rPr lang="ru-RU" sz="2700" dirty="0" smtClean="0"/>
              <a:t>Президент на основании законов РСФСР и решений законодательных органов РСФСР (Съезда и ВС) </a:t>
            </a:r>
            <a:r>
              <a:rPr lang="ru-RU" sz="2700" b="1" i="1" dirty="0" smtClean="0"/>
              <a:t>издавал указы, обязательные для исполнения на всей территории РСФСР</a:t>
            </a:r>
            <a:r>
              <a:rPr lang="ru-RU" sz="2700" dirty="0" smtClean="0"/>
              <a:t>. Президент РСФСР обладал правом приостанавливать решения органов исполнительной власти на территории РСФСР, если они противоречат Конституции РСФСР и законам РСФСР.</a:t>
            </a:r>
            <a:br>
              <a:rPr lang="ru-RU" sz="2700" dirty="0" smtClean="0"/>
            </a:br>
            <a:endParaRPr lang="ru-RU" sz="2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3200" b="1" dirty="0" smtClean="0"/>
              <a:t>Президент СССР М.С.Горбачев поздравляет Б.Н.Ельцина с вступлением в должность Президента РСФСР</a:t>
            </a:r>
            <a:endParaRPr lang="ru-RU" sz="3200"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85852" y="1714488"/>
            <a:ext cx="6357982" cy="450059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Содержимое 7"/>
          <p:cNvSpPr>
            <a:spLocks noGrp="1"/>
          </p:cNvSpPr>
          <p:nvPr>
            <p:ph sz="half" idx="1"/>
          </p:nvPr>
        </p:nvSpPr>
        <p:spPr/>
        <p:txBody>
          <a:bodyPr/>
          <a:lstStyle/>
          <a:p>
            <a:endParaRPr lang="ru-RU"/>
          </a:p>
        </p:txBody>
      </p:sp>
      <p:sp>
        <p:nvSpPr>
          <p:cNvPr id="9" name="Содержимое 8"/>
          <p:cNvSpPr>
            <a:spLocks noGrp="1"/>
          </p:cNvSpPr>
          <p:nvPr>
            <p:ph sz="half" idx="2"/>
          </p:nvPr>
        </p:nvSpPr>
        <p:spPr/>
        <p:txBody>
          <a:bodyPr/>
          <a:lstStyle/>
          <a:p>
            <a:endParaRPr lang="ru-RU"/>
          </a:p>
        </p:txBody>
      </p:sp>
      <p:pic>
        <p:nvPicPr>
          <p:cNvPr id="2050" name="Picture 2"/>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856</Words>
  <Application>Microsoft Office PowerPoint</Application>
  <PresentationFormat>Экран (4:3)</PresentationFormat>
  <Paragraphs>143</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Институт Президенства РФ : от истории до современности.</vt:lpstr>
      <vt:lpstr>М.С.Горбачев (род.1931г.) Президент СССР (15.03.1990-25.12.1991)</vt:lpstr>
      <vt:lpstr>          ПРИЧИНЫ УЧРЕЖДЕНИЯ ПОСТА       ПРЕЗИДЕНТА: -демократизация процессов руководства страной;  -учреждение и развитие принципа разделения властей;  -способ сохранения влияния партии в изменившихся общественно-политических и социально-экономических условиях жизни страны.  </vt:lpstr>
      <vt:lpstr>  III Съезд народных депутатов СССР принял Закон СССР от 14 марта 1990 года № 1360-1 «Об учреждении поста Президента СССР и внесении изменений и дополнений в Конституцию (основной закон) СССР» . Согласно измененной Конституции (статья 127), главой Советского государства становился Президент СССР. Им мог быть избран гражданин СССР не моложе 35 и не старше 65 лет. Одно и то же лицо не могло быть Президентом СССР более двух сроков подряд. Конституция СССР предусмотрела выборы Президента СССР гражданами, то есть прямые выборы. Однако, избрание первого Президента СССР (оказавшегося и последним) в соответствии с Законом от 14 марта 1990 года произошло на Съезде народных депутатов СССР.  </vt:lpstr>
      <vt:lpstr>ГОРБАЧЕВ-ФОНД</vt:lpstr>
      <vt:lpstr>   ВВЕДЕНИЕ ПРЕЗИДЕНСТВА В РОССИИ:  -17 марта 1991г.- всероссийский референдум («Считаете ли Вы необходимым введение поста Президента РСФСР, избираемого всенародным голосованием?», всего голосовавших -75,42% избирателей, внесенных в списки, «за»- 69,85%, «против» – 27,89%.)  - 24 апреля 1991 - Закон «О Президенте РСФСР», Закон «О выборах Президента РСФСР»   -27 июня 1991 года – Закон «О вступлении в должность Президента РСФСР»        </vt:lpstr>
      <vt:lpstr>             Полномочия Президента РСФСР: Полномочия Президента РСФСР первоначально исходили из того, что РСФСР является союзной республикой СССР. Так, пункт 11 статьи 1217 устанавливал, что Президент РСФСР «…от имени РСФСР участвует в обеспечении государственной и общественной безопасности Союза ССР». Помимо этого было специально оговорено, что Президент РСФСР не имеет права роспуска либо приостановления деятельности Съезда народных депутатов РСФСР, Верховного Совета РСФСР. Президент на основании законов РСФСР и решений законодательных органов РСФСР (Съезда и ВС) издавал указы, обязательные для исполнения на всей территории РСФСР. Президент РСФСР обладал правом приостанавливать решения органов исполнительной власти на территории РСФСР, если они противоречат Конституции РСФСР и законам РСФСР. </vt:lpstr>
      <vt:lpstr>Президент СССР М.С.Горбачев поздравляет Б.Н.Ельцина с вступлением в должность Президента РСФСР</vt:lpstr>
      <vt:lpstr>Слайд 9</vt:lpstr>
      <vt:lpstr>  Б. Н. Ельцин (1931-2007) первый Президент РCФСР (10.07.1991-31.12.1999 , с 25.12.1991 г. пост именуется Президент РФ) </vt:lpstr>
      <vt:lpstr>            21 апреля 1995 г. – Закон «О выборах Президента Российской Федерации» (если Президент РСФСР избирался сроком на пять лет, то Президент РФ избирался теперь на четыре года на основе всеобщего равного и прямого избирательного права при тайном голосовании. Выборы Президента РСФСР назначались Съездом народных депутатов РСФСР, теперь - Советом Федерации Федерального Собрания) 31 декабря 1999г.- по решению Президента Российской Федерации Бориса Ельцина   исполняющим обязанности президента Российской Федерации был назначен В.В.Путин в связи с уходом первого президента России в досрочную отставку.   </vt:lpstr>
      <vt:lpstr>Президентский центр имени Б. Н. Ельцина, Екатеринбург </vt:lpstr>
      <vt:lpstr> Улица имени Б. Н. Ельцина, Екатеринбург </vt:lpstr>
      <vt:lpstr>Президентская библиотека имени Б. Н. Ельцина, Москва </vt:lpstr>
      <vt:lpstr>В.В.Путин (род.1952г.) Президент РФ (2000-2008; 2012-)</vt:lpstr>
      <vt:lpstr>Д.А.Медведев (род.1965г.) Президент РФ (2008-2012)</vt:lpstr>
      <vt:lpstr>Изменение срока полномочий Президента РФ:</vt:lpstr>
      <vt:lpstr>Критика :</vt:lpstr>
      <vt:lpstr>Институт президенства сегодня:</vt:lpstr>
      <vt:lpstr>Символы президентской власти:  Штандарт (флаг)Президента РФ                             Знак Президента РФ</vt:lpstr>
      <vt:lpstr>Инаугурация Президента РФ:</vt:lpstr>
      <vt:lpstr>  Владимир Путин произносит текст присяги на инаугурации, держа правую руку на специальном экземпляре Конституции, по левую руку расположен Знак Президента </vt:lpstr>
      <vt:lpstr>Рабочий кабинет Президента в Сенатском дворце</vt:lpstr>
      <vt:lpstr>Президент Российской Федерации реализует свои полномочия в следующих направлениях: </vt:lpstr>
      <vt:lpstr>Гарант Конституции: </vt:lpstr>
      <vt:lpstr>Гарант прав и свобод человека и гражданина: </vt:lpstr>
      <vt:lpstr>Меры по охране суверенитета нашей страны, её независимости и государственной целостности: </vt:lpstr>
      <vt:lpstr> К полномочиям Президента в отношении органов исполнительной и судебной власти можно отнести следующее: </vt:lpstr>
      <vt:lpstr>К полномочиям Президента в отношении Федерального Собрания можно отнести следующее: </vt:lpstr>
      <vt:lpstr>  К полномочиям Президента в области законотворчества можно отнести: </vt:lpstr>
      <vt:lpstr>Администрация Президента РФ  руководитель Администрации Президента А.Э.Вайно </vt:lpstr>
      <vt:lpstr>Администрация Президента: </vt:lpstr>
      <vt:lpstr>Слайд 33</vt:lpstr>
      <vt:lpstr>Неприкосновенность Президента: </vt:lpstr>
      <vt:lpstr>  Досрочно полномочия Президента могут быть прекращены в следующих случаях:                                            «Я ухожу. Я сделал все, что мог…» </vt:lpstr>
      <vt:lpstr>Порядок выборов Президента РФ</vt:lpstr>
      <vt:lpstr>Конституция РФ . Глава 4 «Президент Российской Федерации» ст.80-93</vt:lpstr>
      <vt:lpstr> Федеральный закон «О выборах Президента Российской Федерации» от 10.01.2003 N 19-ФЗ (ред. от 05.12.2017) </vt:lpstr>
      <vt:lpstr>Этапы выборов Президента РФ:</vt:lpstr>
      <vt:lpstr>Слайд 40</vt:lpstr>
      <vt:lpstr>3.Голосование</vt:lpstr>
      <vt:lpstr>4.Результаты выборов</vt:lpstr>
      <vt:lpstr>Инаугурация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Институт Президенства РФ : история и современность.</dc:title>
  <dc:creator>User</dc:creator>
  <cp:lastModifiedBy>User</cp:lastModifiedBy>
  <cp:revision>65</cp:revision>
  <dcterms:created xsi:type="dcterms:W3CDTF">2018-01-13T15:54:51Z</dcterms:created>
  <dcterms:modified xsi:type="dcterms:W3CDTF">2018-01-14T16:32:28Z</dcterms:modified>
</cp:coreProperties>
</file>