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200026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prstTxWarp prst="textTriangle">
              <a:avLst/>
            </a:prstTxWarp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Институты</a:t>
            </a:r>
            <a:r>
              <a:rPr lang="ru-RU" b="1" i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ru-RU" b="1" i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ФСИН </a:t>
            </a:r>
            <a:r>
              <a:rPr lang="ru-RU" b="1" i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России</a:t>
            </a:r>
            <a:endParaRPr lang="ru-RU" b="1" i="1" dirty="0">
              <a:solidFill>
                <a:srgbClr val="002060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4" name="Содержимое 3" descr="unname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2357430"/>
            <a:ext cx="6072230" cy="376873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prstTxWarp prst="textWave1">
              <a:avLst/>
            </a:prstTxWarp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СОЦИАЛЬНЫЕ ГАРАНТИИ</a:t>
            </a:r>
            <a:endParaRPr lang="ru-RU" b="1" dirty="0">
              <a:solidFill>
                <a:srgbClr val="00206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 smtClean="0">
                <a:latin typeface="Batang" pitchFamily="18" charset="-127"/>
                <a:ea typeface="Batang" pitchFamily="18" charset="-127"/>
              </a:rPr>
              <a:t>-       </a:t>
            </a:r>
            <a:r>
              <a:rPr lang="ru-RU" sz="2700" b="1" dirty="0" smtClean="0">
                <a:latin typeface="Batang" pitchFamily="18" charset="-127"/>
                <a:ea typeface="Batang" pitchFamily="18" charset="-127"/>
              </a:rPr>
              <a:t>льготное исчисление выслуги лет для назначения пенсии (1 месяц службы за 1,5 месяца);</a:t>
            </a:r>
          </a:p>
          <a:p>
            <a:pPr>
              <a:buFontTx/>
              <a:buChar char="-"/>
            </a:pPr>
            <a:r>
              <a:rPr lang="ru-RU" sz="2700" b="1" dirty="0" smtClean="0">
                <a:latin typeface="Batang" pitchFamily="18" charset="-127"/>
                <a:ea typeface="Batang" pitchFamily="18" charset="-127"/>
              </a:rPr>
              <a:t>право на пенсию за выслугу лет наступает независимо от возраста уже после </a:t>
            </a:r>
            <a:r>
              <a:rPr lang="ru-RU" sz="2700" b="1" dirty="0" smtClean="0">
                <a:latin typeface="Batang" pitchFamily="18" charset="-127"/>
                <a:ea typeface="Batang" pitchFamily="18" charset="-127"/>
              </a:rPr>
              <a:t>13,5 </a:t>
            </a:r>
            <a:r>
              <a:rPr lang="ru-RU" sz="2700" b="1" dirty="0" smtClean="0">
                <a:latin typeface="Batang" pitchFamily="18" charset="-127"/>
                <a:ea typeface="Batang" pitchFamily="18" charset="-127"/>
              </a:rPr>
              <a:t>лет службы в уголовно-исполнительной системе;</a:t>
            </a:r>
          </a:p>
          <a:p>
            <a:pPr>
              <a:buFontTx/>
              <a:buChar char="-"/>
            </a:pPr>
            <a:r>
              <a:rPr lang="ru-RU" sz="2700" b="1" dirty="0" smtClean="0">
                <a:latin typeface="Batang" pitchFamily="18" charset="-127"/>
                <a:ea typeface="Batang" pitchFamily="18" charset="-127"/>
              </a:rPr>
              <a:t>право на единовременную социальную выплату для приобретения или строительства</a:t>
            </a:r>
            <a:br>
              <a:rPr lang="ru-RU" sz="2700" b="1" dirty="0" smtClean="0">
                <a:latin typeface="Batang" pitchFamily="18" charset="-127"/>
                <a:ea typeface="Batang" pitchFamily="18" charset="-127"/>
              </a:rPr>
            </a:br>
            <a:r>
              <a:rPr lang="ru-RU" sz="2700" b="1" dirty="0" smtClean="0">
                <a:latin typeface="Batang" pitchFamily="18" charset="-127"/>
                <a:ea typeface="Batang" pitchFamily="18" charset="-127"/>
              </a:rPr>
              <a:t>жилого помещения один раз за весь период службы сотрудникам, имеющим общую</a:t>
            </a:r>
            <a:br>
              <a:rPr lang="ru-RU" sz="2700" b="1" dirty="0" smtClean="0">
                <a:latin typeface="Batang" pitchFamily="18" charset="-127"/>
                <a:ea typeface="Batang" pitchFamily="18" charset="-127"/>
              </a:rPr>
            </a:br>
            <a:r>
              <a:rPr lang="ru-RU" sz="2700" b="1" dirty="0" smtClean="0">
                <a:latin typeface="Batang" pitchFamily="18" charset="-127"/>
                <a:ea typeface="Batang" pitchFamily="18" charset="-127"/>
              </a:rPr>
              <a:t>продолжительность службы не менее 10 лет в календарном исчислении;</a:t>
            </a:r>
          </a:p>
          <a:p>
            <a:pPr>
              <a:buFontTx/>
              <a:buChar char="-"/>
            </a:pPr>
            <a:r>
              <a:rPr lang="ru-RU" sz="2700" b="1" dirty="0" smtClean="0">
                <a:latin typeface="Batang" pitchFamily="18" charset="-127"/>
                <a:ea typeface="Batang" pitchFamily="18" charset="-127"/>
              </a:rPr>
              <a:t>бесплатное медицинское обслуживание в гражданских и ведомственных медицинских</a:t>
            </a:r>
            <a:br>
              <a:rPr lang="ru-RU" sz="2700" b="1" dirty="0" smtClean="0">
                <a:latin typeface="Batang" pitchFamily="18" charset="-127"/>
                <a:ea typeface="Batang" pitchFamily="18" charset="-127"/>
              </a:rPr>
            </a:br>
            <a:r>
              <a:rPr lang="ru-RU" sz="2700" b="1" dirty="0" smtClean="0">
                <a:latin typeface="Batang" pitchFamily="18" charset="-127"/>
                <a:ea typeface="Batang" pitchFamily="18" charset="-127"/>
              </a:rPr>
              <a:t>учреждениях;</a:t>
            </a:r>
          </a:p>
          <a:p>
            <a:pPr>
              <a:buFontTx/>
              <a:buChar char="-"/>
            </a:pPr>
            <a:r>
              <a:rPr lang="ru-RU" sz="2700" b="1" dirty="0" smtClean="0">
                <a:latin typeface="Batang" pitchFamily="18" charset="-127"/>
                <a:ea typeface="Batang" pitchFamily="18" charset="-127"/>
              </a:rPr>
              <a:t>очередной ежегодный отпуск – от </a:t>
            </a:r>
            <a:r>
              <a:rPr lang="ru-RU" sz="2700" b="1" dirty="0" smtClean="0">
                <a:latin typeface="Batang" pitchFamily="18" charset="-127"/>
                <a:ea typeface="Batang" pitchFamily="18" charset="-127"/>
              </a:rPr>
              <a:t>34 </a:t>
            </a:r>
            <a:r>
              <a:rPr lang="ru-RU" sz="2700" b="1" dirty="0" smtClean="0">
                <a:latin typeface="Batang" pitchFamily="18" charset="-127"/>
                <a:ea typeface="Batang" pitchFamily="18" charset="-127"/>
              </a:rPr>
              <a:t>календарных дней;</a:t>
            </a:r>
          </a:p>
          <a:p>
            <a:pPr>
              <a:buFontTx/>
              <a:buChar char="-"/>
            </a:pPr>
            <a:r>
              <a:rPr lang="ru-RU" sz="2700" b="1" dirty="0" smtClean="0">
                <a:latin typeface="Batang" pitchFamily="18" charset="-127"/>
                <a:ea typeface="Batang" pitchFamily="18" charset="-127"/>
              </a:rPr>
              <a:t>ежегодно при уходе сотрудника в основной отпуск оказывается материальная помощь в</a:t>
            </a:r>
            <a:br>
              <a:rPr lang="ru-RU" sz="2700" b="1" dirty="0" smtClean="0">
                <a:latin typeface="Batang" pitchFamily="18" charset="-127"/>
                <a:ea typeface="Batang" pitchFamily="18" charset="-127"/>
              </a:rPr>
            </a:br>
            <a:r>
              <a:rPr lang="ru-RU" sz="2700" b="1" dirty="0" smtClean="0">
                <a:latin typeface="Batang" pitchFamily="18" charset="-127"/>
                <a:ea typeface="Batang" pitchFamily="18" charset="-127"/>
              </a:rPr>
              <a:t>размере одного </a:t>
            </a:r>
            <a:r>
              <a:rPr lang="ru-RU" sz="2700" b="1" dirty="0" smtClean="0">
                <a:latin typeface="Batang" pitchFamily="18" charset="-127"/>
                <a:ea typeface="Batang" pitchFamily="18" charset="-127"/>
              </a:rPr>
              <a:t>оклада, звания </a:t>
            </a:r>
            <a:r>
              <a:rPr lang="ru-RU" sz="2700" b="1" dirty="0" smtClean="0">
                <a:latin typeface="Batang" pitchFamily="18" charset="-127"/>
                <a:ea typeface="Batang" pitchFamily="18" charset="-127"/>
              </a:rPr>
              <a:t>денежного содержания;</a:t>
            </a:r>
          </a:p>
          <a:p>
            <a:pPr>
              <a:buFontTx/>
              <a:buChar char="-"/>
            </a:pPr>
            <a:r>
              <a:rPr lang="ru-RU" sz="2700" b="1" dirty="0" smtClean="0">
                <a:latin typeface="Batang" pitchFamily="18" charset="-127"/>
                <a:ea typeface="Batang" pitchFamily="18" charset="-127"/>
              </a:rPr>
              <a:t>обязательное государственное страхование жизни и здоровья сотрудников</a:t>
            </a:r>
          </a:p>
          <a:p>
            <a:pPr>
              <a:buFontTx/>
              <a:buChar char="-"/>
            </a:pPr>
            <a:r>
              <a:rPr lang="ru-RU" sz="2700" b="1" dirty="0" smtClean="0">
                <a:latin typeface="Batang" pitchFamily="18" charset="-127"/>
                <a:ea typeface="Batang" pitchFamily="18" charset="-127"/>
              </a:rPr>
              <a:t>предоставление детям сотрудников в первоочередном порядке мест в общеобразовательных</a:t>
            </a:r>
            <a:br>
              <a:rPr lang="ru-RU" sz="2700" b="1" dirty="0" smtClean="0">
                <a:latin typeface="Batang" pitchFamily="18" charset="-127"/>
                <a:ea typeface="Batang" pitchFamily="18" charset="-127"/>
              </a:rPr>
            </a:br>
            <a:r>
              <a:rPr lang="ru-RU" sz="2700" b="1" dirty="0" smtClean="0">
                <a:latin typeface="Batang" pitchFamily="18" charset="-127"/>
                <a:ea typeface="Batang" pitchFamily="18" charset="-127"/>
              </a:rPr>
              <a:t>и дошкольных образовательных организациях по месту жительства и в летних</a:t>
            </a:r>
            <a:br>
              <a:rPr lang="ru-RU" sz="2700" b="1" dirty="0" smtClean="0">
                <a:latin typeface="Batang" pitchFamily="18" charset="-127"/>
                <a:ea typeface="Batang" pitchFamily="18" charset="-127"/>
              </a:rPr>
            </a:br>
            <a:r>
              <a:rPr lang="ru-RU" sz="2700" b="1" dirty="0" smtClean="0">
                <a:latin typeface="Batang" pitchFamily="18" charset="-127"/>
                <a:ea typeface="Batang" pitchFamily="18" charset="-127"/>
              </a:rPr>
              <a:t>оздоровительных лагерях независимо от формы собственности;</a:t>
            </a:r>
          </a:p>
          <a:p>
            <a:pPr>
              <a:buFontTx/>
              <a:buChar char="-"/>
            </a:pPr>
            <a:r>
              <a:rPr lang="ru-RU" sz="2700" b="1" dirty="0" smtClean="0">
                <a:latin typeface="Batang" pitchFamily="18" charset="-127"/>
                <a:ea typeface="Batang" pitchFamily="18" charset="-127"/>
              </a:rPr>
              <a:t>право сотрудников и членов их семей на санаторно-курортное лечение или оздоровительный</a:t>
            </a:r>
            <a:br>
              <a:rPr lang="ru-RU" sz="2700" b="1" dirty="0" smtClean="0">
                <a:latin typeface="Batang" pitchFamily="18" charset="-127"/>
                <a:ea typeface="Batang" pitchFamily="18" charset="-127"/>
              </a:rPr>
            </a:br>
            <a:r>
              <a:rPr lang="ru-RU" sz="2700" b="1" dirty="0" smtClean="0">
                <a:latin typeface="Batang" pitchFamily="18" charset="-127"/>
                <a:ea typeface="Batang" pitchFamily="18" charset="-127"/>
              </a:rPr>
              <a:t>отдых в ведомственных санаториях и домах отдыха ФСИН России и МВД России;</a:t>
            </a:r>
          </a:p>
          <a:p>
            <a:pPr>
              <a:buFontTx/>
              <a:buChar char="-"/>
            </a:pPr>
            <a:r>
              <a:rPr lang="ru-RU" sz="2700" b="1" dirty="0" smtClean="0">
                <a:latin typeface="Batang" pitchFamily="18" charset="-127"/>
                <a:ea typeface="Batang" pitchFamily="18" charset="-127"/>
              </a:rPr>
              <a:t>оплата расходов на проезд сотрудников к избранному месту жительства и перевозки</a:t>
            </a:r>
            <a:br>
              <a:rPr lang="ru-RU" sz="2700" b="1" dirty="0" smtClean="0">
                <a:latin typeface="Batang" pitchFamily="18" charset="-127"/>
                <a:ea typeface="Batang" pitchFamily="18" charset="-127"/>
              </a:rPr>
            </a:br>
            <a:r>
              <a:rPr lang="ru-RU" sz="2700" b="1" dirty="0" smtClean="0">
                <a:latin typeface="Batang" pitchFamily="18" charset="-127"/>
                <a:ea typeface="Batang" pitchFamily="18" charset="-127"/>
              </a:rPr>
              <a:t>личного имущества;</a:t>
            </a:r>
          </a:p>
          <a:p>
            <a:pPr>
              <a:buFontTx/>
              <a:buChar char="-"/>
            </a:pPr>
            <a:r>
              <a:rPr lang="ru-RU" sz="2700" b="1" dirty="0" smtClean="0">
                <a:latin typeface="Batang" pitchFamily="18" charset="-127"/>
                <a:ea typeface="Batang" pitchFamily="18" charset="-127"/>
              </a:rPr>
              <a:t>ежемесячная оплата денежной компенсации за наем (поднаем) жилого помещения</a:t>
            </a:r>
            <a:br>
              <a:rPr lang="ru-RU" sz="2700" b="1" dirty="0" smtClean="0">
                <a:latin typeface="Batang" pitchFamily="18" charset="-127"/>
                <a:ea typeface="Batang" pitchFamily="18" charset="-127"/>
              </a:rPr>
            </a:br>
            <a:r>
              <a:rPr lang="ru-RU" sz="2700" b="1" dirty="0" smtClean="0">
                <a:latin typeface="Batang" pitchFamily="18" charset="-127"/>
                <a:ea typeface="Batang" pitchFamily="18" charset="-127"/>
              </a:rPr>
              <a:t>сотруднику, не имеющему жилого помещения по месту службы</a:t>
            </a:r>
            <a:r>
              <a:rPr lang="ru-RU" sz="2700" b="1" dirty="0" smtClean="0">
                <a:latin typeface="Batang" pitchFamily="18" charset="-127"/>
                <a:ea typeface="Batang" pitchFamily="18" charset="-127"/>
              </a:rPr>
              <a:t>.</a:t>
            </a:r>
          </a:p>
          <a:p>
            <a:pPr>
              <a:buFontTx/>
              <a:buChar char="-"/>
            </a:pP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56136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prstTxWarp prst="textWave1">
              <a:avLst/>
            </a:prstTxWarp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Что такое ФСИН?</a:t>
            </a:r>
            <a:endParaRPr lang="ru-RU" b="1" dirty="0">
              <a:solidFill>
                <a:srgbClr val="00206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857364"/>
            <a:ext cx="8929750" cy="4714908"/>
          </a:xfrm>
          <a:solidFill>
            <a:srgbClr val="FFFF99"/>
          </a:solidFill>
        </p:spPr>
        <p:txBody>
          <a:bodyPr>
            <a:noAutofit/>
          </a:bodyPr>
          <a:lstStyle/>
          <a:p>
            <a:pPr algn="just"/>
            <a:r>
              <a:rPr lang="ru-RU" sz="2100" b="1" dirty="0" smtClean="0">
                <a:latin typeface="Batang" pitchFamily="18" charset="-127"/>
                <a:ea typeface="Batang" pitchFamily="18" charset="-127"/>
              </a:rPr>
              <a:t>Федеральная служба исполнения наказаний (сокращенное наименование - ФСИН России) является федеральным органом исполнительной власти, осуществляющим правоприменительные функции, функции по контролю и надзору в сфере исполнения уголовных наказаний в отношении осужденных, функции по содержанию лиц, подозреваемых либо обвиняемых в совершении преступлений, и подсудимых, находящихся под стражей, их охране и конвоированию, а также функции по контролю за поведением условно осужденных и осужденных, которым судом предоставлена отсрочка отбывания наказания. ФСИН России подведомственна Министерству юстиции </a:t>
            </a:r>
            <a:r>
              <a:rPr lang="ru-RU" sz="2100" b="1" dirty="0" err="1" smtClean="0">
                <a:latin typeface="Batang" pitchFamily="18" charset="-127"/>
                <a:ea typeface="Batang" pitchFamily="18" charset="-127"/>
              </a:rPr>
              <a:t>Россиской</a:t>
            </a:r>
            <a:r>
              <a:rPr lang="ru-RU" sz="21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ru-RU" sz="2100" b="1" dirty="0" smtClean="0">
                <a:latin typeface="Batang" pitchFamily="18" charset="-127"/>
                <a:ea typeface="Batang" pitchFamily="18" charset="-127"/>
              </a:rPr>
              <a:t>Федерации.</a:t>
            </a:r>
            <a:endParaRPr lang="ru-RU" sz="2100" b="1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214414" y="285728"/>
            <a:ext cx="7000924" cy="107157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357422" y="500042"/>
            <a:ext cx="4500594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Основные задачи ФСИН</a:t>
            </a:r>
            <a:endParaRPr lang="ru-RU" sz="2800" b="1" i="1" dirty="0">
              <a:solidFill>
                <a:srgbClr val="00206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Прямоугольник с одним скругленным углом 3"/>
          <p:cNvSpPr/>
          <p:nvPr/>
        </p:nvSpPr>
        <p:spPr>
          <a:xfrm>
            <a:off x="428596" y="1714488"/>
            <a:ext cx="3714776" cy="1214446"/>
          </a:xfrm>
          <a:prstGeom prst="round1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с одним скругленным углом 4"/>
          <p:cNvSpPr/>
          <p:nvPr/>
        </p:nvSpPr>
        <p:spPr>
          <a:xfrm>
            <a:off x="142844" y="3000372"/>
            <a:ext cx="3714776" cy="714380"/>
          </a:xfrm>
          <a:prstGeom prst="round1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142844" y="3857628"/>
            <a:ext cx="4143404" cy="1357322"/>
          </a:xfrm>
          <a:prstGeom prst="round1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с одним скругленным углом 6"/>
          <p:cNvSpPr/>
          <p:nvPr/>
        </p:nvSpPr>
        <p:spPr>
          <a:xfrm>
            <a:off x="4500562" y="5429264"/>
            <a:ext cx="3429024" cy="1214446"/>
          </a:xfrm>
          <a:prstGeom prst="round1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28596" y="1714488"/>
            <a:ext cx="3714776" cy="1200329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1) Исполнение в соответствии с законодательством Российской Федерации уголовных наказаний, содержание под стражей лиц, подозреваемых либо обвиняемых в совершении преступлений, и подсудимых (далее - лица, содержащиеся под стражей)</a:t>
            </a:r>
            <a:endParaRPr lang="ru-RU" sz="1200" dirty="0"/>
          </a:p>
        </p:txBody>
      </p:sp>
      <p:sp>
        <p:nvSpPr>
          <p:cNvPr id="13" name="Прямоугольник с одним скругленным углом 12"/>
          <p:cNvSpPr/>
          <p:nvPr/>
        </p:nvSpPr>
        <p:spPr>
          <a:xfrm>
            <a:off x="4429124" y="1571612"/>
            <a:ext cx="3714776" cy="857256"/>
          </a:xfrm>
          <a:prstGeom prst="round1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с одним скругленным углом 19"/>
          <p:cNvSpPr/>
          <p:nvPr/>
        </p:nvSpPr>
        <p:spPr>
          <a:xfrm>
            <a:off x="4286248" y="2500306"/>
            <a:ext cx="4714908" cy="1571636"/>
          </a:xfrm>
          <a:prstGeom prst="round1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/>
        </p:nvSpPr>
        <p:spPr>
          <a:xfrm>
            <a:off x="4643438" y="4143380"/>
            <a:ext cx="4214842" cy="1214446"/>
          </a:xfrm>
          <a:prstGeom prst="round1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одним скругленным углом 21"/>
          <p:cNvSpPr/>
          <p:nvPr/>
        </p:nvSpPr>
        <p:spPr>
          <a:xfrm>
            <a:off x="214282" y="5500702"/>
            <a:ext cx="3500494" cy="1214446"/>
          </a:xfrm>
          <a:prstGeom prst="round1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572000" y="1571612"/>
            <a:ext cx="3214710" cy="860645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ru-RU" sz="1200" dirty="0" smtClean="0"/>
              <a:t>2) Контроль за поведением условно осужденных и осужденных, которым судом предоставлена отсрочка отбывания наказания</a:t>
            </a:r>
            <a:endParaRPr lang="ru-RU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4286248" y="2571744"/>
            <a:ext cx="4714908" cy="138499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4) Обеспечение правопорядка и законности в учреждениях, исполняющих уголовные наказания в виде лишения свободы и в следственных изоляторах, обеспечение безопасности содержащихся в них осужденных, лиц, содержащихся под стражей, а также работников уголовно-исполнительной системы, должностных лиц и граждан, находящихся на территориях этих учреждений и следственных изоляторов</a:t>
            </a:r>
            <a:endParaRPr lang="ru-RU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214282" y="3071811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3) Обеспечение охраны прав, свобод и законных интересов осужденных и лиц, содержащихся под стражей</a:t>
            </a:r>
            <a:endParaRPr lang="ru-RU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142844" y="3857628"/>
            <a:ext cx="4214842" cy="1200329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5) Охрана и конвоирование осужденных и лиц, содержащихся под стражей, по установленным маршрутам конвоирования, конвоирование граждан Российской Федерации и лиц без гражданства на территорию Российской Федерации, а также иностранных граждан и лиц без гражданства в случае их экстрадиции</a:t>
            </a:r>
            <a:endParaRPr lang="ru-RU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4643438" y="4143380"/>
            <a:ext cx="4214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6) Создание осужденным и лицам, содержащимся под стражей, условий содержания, соответствующих нормам международного права, положениям международных договоров Российской Федерации и федеральных законов</a:t>
            </a:r>
            <a:endParaRPr lang="ru-RU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214282" y="5715016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7) Организация деятельности по оказанию осужденным помощи в социальной адаптации</a:t>
            </a:r>
            <a:endParaRPr lang="ru-RU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4714876" y="5500702"/>
            <a:ext cx="2928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8) Управление территориальными органами ФСИН России и непосредственно подчиненными учреждениями.</a:t>
            </a:r>
            <a:endParaRPr lang="ru-RU" sz="1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ГУФСИН России по Челябинской области объявляет набор в образовательные организации высшего образования Федеральной </a:t>
            </a:r>
            <a:r>
              <a:rPr lang="ru-RU" sz="1600" b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Службы </a:t>
            </a:r>
            <a:r>
              <a:rPr lang="ru-RU" sz="1600" b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И</a:t>
            </a:r>
            <a:r>
              <a:rPr lang="ru-RU" sz="1600" b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сполнения </a:t>
            </a:r>
            <a:r>
              <a:rPr lang="ru-RU" sz="1600" b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Н</a:t>
            </a:r>
            <a:r>
              <a:rPr lang="ru-RU" sz="1600" b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аказаний </a:t>
            </a:r>
            <a:r>
              <a:rPr lang="ru-RU" sz="1600" b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России девушек и юношей ( с приписным группы А, А1), имеющих среднее (полное) общее образование (оканчивающих </a:t>
            </a:r>
            <a:r>
              <a:rPr lang="ru-RU" sz="1600" b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среднюю общеобразовательную школу), среднее профессиональное образование, способные по своим личным и деловым качествам, физической подготовке и состоянию здоровья к службе в правоохранительных органах.</a:t>
            </a:r>
            <a:r>
              <a:rPr lang="ru-RU" sz="1600" b="1" dirty="0" smtClean="0">
                <a:latin typeface="Batang" pitchFamily="18" charset="-127"/>
                <a:ea typeface="Batang" pitchFamily="18" charset="-127"/>
              </a:rPr>
              <a:t/>
            </a:r>
            <a:br>
              <a:rPr lang="ru-RU" sz="1600" b="1" dirty="0" smtClean="0">
                <a:latin typeface="Batang" pitchFamily="18" charset="-127"/>
                <a:ea typeface="Batang" pitchFamily="18" charset="-127"/>
              </a:rPr>
            </a:br>
            <a:r>
              <a:rPr lang="ru-RU" sz="1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(с последующим трудоустройством)</a:t>
            </a:r>
            <a:endParaRPr lang="ru-RU" sz="16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4" name="Содержимое 3" descr="384478_203214_bi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9922" y="2285992"/>
            <a:ext cx="6584156" cy="40386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C000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8992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prstTxWarp prst="textWave1">
              <a:avLst/>
            </a:prstTxWarp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Учебные заведения ФСИН России</a:t>
            </a:r>
            <a:endParaRPr lang="ru-RU" b="1" dirty="0">
              <a:solidFill>
                <a:srgbClr val="00206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57784"/>
          </a:xfrm>
          <a:solidFill>
            <a:srgbClr val="FFFF99"/>
          </a:solidFill>
        </p:spPr>
        <p:txBody>
          <a:bodyPr>
            <a:noAutofit/>
          </a:bodyPr>
          <a:lstStyle/>
          <a:p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• </a:t>
            </a:r>
            <a:r>
              <a:rPr lang="ru-RU" sz="2000" b="1" u="sng" dirty="0" smtClean="0">
                <a:latin typeface="Batang" pitchFamily="18" charset="-127"/>
                <a:ea typeface="Batang" pitchFamily="18" charset="-127"/>
              </a:rPr>
              <a:t>Самарский юридический институт ФСИН России</a:t>
            </a:r>
            <a:r>
              <a:rPr lang="ru-RU" sz="1400" dirty="0" smtClean="0">
                <a:latin typeface="Batang" pitchFamily="18" charset="-127"/>
                <a:ea typeface="Batang" pitchFamily="18" charset="-127"/>
              </a:rPr>
              <a:t/>
            </a:r>
            <a:br>
              <a:rPr lang="ru-RU" sz="1400" dirty="0" smtClean="0">
                <a:latin typeface="Batang" pitchFamily="18" charset="-127"/>
                <a:ea typeface="Batang" pitchFamily="18" charset="-127"/>
              </a:rPr>
            </a:br>
            <a:r>
              <a:rPr lang="ru-RU" sz="1400" dirty="0" smtClean="0">
                <a:latin typeface="Batang" pitchFamily="18" charset="-127"/>
                <a:ea typeface="Batang" pitchFamily="18" charset="-127"/>
              </a:rPr>
              <a:t>• 1. Специальность «Правоохранительная деятельность» специализация «Организация</a:t>
            </a:r>
            <a:br>
              <a:rPr lang="ru-RU" sz="1400" dirty="0" smtClean="0">
                <a:latin typeface="Batang" pitchFamily="18" charset="-127"/>
                <a:ea typeface="Batang" pitchFamily="18" charset="-127"/>
              </a:rPr>
            </a:br>
            <a:r>
              <a:rPr lang="ru-RU" sz="1400" dirty="0" smtClean="0">
                <a:latin typeface="Batang" pitchFamily="18" charset="-127"/>
                <a:ea typeface="Batang" pitchFamily="18" charset="-127"/>
              </a:rPr>
              <a:t>режима и надзора в УИС». 5 лет </a:t>
            </a:r>
            <a:r>
              <a:rPr lang="ru-RU" sz="1400" dirty="0" err="1" smtClean="0">
                <a:latin typeface="Batang" pitchFamily="18" charset="-127"/>
                <a:ea typeface="Batang" pitchFamily="18" charset="-127"/>
              </a:rPr>
              <a:t>очно</a:t>
            </a:r>
            <a:r>
              <a:rPr lang="ru-RU" sz="1400" dirty="0" smtClean="0">
                <a:latin typeface="Batang" pitchFamily="18" charset="-127"/>
                <a:ea typeface="Batang" pitchFamily="18" charset="-127"/>
              </a:rPr>
              <a:t>, 6 лет заочно</a:t>
            </a:r>
            <a:br>
              <a:rPr lang="ru-RU" sz="1400" dirty="0" smtClean="0">
                <a:latin typeface="Batang" pitchFamily="18" charset="-127"/>
                <a:ea typeface="Batang" pitchFamily="18" charset="-127"/>
              </a:rPr>
            </a:br>
            <a:r>
              <a:rPr lang="ru-RU" sz="1400" dirty="0" smtClean="0">
                <a:latin typeface="Batang" pitchFamily="18" charset="-127"/>
                <a:ea typeface="Batang" pitchFamily="18" charset="-127"/>
              </a:rPr>
              <a:t>• Экзамены: история России, обществознание, русский </a:t>
            </a:r>
            <a:r>
              <a:rPr lang="ru-RU" sz="1400" dirty="0" smtClean="0">
                <a:latin typeface="Batang" pitchFamily="18" charset="-127"/>
                <a:ea typeface="Batang" pitchFamily="18" charset="-127"/>
              </a:rPr>
              <a:t>язык.</a:t>
            </a:r>
            <a:r>
              <a:rPr lang="ru-RU" sz="1400" dirty="0" smtClean="0">
                <a:latin typeface="Batang" pitchFamily="18" charset="-127"/>
                <a:ea typeface="Batang" pitchFamily="18" charset="-127"/>
              </a:rPr>
              <a:t/>
            </a:r>
            <a:br>
              <a:rPr lang="ru-RU" sz="1400" dirty="0" smtClean="0">
                <a:latin typeface="Batang" pitchFamily="18" charset="-127"/>
                <a:ea typeface="Batang" pitchFamily="18" charset="-127"/>
              </a:rPr>
            </a:br>
            <a:r>
              <a:rPr lang="ru-RU" sz="1400" dirty="0" smtClean="0">
                <a:latin typeface="Batang" pitchFamily="18" charset="-127"/>
                <a:ea typeface="Batang" pitchFamily="18" charset="-127"/>
              </a:rPr>
              <a:t>• </a:t>
            </a:r>
            <a:r>
              <a:rPr lang="ru-RU" sz="2000" b="1" u="sng" dirty="0" smtClean="0">
                <a:latin typeface="Batang" pitchFamily="18" charset="-127"/>
                <a:ea typeface="Batang" pitchFamily="18" charset="-127"/>
              </a:rPr>
              <a:t>Пермский институт ФСИН России</a:t>
            </a:r>
            <a:r>
              <a:rPr lang="ru-RU" sz="1400" dirty="0" smtClean="0">
                <a:latin typeface="Batang" pitchFamily="18" charset="-127"/>
                <a:ea typeface="Batang" pitchFamily="18" charset="-127"/>
              </a:rPr>
              <a:t/>
            </a:r>
            <a:br>
              <a:rPr lang="ru-RU" sz="1400" dirty="0" smtClean="0">
                <a:latin typeface="Batang" pitchFamily="18" charset="-127"/>
                <a:ea typeface="Batang" pitchFamily="18" charset="-127"/>
              </a:rPr>
            </a:br>
            <a:r>
              <a:rPr lang="ru-RU" sz="1400" dirty="0" smtClean="0">
                <a:latin typeface="Batang" pitchFamily="18" charset="-127"/>
                <a:ea typeface="Batang" pitchFamily="18" charset="-127"/>
              </a:rPr>
              <a:t>• 1. Специальность «Юриспруденция» специализация «Организация охраны и</a:t>
            </a:r>
            <a:br>
              <a:rPr lang="ru-RU" sz="1400" dirty="0" smtClean="0">
                <a:latin typeface="Batang" pitchFamily="18" charset="-127"/>
                <a:ea typeface="Batang" pitchFamily="18" charset="-127"/>
              </a:rPr>
            </a:br>
            <a:r>
              <a:rPr lang="ru-RU" sz="1400" dirty="0" smtClean="0">
                <a:latin typeface="Batang" pitchFamily="18" charset="-127"/>
                <a:ea typeface="Batang" pitchFamily="18" charset="-127"/>
              </a:rPr>
              <a:t>конвоирования в УИС». 4 года </a:t>
            </a:r>
            <a:r>
              <a:rPr lang="ru-RU" sz="1400" dirty="0" err="1" smtClean="0">
                <a:latin typeface="Batang" pitchFamily="18" charset="-127"/>
                <a:ea typeface="Batang" pitchFamily="18" charset="-127"/>
              </a:rPr>
              <a:t>очно</a:t>
            </a:r>
            <a:r>
              <a:rPr lang="ru-RU" sz="1400" dirty="0" smtClean="0">
                <a:latin typeface="Batang" pitchFamily="18" charset="-127"/>
                <a:ea typeface="Batang" pitchFamily="18" charset="-127"/>
              </a:rPr>
              <a:t> и 5 лет заочно.</a:t>
            </a:r>
            <a:br>
              <a:rPr lang="ru-RU" sz="1400" dirty="0" smtClean="0">
                <a:latin typeface="Batang" pitchFamily="18" charset="-127"/>
                <a:ea typeface="Batang" pitchFamily="18" charset="-127"/>
              </a:rPr>
            </a:br>
            <a:r>
              <a:rPr lang="ru-RU" sz="1400" dirty="0" smtClean="0">
                <a:latin typeface="Batang" pitchFamily="18" charset="-127"/>
                <a:ea typeface="Batang" pitchFamily="18" charset="-127"/>
              </a:rPr>
              <a:t>• Экзамены: обществознание, история России, русский </a:t>
            </a:r>
            <a:r>
              <a:rPr lang="ru-RU" sz="1400" dirty="0" smtClean="0">
                <a:latin typeface="Batang" pitchFamily="18" charset="-127"/>
                <a:ea typeface="Batang" pitchFamily="18" charset="-127"/>
              </a:rPr>
              <a:t>язык.</a:t>
            </a:r>
            <a:r>
              <a:rPr lang="ru-RU" sz="1400" dirty="0" smtClean="0">
                <a:latin typeface="Batang" pitchFamily="18" charset="-127"/>
                <a:ea typeface="Batang" pitchFamily="18" charset="-127"/>
              </a:rPr>
              <a:t/>
            </a:r>
            <a:br>
              <a:rPr lang="ru-RU" sz="1400" dirty="0" smtClean="0">
                <a:latin typeface="Batang" pitchFamily="18" charset="-127"/>
                <a:ea typeface="Batang" pitchFamily="18" charset="-127"/>
              </a:rPr>
            </a:br>
            <a:r>
              <a:rPr lang="ru-RU" sz="1400" dirty="0" smtClean="0">
                <a:latin typeface="Batang" pitchFamily="18" charset="-127"/>
                <a:ea typeface="Batang" pitchFamily="18" charset="-127"/>
              </a:rPr>
              <a:t>• 2. Специальность «Зоотехния», специализация «Кинология».4 года </a:t>
            </a:r>
            <a:r>
              <a:rPr lang="ru-RU" sz="1400" dirty="0" err="1" smtClean="0">
                <a:latin typeface="Batang" pitchFamily="18" charset="-127"/>
                <a:ea typeface="Batang" pitchFamily="18" charset="-127"/>
              </a:rPr>
              <a:t>очно</a:t>
            </a:r>
            <a:r>
              <a:rPr lang="ru-RU" sz="1400" dirty="0" smtClean="0">
                <a:latin typeface="Batang" pitchFamily="18" charset="-127"/>
                <a:ea typeface="Batang" pitchFamily="18" charset="-127"/>
              </a:rPr>
              <a:t> и 5 лет заочно</a:t>
            </a:r>
            <a:br>
              <a:rPr lang="ru-RU" sz="1400" dirty="0" smtClean="0">
                <a:latin typeface="Batang" pitchFamily="18" charset="-127"/>
                <a:ea typeface="Batang" pitchFamily="18" charset="-127"/>
              </a:rPr>
            </a:br>
            <a:r>
              <a:rPr lang="ru-RU" sz="1400" dirty="0" smtClean="0">
                <a:latin typeface="Batang" pitchFamily="18" charset="-127"/>
                <a:ea typeface="Batang" pitchFamily="18" charset="-127"/>
              </a:rPr>
              <a:t>• Экзамены: биология, математика, русский </a:t>
            </a:r>
            <a:r>
              <a:rPr lang="ru-RU" sz="1400" dirty="0" smtClean="0">
                <a:latin typeface="Batang" pitchFamily="18" charset="-127"/>
                <a:ea typeface="Batang" pitchFamily="18" charset="-127"/>
              </a:rPr>
              <a:t>язык.</a:t>
            </a:r>
            <a:r>
              <a:rPr lang="ru-RU" sz="1400" dirty="0" smtClean="0">
                <a:latin typeface="Batang" pitchFamily="18" charset="-127"/>
                <a:ea typeface="Batang" pitchFamily="18" charset="-127"/>
              </a:rPr>
              <a:t/>
            </a:r>
            <a:br>
              <a:rPr lang="ru-RU" sz="1400" dirty="0" smtClean="0">
                <a:latin typeface="Batang" pitchFamily="18" charset="-127"/>
                <a:ea typeface="Batang" pitchFamily="18" charset="-127"/>
              </a:rPr>
            </a:br>
            <a:r>
              <a:rPr lang="ru-RU" sz="2000" b="1" u="sng" dirty="0" smtClean="0">
                <a:latin typeface="Batang" pitchFamily="18" charset="-127"/>
                <a:ea typeface="Batang" pitchFamily="18" charset="-127"/>
              </a:rPr>
              <a:t>• Воронежский институт ФСИН России</a:t>
            </a:r>
            <a:r>
              <a:rPr lang="ru-RU" sz="1400" dirty="0" smtClean="0">
                <a:latin typeface="Batang" pitchFamily="18" charset="-127"/>
                <a:ea typeface="Batang" pitchFamily="18" charset="-127"/>
              </a:rPr>
              <a:t/>
            </a:r>
            <a:br>
              <a:rPr lang="ru-RU" sz="1400" dirty="0" smtClean="0">
                <a:latin typeface="Batang" pitchFamily="18" charset="-127"/>
                <a:ea typeface="Batang" pitchFamily="18" charset="-127"/>
              </a:rPr>
            </a:br>
            <a:r>
              <a:rPr lang="ru-RU" sz="1400" dirty="0" smtClean="0">
                <a:latin typeface="Batang" pitchFamily="18" charset="-127"/>
                <a:ea typeface="Batang" pitchFamily="18" charset="-127"/>
              </a:rPr>
              <a:t>• 1. Специальность «</a:t>
            </a:r>
            <a:r>
              <a:rPr lang="ru-RU" sz="1400" dirty="0" err="1" smtClean="0">
                <a:latin typeface="Batang" pitchFamily="18" charset="-127"/>
                <a:ea typeface="Batang" pitchFamily="18" charset="-127"/>
              </a:rPr>
              <a:t>Инфокоммуникационные</a:t>
            </a:r>
            <a:r>
              <a:rPr lang="ru-RU" sz="1400" dirty="0" smtClean="0">
                <a:latin typeface="Batang" pitchFamily="18" charset="-127"/>
                <a:ea typeface="Batang" pitchFamily="18" charset="-127"/>
              </a:rPr>
              <a:t> технологии и системы связи».</a:t>
            </a:r>
            <a:br>
              <a:rPr lang="ru-RU" sz="1400" dirty="0" smtClean="0">
                <a:latin typeface="Batang" pitchFamily="18" charset="-127"/>
                <a:ea typeface="Batang" pitchFamily="18" charset="-127"/>
              </a:rPr>
            </a:br>
            <a:r>
              <a:rPr lang="ru-RU" sz="1400" dirty="0" smtClean="0">
                <a:latin typeface="Batang" pitchFamily="18" charset="-127"/>
                <a:ea typeface="Batang" pitchFamily="18" charset="-127"/>
              </a:rPr>
              <a:t>специализация «Инженерно-техническое обеспечение деятельности УИС» 5 лет </a:t>
            </a:r>
            <a:r>
              <a:rPr lang="ru-RU" sz="1400" dirty="0" err="1" smtClean="0">
                <a:latin typeface="Batang" pitchFamily="18" charset="-127"/>
                <a:ea typeface="Batang" pitchFamily="18" charset="-127"/>
              </a:rPr>
              <a:t>очно</a:t>
            </a:r>
            <a:r>
              <a:rPr lang="ru-RU" sz="1400" dirty="0" smtClean="0">
                <a:latin typeface="Batang" pitchFamily="18" charset="-127"/>
                <a:ea typeface="Batang" pitchFamily="18" charset="-127"/>
              </a:rPr>
              <a:t>.</a:t>
            </a:r>
            <a:br>
              <a:rPr lang="ru-RU" sz="1400" dirty="0" smtClean="0">
                <a:latin typeface="Batang" pitchFamily="18" charset="-127"/>
                <a:ea typeface="Batang" pitchFamily="18" charset="-127"/>
              </a:rPr>
            </a:br>
            <a:r>
              <a:rPr lang="ru-RU" sz="1400" dirty="0" smtClean="0">
                <a:latin typeface="Batang" pitchFamily="18" charset="-127"/>
                <a:ea typeface="Batang" pitchFamily="18" charset="-127"/>
              </a:rPr>
              <a:t>• Экзамены: математика, физика, русский </a:t>
            </a:r>
            <a:r>
              <a:rPr lang="ru-RU" sz="1400" dirty="0" smtClean="0">
                <a:latin typeface="Batang" pitchFamily="18" charset="-127"/>
                <a:ea typeface="Batang" pitchFamily="18" charset="-127"/>
              </a:rPr>
              <a:t>язык.</a:t>
            </a:r>
            <a:r>
              <a:rPr lang="ru-RU" sz="1400" dirty="0" smtClean="0">
                <a:latin typeface="Batang" pitchFamily="18" charset="-127"/>
                <a:ea typeface="Batang" pitchFamily="18" charset="-127"/>
              </a:rPr>
              <a:t/>
            </a:r>
            <a:br>
              <a:rPr lang="ru-RU" sz="1400" dirty="0" smtClean="0">
                <a:latin typeface="Batang" pitchFamily="18" charset="-127"/>
                <a:ea typeface="Batang" pitchFamily="18" charset="-127"/>
              </a:rPr>
            </a:br>
            <a:r>
              <a:rPr lang="ru-RU" sz="1400" dirty="0" smtClean="0">
                <a:latin typeface="Batang" pitchFamily="18" charset="-127"/>
                <a:ea typeface="Batang" pitchFamily="18" charset="-127"/>
              </a:rPr>
              <a:t>• Владимирский юридический институт ФСИН России</a:t>
            </a:r>
            <a:br>
              <a:rPr lang="ru-RU" sz="1400" dirty="0" smtClean="0">
                <a:latin typeface="Batang" pitchFamily="18" charset="-127"/>
                <a:ea typeface="Batang" pitchFamily="18" charset="-127"/>
              </a:rPr>
            </a:br>
            <a:r>
              <a:rPr lang="ru-RU" sz="1400" dirty="0" smtClean="0">
                <a:latin typeface="Batang" pitchFamily="18" charset="-127"/>
                <a:ea typeface="Batang" pitchFamily="18" charset="-127"/>
              </a:rPr>
              <a:t>• 1. Специальность «Правоохранительная деятельность» специализация «</a:t>
            </a:r>
            <a:r>
              <a:rPr lang="ru-RU" sz="1400" dirty="0" err="1" smtClean="0">
                <a:latin typeface="Batang" pitchFamily="18" charset="-127"/>
                <a:ea typeface="Batang" pitchFamily="18" charset="-127"/>
              </a:rPr>
              <a:t>Оперативнорозыскная</a:t>
            </a:r>
            <a:r>
              <a:rPr lang="ru-RU" sz="1400" dirty="0" smtClean="0">
                <a:latin typeface="Batang" pitchFamily="18" charset="-127"/>
                <a:ea typeface="Batang" pitchFamily="18" charset="-127"/>
              </a:rPr>
              <a:t> деятельность в УИС». 5 лет </a:t>
            </a:r>
            <a:r>
              <a:rPr lang="ru-RU" sz="1400" dirty="0" err="1" smtClean="0">
                <a:latin typeface="Batang" pitchFamily="18" charset="-127"/>
                <a:ea typeface="Batang" pitchFamily="18" charset="-127"/>
              </a:rPr>
              <a:t>очно</a:t>
            </a:r>
            <a:r>
              <a:rPr lang="ru-RU" sz="1400" dirty="0" smtClean="0">
                <a:latin typeface="Batang" pitchFamily="18" charset="-127"/>
                <a:ea typeface="Batang" pitchFamily="18" charset="-127"/>
              </a:rPr>
              <a:t>, 6 лет заочно</a:t>
            </a:r>
            <a:br>
              <a:rPr lang="ru-RU" sz="1400" dirty="0" smtClean="0">
                <a:latin typeface="Batang" pitchFamily="18" charset="-127"/>
                <a:ea typeface="Batang" pitchFamily="18" charset="-127"/>
              </a:rPr>
            </a:br>
            <a:r>
              <a:rPr lang="ru-RU" sz="1400" dirty="0" smtClean="0">
                <a:latin typeface="Batang" pitchFamily="18" charset="-127"/>
                <a:ea typeface="Batang" pitchFamily="18" charset="-127"/>
              </a:rPr>
              <a:t>• Экзамены: история России, обществознание, русский </a:t>
            </a:r>
            <a:r>
              <a:rPr lang="ru-RU" sz="1400" dirty="0" smtClean="0">
                <a:latin typeface="Batang" pitchFamily="18" charset="-127"/>
                <a:ea typeface="Batang" pitchFamily="18" charset="-127"/>
              </a:rPr>
              <a:t>язык.</a:t>
            </a:r>
            <a:endParaRPr lang="ru-RU" sz="1400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prstTxWarp prst="textWave1">
              <a:avLst/>
            </a:prstTxWarp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Условия обучения</a:t>
            </a:r>
            <a:endParaRPr lang="ru-RU" b="1" dirty="0">
              <a:solidFill>
                <a:srgbClr val="00206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• Курсантам юношам очного обучения на период учебы в ВУЗах и</a:t>
            </a:r>
            <a:br>
              <a:rPr lang="ru-RU" b="1" dirty="0" smtClean="0">
                <a:latin typeface="Batang" pitchFamily="18" charset="-127"/>
                <a:ea typeface="Batang" pitchFamily="18" charset="-127"/>
              </a:rPr>
            </a:br>
            <a:r>
              <a:rPr lang="ru-RU" b="1" dirty="0" smtClean="0">
                <a:latin typeface="Batang" pitchFamily="18" charset="-127"/>
                <a:ea typeface="Batang" pitchFamily="18" charset="-127"/>
              </a:rPr>
              <a:t>последующей службы в органах УИС до 27 лет предоставляется</a:t>
            </a:r>
            <a:br>
              <a:rPr lang="ru-RU" b="1" dirty="0" smtClean="0">
                <a:latin typeface="Batang" pitchFamily="18" charset="-127"/>
                <a:ea typeface="Batang" pitchFamily="18" charset="-127"/>
              </a:rPr>
            </a:br>
            <a:r>
              <a:rPr lang="ru-RU" b="1" dirty="0" smtClean="0">
                <a:latin typeface="Batang" pitchFamily="18" charset="-127"/>
                <a:ea typeface="Batang" pitchFamily="18" charset="-127"/>
              </a:rPr>
              <a:t>отсрочка от призыва в Вооруженные Силы.</a:t>
            </a:r>
            <a:br>
              <a:rPr lang="ru-RU" b="1" dirty="0" smtClean="0">
                <a:latin typeface="Batang" pitchFamily="18" charset="-127"/>
                <a:ea typeface="Batang" pitchFamily="18" charset="-127"/>
              </a:rPr>
            </a:br>
            <a:endParaRPr lang="ru-RU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• Курсанты весь период обучения получают денежное содержание</a:t>
            </a:r>
            <a:br>
              <a:rPr lang="ru-RU" b="1" dirty="0" smtClean="0">
                <a:latin typeface="Batang" pitchFamily="18" charset="-127"/>
                <a:ea typeface="Batang" pitchFamily="18" charset="-127"/>
              </a:rPr>
            </a:br>
            <a:r>
              <a:rPr lang="ru-RU" b="1" dirty="0" smtClean="0">
                <a:latin typeface="Batang" pitchFamily="18" charset="-127"/>
                <a:ea typeface="Batang" pitchFamily="18" charset="-127"/>
              </a:rPr>
              <a:t>(ежемесячное денежное содержание, единовременное денежное</a:t>
            </a:r>
            <a:br>
              <a:rPr lang="ru-RU" b="1" dirty="0" smtClean="0">
                <a:latin typeface="Batang" pitchFamily="18" charset="-127"/>
                <a:ea typeface="Batang" pitchFamily="18" charset="-127"/>
              </a:rPr>
            </a:br>
            <a:r>
              <a:rPr lang="ru-RU" b="1" dirty="0" smtClean="0">
                <a:latin typeface="Batang" pitchFamily="18" charset="-127"/>
                <a:ea typeface="Batang" pitchFamily="18" charset="-127"/>
              </a:rPr>
              <a:t>вознаграждение по итогам года). Минимальная стипендия</a:t>
            </a:r>
            <a:br>
              <a:rPr lang="ru-RU" b="1" dirty="0" smtClean="0">
                <a:latin typeface="Batang" pitchFamily="18" charset="-127"/>
                <a:ea typeface="Batang" pitchFamily="18" charset="-127"/>
              </a:rPr>
            </a:br>
            <a:r>
              <a:rPr lang="ru-RU" b="1" dirty="0" smtClean="0">
                <a:latin typeface="Batang" pitchFamily="18" charset="-127"/>
                <a:ea typeface="Batang" pitchFamily="18" charset="-127"/>
              </a:rPr>
              <a:t>курсанта 1 курса составляет 12500 тысяч рублей, максимальная 5</a:t>
            </a:r>
            <a:br>
              <a:rPr lang="ru-RU" b="1" dirty="0" smtClean="0">
                <a:latin typeface="Batang" pitchFamily="18" charset="-127"/>
                <a:ea typeface="Batang" pitchFamily="18" charset="-127"/>
              </a:rPr>
            </a:br>
            <a:r>
              <a:rPr lang="ru-RU" b="1" dirty="0" smtClean="0">
                <a:latin typeface="Batang" pitchFamily="18" charset="-127"/>
                <a:ea typeface="Batang" pitchFamily="18" charset="-127"/>
              </a:rPr>
              <a:t>курса </a:t>
            </a:r>
            <a:r>
              <a:rPr lang="ru-RU" b="1" dirty="0" smtClean="0">
                <a:latin typeface="Batang" pitchFamily="18" charset="-127"/>
                <a:ea typeface="Batang" pitchFamily="18" charset="-127"/>
              </a:rPr>
              <a:t>24000 </a:t>
            </a:r>
            <a:r>
              <a:rPr lang="ru-RU" b="1" dirty="0" smtClean="0">
                <a:latin typeface="Batang" pitchFamily="18" charset="-127"/>
                <a:ea typeface="Batang" pitchFamily="18" charset="-127"/>
              </a:rPr>
              <a:t>тысячи рублей.</a:t>
            </a:r>
            <a:br>
              <a:rPr lang="ru-RU" b="1" dirty="0" smtClean="0">
                <a:latin typeface="Batang" pitchFamily="18" charset="-127"/>
                <a:ea typeface="Batang" pitchFamily="18" charset="-127"/>
              </a:rPr>
            </a:br>
            <a:r>
              <a:rPr lang="ru-RU" b="1" dirty="0" smtClean="0">
                <a:latin typeface="Batang" pitchFamily="18" charset="-127"/>
                <a:ea typeface="Batang" pitchFamily="18" charset="-127"/>
              </a:rPr>
              <a:t>• Курсантам и слушателям</a:t>
            </a:r>
            <a:br>
              <a:rPr lang="ru-RU" b="1" dirty="0" smtClean="0">
                <a:latin typeface="Batang" pitchFamily="18" charset="-127"/>
                <a:ea typeface="Batang" pitchFamily="18" charset="-127"/>
              </a:rPr>
            </a:br>
            <a:r>
              <a:rPr lang="ru-RU" b="1" dirty="0" smtClean="0">
                <a:latin typeface="Batang" pitchFamily="18" charset="-127"/>
                <a:ea typeface="Batang" pitchFamily="18" charset="-127"/>
              </a:rPr>
              <a:t>предоставляется бесплатное</a:t>
            </a:r>
            <a:br>
              <a:rPr lang="ru-RU" b="1" dirty="0" smtClean="0">
                <a:latin typeface="Batang" pitchFamily="18" charset="-127"/>
                <a:ea typeface="Batang" pitchFamily="18" charset="-127"/>
              </a:rPr>
            </a:br>
            <a:r>
              <a:rPr lang="ru-RU" b="1" dirty="0" smtClean="0">
                <a:latin typeface="Batang" pitchFamily="18" charset="-127"/>
                <a:ea typeface="Batang" pitchFamily="18" charset="-127"/>
              </a:rPr>
              <a:t>общежитие для проживания. Все курсанты и слушатели состоят</a:t>
            </a:r>
            <a:br>
              <a:rPr lang="ru-RU" b="1" dirty="0" smtClean="0">
                <a:latin typeface="Batang" pitchFamily="18" charset="-127"/>
                <a:ea typeface="Batang" pitchFamily="18" charset="-127"/>
              </a:rPr>
            </a:br>
            <a:r>
              <a:rPr lang="ru-RU" b="1" dirty="0" smtClean="0">
                <a:latin typeface="Batang" pitchFamily="18" charset="-127"/>
                <a:ea typeface="Batang" pitchFamily="18" charset="-127"/>
              </a:rPr>
              <a:t>на вещевом и продовольственном обеспечении (бесплатное</a:t>
            </a:r>
            <a:br>
              <a:rPr lang="ru-RU" b="1" dirty="0" smtClean="0">
                <a:latin typeface="Batang" pitchFamily="18" charset="-127"/>
                <a:ea typeface="Batang" pitchFamily="18" charset="-127"/>
              </a:rPr>
            </a:br>
            <a:r>
              <a:rPr lang="ru-RU" b="1" dirty="0" smtClean="0">
                <a:latin typeface="Batang" pitchFamily="18" charset="-127"/>
                <a:ea typeface="Batang" pitchFamily="18" charset="-127"/>
              </a:rPr>
              <a:t>обмундирование и питание). Один раз в год курсантам и</a:t>
            </a:r>
            <a:br>
              <a:rPr lang="ru-RU" b="1" dirty="0" smtClean="0">
                <a:latin typeface="Batang" pitchFamily="18" charset="-127"/>
                <a:ea typeface="Batang" pitchFamily="18" charset="-127"/>
              </a:rPr>
            </a:br>
            <a:r>
              <a:rPr lang="ru-RU" b="1" dirty="0" smtClean="0">
                <a:latin typeface="Batang" pitchFamily="18" charset="-127"/>
                <a:ea typeface="Batang" pitchFamily="18" charset="-127"/>
              </a:rPr>
              <a:t>слушателям предоставляется бесплатный проезд в летний отпуск</a:t>
            </a:r>
            <a:br>
              <a:rPr lang="ru-RU" b="1" dirty="0" smtClean="0">
                <a:latin typeface="Batang" pitchFamily="18" charset="-127"/>
                <a:ea typeface="Batang" pitchFamily="18" charset="-127"/>
              </a:rPr>
            </a:br>
            <a:r>
              <a:rPr lang="ru-RU" b="1" dirty="0" smtClean="0">
                <a:latin typeface="Batang" pitchFamily="18" charset="-127"/>
                <a:ea typeface="Batang" pitchFamily="18" charset="-127"/>
              </a:rPr>
              <a:t>(30 суток) к месту проведения отпуска (включая заграничные</a:t>
            </a:r>
            <a:br>
              <a:rPr lang="ru-RU" b="1" dirty="0" smtClean="0">
                <a:latin typeface="Batang" pitchFamily="18" charset="-127"/>
                <a:ea typeface="Batang" pitchFamily="18" charset="-127"/>
              </a:rPr>
            </a:br>
            <a:r>
              <a:rPr lang="ru-RU" b="1" dirty="0" smtClean="0">
                <a:latin typeface="Batang" pitchFamily="18" charset="-127"/>
                <a:ea typeface="Batang" pitchFamily="18" charset="-127"/>
              </a:rPr>
              <a:t>туристические поездки). Так же курсантам предоставляется</a:t>
            </a:r>
            <a:br>
              <a:rPr lang="ru-RU" b="1" dirty="0" smtClean="0">
                <a:latin typeface="Batang" pitchFamily="18" charset="-127"/>
                <a:ea typeface="Batang" pitchFamily="18" charset="-127"/>
              </a:rPr>
            </a:br>
            <a:r>
              <a:rPr lang="ru-RU" b="1" dirty="0" smtClean="0">
                <a:latin typeface="Batang" pitchFamily="18" charset="-127"/>
                <a:ea typeface="Batang" pitchFamily="18" charset="-127"/>
              </a:rPr>
              <a:t>зимний каникулярный отпуск сроком на 14 суток.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prstTxWarp prst="textWave1">
              <a:avLst/>
            </a:prstTxWarp>
            <a:normAutofit fontScale="90000"/>
          </a:bodyPr>
          <a:lstStyle/>
          <a:p>
            <a:r>
              <a:rPr lang="ru-RU" sz="3100" b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УСЛОВИЯ ПРИЕМА В ОБРАЗОВАТЕЛЬНЫЕ УЧРЕЖДЕНИЯ ФСИН РОССИИ</a:t>
            </a:r>
            <a:endParaRPr lang="ru-RU" b="1" dirty="0">
              <a:solidFill>
                <a:srgbClr val="00206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000240"/>
            <a:ext cx="8929750" cy="4572032"/>
          </a:xfrm>
          <a:solidFill>
            <a:srgbClr val="FFFF99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>
                <a:latin typeface="Batang" pitchFamily="18" charset="-127"/>
                <a:ea typeface="Batang" pitchFamily="18" charset="-127"/>
              </a:rPr>
              <a:t/>
            </a:r>
            <a:br>
              <a:rPr lang="ru-RU" sz="1600" b="1" dirty="0" smtClean="0">
                <a:latin typeface="Batang" pitchFamily="18" charset="-127"/>
                <a:ea typeface="Batang" pitchFamily="18" charset="-127"/>
              </a:rPr>
            </a:br>
            <a:r>
              <a:rPr lang="ru-RU" sz="1600" b="1" dirty="0" smtClean="0">
                <a:latin typeface="Batang" pitchFamily="18" charset="-127"/>
                <a:ea typeface="Batang" pitchFamily="18" charset="-127"/>
              </a:rPr>
              <a:t>• В учебные заведения ФСИН России по очной форме обучения принимаются</a:t>
            </a:r>
            <a:br>
              <a:rPr lang="ru-RU" sz="1600" b="1" dirty="0" smtClean="0">
                <a:latin typeface="Batang" pitchFamily="18" charset="-127"/>
                <a:ea typeface="Batang" pitchFamily="18" charset="-127"/>
              </a:rPr>
            </a:br>
            <a:r>
              <a:rPr lang="ru-RU" sz="1600" b="1" dirty="0" smtClean="0">
                <a:latin typeface="Batang" pitchFamily="18" charset="-127"/>
                <a:ea typeface="Batang" pitchFamily="18" charset="-127"/>
              </a:rPr>
              <a:t>граждане Российской Федерации в возрасте от 17 до 25 лет, независимо от</a:t>
            </a:r>
            <a:br>
              <a:rPr lang="ru-RU" sz="1600" b="1" dirty="0" smtClean="0">
                <a:latin typeface="Batang" pitchFamily="18" charset="-127"/>
                <a:ea typeface="Batang" pitchFamily="18" charset="-127"/>
              </a:rPr>
            </a:br>
            <a:r>
              <a:rPr lang="ru-RU" sz="1600" b="1" dirty="0" smtClean="0">
                <a:latin typeface="Batang" pitchFamily="18" charset="-127"/>
                <a:ea typeface="Batang" pitchFamily="18" charset="-127"/>
              </a:rPr>
              <a:t>национальности, социального положения, отношения к религии, убеждений,</a:t>
            </a:r>
            <a:br>
              <a:rPr lang="ru-RU" sz="1600" b="1" dirty="0" smtClean="0">
                <a:latin typeface="Batang" pitchFamily="18" charset="-127"/>
                <a:ea typeface="Batang" pitchFamily="18" charset="-127"/>
              </a:rPr>
            </a:br>
            <a:r>
              <a:rPr lang="ru-RU" sz="1600" b="1" dirty="0" smtClean="0">
                <a:latin typeface="Batang" pitchFamily="18" charset="-127"/>
                <a:ea typeface="Batang" pitchFamily="18" charset="-127"/>
              </a:rPr>
              <a:t>имеющие среднее (полное) общее (среднее профессиональное) образование,</a:t>
            </a:r>
            <a:br>
              <a:rPr lang="ru-RU" sz="1600" b="1" dirty="0" smtClean="0">
                <a:latin typeface="Batang" pitchFamily="18" charset="-127"/>
                <a:ea typeface="Batang" pitchFamily="18" charset="-127"/>
              </a:rPr>
            </a:br>
            <a:r>
              <a:rPr lang="ru-RU" sz="1600" b="1" dirty="0" smtClean="0">
                <a:latin typeface="Batang" pitchFamily="18" charset="-127"/>
                <a:ea typeface="Batang" pitchFamily="18" charset="-127"/>
              </a:rPr>
              <a:t>способные по своим личным и деловым качествам, физической подготовке и</a:t>
            </a:r>
            <a:br>
              <a:rPr lang="ru-RU" sz="1600" b="1" dirty="0" smtClean="0">
                <a:latin typeface="Batang" pitchFamily="18" charset="-127"/>
                <a:ea typeface="Batang" pitchFamily="18" charset="-127"/>
              </a:rPr>
            </a:br>
            <a:r>
              <a:rPr lang="ru-RU" sz="1600" b="1" dirty="0" smtClean="0">
                <a:latin typeface="Batang" pitchFamily="18" charset="-127"/>
                <a:ea typeface="Batang" pitchFamily="18" charset="-127"/>
              </a:rPr>
              <a:t>состоянию здоровья проходить службу в учреждениях УИС.</a:t>
            </a:r>
            <a:br>
              <a:rPr lang="ru-RU" sz="1600" b="1" dirty="0" smtClean="0">
                <a:latin typeface="Batang" pitchFamily="18" charset="-127"/>
                <a:ea typeface="Batang" pitchFamily="18" charset="-127"/>
              </a:rPr>
            </a:br>
            <a:r>
              <a:rPr lang="ru-RU" sz="1600" b="1" dirty="0" smtClean="0">
                <a:latin typeface="Batang" pitchFamily="18" charset="-127"/>
                <a:ea typeface="Batang" pitchFamily="18" charset="-127"/>
              </a:rPr>
              <a:t>• Прием в образовательные учреждения ФСИН России на 1 курс очной формы</a:t>
            </a:r>
            <a:br>
              <a:rPr lang="ru-RU" sz="1600" b="1" dirty="0" smtClean="0">
                <a:latin typeface="Batang" pitchFamily="18" charset="-127"/>
                <a:ea typeface="Batang" pitchFamily="18" charset="-127"/>
              </a:rPr>
            </a:br>
            <a:r>
              <a:rPr lang="ru-RU" sz="1600" b="1" dirty="0" smtClean="0">
                <a:latin typeface="Batang" pitchFamily="18" charset="-127"/>
                <a:ea typeface="Batang" pitchFamily="18" charset="-127"/>
              </a:rPr>
              <a:t>обучения проводится:</a:t>
            </a:r>
            <a:br>
              <a:rPr lang="ru-RU" sz="1600" b="1" dirty="0" smtClean="0">
                <a:latin typeface="Batang" pitchFamily="18" charset="-127"/>
                <a:ea typeface="Batang" pitchFamily="18" charset="-127"/>
              </a:rPr>
            </a:br>
            <a:r>
              <a:rPr lang="ru-RU" sz="1600" b="1" dirty="0" smtClean="0">
                <a:latin typeface="Batang" pitchFamily="18" charset="-127"/>
                <a:ea typeface="Batang" pitchFamily="18" charset="-127"/>
              </a:rPr>
              <a:t>• 1) Только по результатам ЕГЭ - лиц, имеющих среднее (полное) общее</a:t>
            </a:r>
            <a:br>
              <a:rPr lang="ru-RU" sz="1600" b="1" dirty="0" smtClean="0">
                <a:latin typeface="Batang" pitchFamily="18" charset="-127"/>
                <a:ea typeface="Batang" pitchFamily="18" charset="-127"/>
              </a:rPr>
            </a:br>
            <a:r>
              <a:rPr lang="ru-RU" sz="1600" b="1" dirty="0" smtClean="0">
                <a:latin typeface="Batang" pitchFamily="18" charset="-127"/>
                <a:ea typeface="Batang" pitchFamily="18" charset="-127"/>
              </a:rPr>
              <a:t>образование, (выпускники средний общеобразовательных школ, окончившие 11</a:t>
            </a:r>
            <a:br>
              <a:rPr lang="ru-RU" sz="1600" b="1" dirty="0" smtClean="0">
                <a:latin typeface="Batang" pitchFamily="18" charset="-127"/>
                <a:ea typeface="Batang" pitchFamily="18" charset="-127"/>
              </a:rPr>
            </a:br>
            <a:r>
              <a:rPr lang="ru-RU" sz="1600" b="1" dirty="0" smtClean="0">
                <a:latin typeface="Batang" pitchFamily="18" charset="-127"/>
                <a:ea typeface="Batang" pitchFamily="18" charset="-127"/>
              </a:rPr>
              <a:t>классов; результаты ЕГЭ </a:t>
            </a:r>
            <a:r>
              <a:rPr lang="ru-RU" sz="1600" b="1" dirty="0" smtClean="0">
                <a:latin typeface="Batang" pitchFamily="18" charset="-127"/>
                <a:ea typeface="Batang" pitchFamily="18" charset="-127"/>
              </a:rPr>
              <a:t>действительны </a:t>
            </a:r>
            <a:r>
              <a:rPr lang="ru-RU" sz="1600" b="1" dirty="0" smtClean="0">
                <a:latin typeface="Batang" pitchFamily="18" charset="-127"/>
                <a:ea typeface="Batang" pitchFamily="18" charset="-127"/>
              </a:rPr>
              <a:t>4 года, следующих за годом их</a:t>
            </a:r>
            <a:br>
              <a:rPr lang="ru-RU" sz="1600" b="1" dirty="0" smtClean="0">
                <a:latin typeface="Batang" pitchFamily="18" charset="-127"/>
                <a:ea typeface="Batang" pitchFamily="18" charset="-127"/>
              </a:rPr>
            </a:br>
            <a:r>
              <a:rPr lang="ru-RU" sz="1600" b="1" dirty="0" smtClean="0">
                <a:latin typeface="Batang" pitchFamily="18" charset="-127"/>
                <a:ea typeface="Batang" pitchFamily="18" charset="-127"/>
              </a:rPr>
              <a:t>получения).</a:t>
            </a:r>
            <a:br>
              <a:rPr lang="ru-RU" sz="1600" b="1" dirty="0" smtClean="0">
                <a:latin typeface="Batang" pitchFamily="18" charset="-127"/>
                <a:ea typeface="Batang" pitchFamily="18" charset="-127"/>
              </a:rPr>
            </a:br>
            <a:r>
              <a:rPr lang="ru-RU" sz="1600" b="1" dirty="0" smtClean="0">
                <a:latin typeface="Batang" pitchFamily="18" charset="-127"/>
                <a:ea typeface="Batang" pitchFamily="18" charset="-127"/>
              </a:rPr>
              <a:t>• 2) Для лиц, поступающих на очную форму обучения на каждую специальность</a:t>
            </a:r>
            <a:br>
              <a:rPr lang="ru-RU" sz="1600" b="1" dirty="0" smtClean="0">
                <a:latin typeface="Batang" pitchFamily="18" charset="-127"/>
                <a:ea typeface="Batang" pitchFamily="18" charset="-127"/>
              </a:rPr>
            </a:br>
            <a:r>
              <a:rPr lang="ru-RU" sz="1600" b="1" dirty="0" smtClean="0">
                <a:latin typeface="Batang" pitchFamily="18" charset="-127"/>
                <a:ea typeface="Batang" pitchFamily="18" charset="-127"/>
              </a:rPr>
              <a:t>устанавливается 3 основных вступительных испытания (для выпускников школ</a:t>
            </a:r>
            <a:br>
              <a:rPr lang="ru-RU" sz="1600" b="1" dirty="0" smtClean="0">
                <a:latin typeface="Batang" pitchFamily="18" charset="-127"/>
                <a:ea typeface="Batang" pitchFamily="18" charset="-127"/>
              </a:rPr>
            </a:br>
            <a:r>
              <a:rPr lang="ru-RU" sz="1600" b="1" dirty="0" smtClean="0">
                <a:latin typeface="Batang" pitchFamily="18" charset="-127"/>
                <a:ea typeface="Batang" pitchFamily="18" charset="-127"/>
              </a:rPr>
              <a:t>- результаты ЕГЭ по 3 предметам), и дополнительное вступительное</a:t>
            </a:r>
            <a:br>
              <a:rPr lang="ru-RU" sz="1600" b="1" dirty="0" smtClean="0">
                <a:latin typeface="Batang" pitchFamily="18" charset="-127"/>
                <a:ea typeface="Batang" pitchFamily="18" charset="-127"/>
              </a:rPr>
            </a:br>
            <a:r>
              <a:rPr lang="ru-RU" sz="1600" b="1" dirty="0" smtClean="0">
                <a:latin typeface="Batang" pitchFamily="18" charset="-127"/>
                <a:ea typeface="Batang" pitchFamily="18" charset="-127"/>
              </a:rPr>
              <a:t>испытание по одному из профильных предметов: в устной форме обществознание; в письменной форме - математика, физика.</a:t>
            </a:r>
            <a:endParaRPr lang="ru-RU" sz="1600" b="1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prstTxWarp prst="textWave1">
              <a:avLst/>
            </a:prstTxWarp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БАЛЛЫ </a:t>
            </a:r>
            <a:r>
              <a:rPr lang="ru-RU" sz="32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ЕГЭ</a:t>
            </a:r>
            <a:r>
              <a:rPr lang="ru-RU" sz="3200" b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 ДЛЯ ПОСТУПЛЕНИЯ</a:t>
            </a:r>
            <a:endParaRPr lang="ru-RU" sz="3200" b="1" dirty="0">
              <a:solidFill>
                <a:srgbClr val="00206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pPr>
              <a:buNone/>
            </a:pPr>
            <a:r>
              <a:rPr lang="ru-RU" b="1" u="sng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ru-RU" b="1" u="sng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</a:br>
            <a:r>
              <a:rPr lang="ru-RU" b="1" u="sng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• Минимальные баллы ЕГЭ:</a:t>
            </a:r>
            <a:r>
              <a:rPr lang="ru-RU" b="1" dirty="0" smtClean="0">
                <a:latin typeface="Batang" pitchFamily="18" charset="-127"/>
                <a:ea typeface="Batang" pitchFamily="18" charset="-127"/>
              </a:rPr>
              <a:t/>
            </a:r>
            <a:br>
              <a:rPr lang="ru-RU" b="1" dirty="0" smtClean="0">
                <a:latin typeface="Batang" pitchFamily="18" charset="-127"/>
                <a:ea typeface="Batang" pitchFamily="18" charset="-127"/>
              </a:rPr>
            </a:br>
            <a:r>
              <a:rPr lang="ru-RU" b="1" dirty="0" smtClean="0">
                <a:latin typeface="Batang" pitchFamily="18" charset="-127"/>
                <a:ea typeface="Batang" pitchFamily="18" charset="-127"/>
              </a:rPr>
              <a:t>Математика (профильный) - 27 баллов;</a:t>
            </a:r>
            <a:br>
              <a:rPr lang="ru-RU" b="1" dirty="0" smtClean="0">
                <a:latin typeface="Batang" pitchFamily="18" charset="-127"/>
                <a:ea typeface="Batang" pitchFamily="18" charset="-127"/>
              </a:rPr>
            </a:br>
            <a:r>
              <a:rPr lang="ru-RU" b="1" dirty="0" smtClean="0">
                <a:latin typeface="Batang" pitchFamily="18" charset="-127"/>
                <a:ea typeface="Batang" pitchFamily="18" charset="-127"/>
              </a:rPr>
              <a:t>Русский язык - 36 баллов;</a:t>
            </a:r>
            <a:br>
              <a:rPr lang="ru-RU" b="1" dirty="0" smtClean="0">
                <a:latin typeface="Batang" pitchFamily="18" charset="-127"/>
                <a:ea typeface="Batang" pitchFamily="18" charset="-127"/>
              </a:rPr>
            </a:br>
            <a:r>
              <a:rPr lang="ru-RU" b="1" dirty="0" smtClean="0">
                <a:latin typeface="Batang" pitchFamily="18" charset="-127"/>
                <a:ea typeface="Batang" pitchFamily="18" charset="-127"/>
              </a:rPr>
              <a:t>История России - 32 балла;</a:t>
            </a:r>
            <a:br>
              <a:rPr lang="ru-RU" b="1" dirty="0" smtClean="0">
                <a:latin typeface="Batang" pitchFamily="18" charset="-127"/>
                <a:ea typeface="Batang" pitchFamily="18" charset="-127"/>
              </a:rPr>
            </a:br>
            <a:r>
              <a:rPr lang="ru-RU" b="1" dirty="0" smtClean="0">
                <a:latin typeface="Batang" pitchFamily="18" charset="-127"/>
                <a:ea typeface="Batang" pitchFamily="18" charset="-127"/>
              </a:rPr>
              <a:t>Обществознание - 42 балла;</a:t>
            </a:r>
            <a:br>
              <a:rPr lang="ru-RU" b="1" dirty="0" smtClean="0">
                <a:latin typeface="Batang" pitchFamily="18" charset="-127"/>
                <a:ea typeface="Batang" pitchFamily="18" charset="-127"/>
              </a:rPr>
            </a:br>
            <a:r>
              <a:rPr lang="ru-RU" b="1" dirty="0" smtClean="0">
                <a:latin typeface="Batang" pitchFamily="18" charset="-127"/>
                <a:ea typeface="Batang" pitchFamily="18" charset="-127"/>
              </a:rPr>
              <a:t>Биология - 36 баллов.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58204" cy="142876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prstTxWarp prst="textWave1">
              <a:avLst/>
            </a:prstTxWarp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АЛГОРИТМ ДЕЙСТВИЙ ДЛЯ КАНДИДАТОВ, ПОСТУПАЮЩИХ В</a:t>
            </a:r>
            <a:br>
              <a:rPr lang="ru-RU" sz="2000" b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</a:br>
            <a:r>
              <a:rPr lang="ru-RU" sz="2000" b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ОБРАЗОВАТЕЛЬНЫЕ УЧРЕЖДЕНИЯ ФСИН РОССИИ</a:t>
            </a:r>
            <a:endParaRPr lang="ru-RU" sz="2000" b="1" dirty="0">
              <a:solidFill>
                <a:srgbClr val="00206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latin typeface="Batang" pitchFamily="18" charset="-127"/>
                <a:ea typeface="Batang" pitchFamily="18" charset="-127"/>
              </a:rPr>
              <a:t/>
            </a:r>
            <a:br>
              <a:rPr lang="ru-RU" b="1" dirty="0" smtClean="0">
                <a:latin typeface="Batang" pitchFamily="18" charset="-127"/>
                <a:ea typeface="Batang" pitchFamily="18" charset="-127"/>
              </a:rPr>
            </a:br>
            <a:r>
              <a:rPr lang="ru-RU" b="1" dirty="0" smtClean="0">
                <a:latin typeface="Batang" pitchFamily="18" charset="-127"/>
                <a:ea typeface="Batang" pitchFamily="18" charset="-127"/>
              </a:rPr>
              <a:t>1. Собеседование в отделе кадров учреждения.</a:t>
            </a:r>
            <a:br>
              <a:rPr lang="ru-RU" b="1" dirty="0" smtClean="0">
                <a:latin typeface="Batang" pitchFamily="18" charset="-127"/>
                <a:ea typeface="Batang" pitchFamily="18" charset="-127"/>
              </a:rPr>
            </a:br>
            <a:r>
              <a:rPr lang="ru-RU" b="1" dirty="0" smtClean="0">
                <a:latin typeface="Batang" pitchFamily="18" charset="-127"/>
                <a:ea typeface="Batang" pitchFamily="18" charset="-127"/>
              </a:rPr>
              <a:t>2. Прохождение ЦПД </a:t>
            </a:r>
            <a:r>
              <a:rPr lang="ru-RU" b="1" dirty="0" smtClean="0">
                <a:latin typeface="Batang" pitchFamily="18" charset="-127"/>
                <a:ea typeface="Batang" pitchFamily="18" charset="-127"/>
              </a:rPr>
              <a:t>,ВВК</a:t>
            </a:r>
            <a:r>
              <a:rPr lang="ru-RU" b="1" dirty="0" smtClean="0">
                <a:latin typeface="Batang" pitchFamily="18" charset="-127"/>
                <a:ea typeface="Batang" pitchFamily="18" charset="-127"/>
              </a:rPr>
              <a:t>.</a:t>
            </a:r>
            <a:br>
              <a:rPr lang="ru-RU" b="1" dirty="0" smtClean="0">
                <a:latin typeface="Batang" pitchFamily="18" charset="-127"/>
                <a:ea typeface="Batang" pitchFamily="18" charset="-127"/>
              </a:rPr>
            </a:br>
            <a:r>
              <a:rPr lang="ru-RU" b="1" dirty="0" smtClean="0">
                <a:latin typeface="Batang" pitchFamily="18" charset="-127"/>
                <a:ea typeface="Batang" pitchFamily="18" charset="-127"/>
              </a:rPr>
              <a:t>3. Предоставление необходимых документов в отдел кадров учреждения для оформления</a:t>
            </a:r>
            <a:br>
              <a:rPr lang="ru-RU" b="1" dirty="0" smtClean="0">
                <a:latin typeface="Batang" pitchFamily="18" charset="-127"/>
                <a:ea typeface="Batang" pitchFamily="18" charset="-127"/>
              </a:rPr>
            </a:br>
            <a:r>
              <a:rPr lang="ru-RU" b="1" dirty="0" smtClean="0">
                <a:latin typeface="Batang" pitchFamily="18" charset="-127"/>
                <a:ea typeface="Batang" pitchFamily="18" charset="-127"/>
              </a:rPr>
              <a:t>личного дела.</a:t>
            </a:r>
            <a:br>
              <a:rPr lang="ru-RU" b="1" dirty="0" smtClean="0">
                <a:latin typeface="Batang" pitchFamily="18" charset="-127"/>
                <a:ea typeface="Batang" pitchFamily="18" charset="-127"/>
              </a:rPr>
            </a:br>
            <a:r>
              <a:rPr lang="ru-RU" b="1" dirty="0" smtClean="0">
                <a:latin typeface="Batang" pitchFamily="18" charset="-127"/>
                <a:ea typeface="Batang" pitchFamily="18" charset="-127"/>
              </a:rPr>
              <a:t>4. Прохождение ВВК.</a:t>
            </a:r>
            <a:br>
              <a:rPr lang="ru-RU" b="1" dirty="0" smtClean="0">
                <a:latin typeface="Batang" pitchFamily="18" charset="-127"/>
                <a:ea typeface="Batang" pitchFamily="18" charset="-127"/>
              </a:rPr>
            </a:br>
            <a:r>
              <a:rPr lang="ru-RU" b="1" dirty="0" smtClean="0">
                <a:latin typeface="Batang" pitchFamily="18" charset="-127"/>
                <a:ea typeface="Batang" pitchFamily="18" charset="-127"/>
              </a:rPr>
              <a:t>5. Сдача экзамена по физической подготовке.</a:t>
            </a:r>
            <a:br>
              <a:rPr lang="ru-RU" b="1" dirty="0" smtClean="0">
                <a:latin typeface="Batang" pitchFamily="18" charset="-127"/>
                <a:ea typeface="Batang" pitchFamily="18" charset="-127"/>
              </a:rPr>
            </a:br>
            <a:r>
              <a:rPr lang="ru-RU" b="1" dirty="0" smtClean="0">
                <a:latin typeface="Batang" pitchFamily="18" charset="-127"/>
                <a:ea typeface="Batang" pitchFamily="18" charset="-127"/>
              </a:rPr>
              <a:t>6. Сдача ЕГЭ в образовательных учреждениях.</a:t>
            </a:r>
            <a:br>
              <a:rPr lang="ru-RU" b="1" dirty="0" smtClean="0">
                <a:latin typeface="Batang" pitchFamily="18" charset="-127"/>
                <a:ea typeface="Batang" pitchFamily="18" charset="-127"/>
              </a:rPr>
            </a:br>
            <a:r>
              <a:rPr lang="ru-RU" b="1" dirty="0" smtClean="0">
                <a:latin typeface="Batang" pitchFamily="18" charset="-127"/>
                <a:ea typeface="Batang" pitchFamily="18" charset="-127"/>
              </a:rPr>
              <a:t>7. В случае получения положительных оценок по физической подготовке и ЕГЭ, личное дело</a:t>
            </a:r>
            <a:br>
              <a:rPr lang="ru-RU" b="1" dirty="0" smtClean="0">
                <a:latin typeface="Batang" pitchFamily="18" charset="-127"/>
                <a:ea typeface="Batang" pitchFamily="18" charset="-127"/>
              </a:rPr>
            </a:br>
            <a:r>
              <a:rPr lang="ru-RU" b="1" dirty="0" smtClean="0">
                <a:latin typeface="Batang" pitchFamily="18" charset="-127"/>
                <a:ea typeface="Batang" pitchFamily="18" charset="-127"/>
              </a:rPr>
              <a:t>кандидата рассматривается отборочной комиссией для принятия решения о</a:t>
            </a:r>
            <a:br>
              <a:rPr lang="ru-RU" b="1" dirty="0" smtClean="0">
                <a:latin typeface="Batang" pitchFamily="18" charset="-127"/>
                <a:ea typeface="Batang" pitchFamily="18" charset="-127"/>
              </a:rPr>
            </a:br>
            <a:r>
              <a:rPr lang="ru-RU" b="1" dirty="0" smtClean="0">
                <a:latin typeface="Batang" pitchFamily="18" charset="-127"/>
                <a:ea typeface="Batang" pitchFamily="18" charset="-127"/>
              </a:rPr>
              <a:t>целесообразности направления или отказа в направлении по требованиям предъявляемым</a:t>
            </a:r>
            <a:br>
              <a:rPr lang="ru-RU" b="1" dirty="0" smtClean="0">
                <a:latin typeface="Batang" pitchFamily="18" charset="-127"/>
                <a:ea typeface="Batang" pitchFamily="18" charset="-127"/>
              </a:rPr>
            </a:br>
            <a:r>
              <a:rPr lang="ru-RU" b="1" dirty="0" smtClean="0">
                <a:latin typeface="Batang" pitchFamily="18" charset="-127"/>
                <a:ea typeface="Batang" pitchFamily="18" charset="-127"/>
              </a:rPr>
              <a:t>для службы в УИС.</a:t>
            </a:r>
            <a:br>
              <a:rPr lang="ru-RU" b="1" dirty="0" smtClean="0">
                <a:latin typeface="Batang" pitchFamily="18" charset="-127"/>
                <a:ea typeface="Batang" pitchFamily="18" charset="-127"/>
              </a:rPr>
            </a:br>
            <a:r>
              <a:rPr lang="ru-RU" b="1" dirty="0" smtClean="0">
                <a:latin typeface="Batang" pitchFamily="18" charset="-127"/>
                <a:ea typeface="Batang" pitchFamily="18" charset="-127"/>
              </a:rPr>
              <a:t>8. Информация доводится до отдела кадров учреждения, где Вы ее можете узнать.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</TotalTime>
  <Words>461</Words>
  <PresentationFormat>Экран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Институты ФСИН России</vt:lpstr>
      <vt:lpstr>Что такое ФСИН?</vt:lpstr>
      <vt:lpstr>Слайд 3</vt:lpstr>
      <vt:lpstr>ГУФСИН России по Челябинской области объявляет набор в образовательные организации высшего образования Федеральной Службы Исполнения Наказаний России девушек и юношей ( с приписным группы А, А1), имеющих среднее (полное) общее образование (оканчивающих  среднюю общеобразовательную школу), среднее профессиональное образование, способные по своим личным и деловым качествам, физической подготовке и состоянию здоровья к службе в правоохранительных органах. (с последующим трудоустройством)</vt:lpstr>
      <vt:lpstr>Учебные заведения ФСИН России</vt:lpstr>
      <vt:lpstr>Условия обучения</vt:lpstr>
      <vt:lpstr>УСЛОВИЯ ПРИЕМА В ОБРАЗОВАТЕЛЬНЫЕ УЧРЕЖДЕНИЯ ФСИН РОССИИ</vt:lpstr>
      <vt:lpstr>БАЛЛЫ ЕГЭ ДЛЯ ПОСТУПЛЕНИЯ</vt:lpstr>
      <vt:lpstr>АЛГОРИТМ ДЕЙСТВИЙ ДЛЯ КАНДИДАТОВ, ПОСТУПАЮЩИХ В ОБРАЗОВАТЕЛЬНЫЕ УЧРЕЖДЕНИЯ ФСИН РОССИИ</vt:lpstr>
      <vt:lpstr>СОЦИАЛЬНЫЕ ГАРАНТИИ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Институты ФСИН России</dc:title>
  <dc:creator>User</dc:creator>
  <cp:lastModifiedBy>User</cp:lastModifiedBy>
  <cp:revision>11</cp:revision>
  <dcterms:created xsi:type="dcterms:W3CDTF">2020-02-06T18:10:15Z</dcterms:created>
  <dcterms:modified xsi:type="dcterms:W3CDTF">2020-02-07T09:56:18Z</dcterms:modified>
</cp:coreProperties>
</file>