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4" r:id="rId1"/>
  </p:sldMasterIdLst>
  <p:notesMasterIdLst>
    <p:notesMasterId r:id="rId13"/>
  </p:notesMasterIdLst>
  <p:sldIdLst>
    <p:sldId id="256" r:id="rId2"/>
    <p:sldId id="257" r:id="rId3"/>
    <p:sldId id="258" r:id="rId4"/>
    <p:sldId id="259" r:id="rId5"/>
    <p:sldId id="260" r:id="rId6"/>
    <p:sldId id="261" r:id="rId7"/>
    <p:sldId id="269"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85" autoAdjust="0"/>
  </p:normalViewPr>
  <p:slideViewPr>
    <p:cSldViewPr>
      <p:cViewPr varScale="1">
        <p:scale>
          <a:sx n="68" d="100"/>
          <a:sy n="68" d="100"/>
        </p:scale>
        <p:origin x="-1446" y="-108"/>
      </p:cViewPr>
      <p:guideLst>
        <p:guide orient="horz" pos="2160"/>
        <p:guide pos="2880"/>
      </p:guideLst>
    </p:cSldViewPr>
  </p:slideViewPr>
  <p:outlineViewPr>
    <p:cViewPr>
      <p:scale>
        <a:sx n="33" d="100"/>
        <a:sy n="33" d="100"/>
      </p:scale>
      <p:origin x="12" y="660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760B0-2942-4513-AA1F-5E28860D46DE}" type="datetimeFigureOut">
              <a:rPr lang="ru-RU" smtClean="0"/>
              <a:pPr/>
              <a:t>03.06.2021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D63EF2-4D83-4C60-9B09-8BD71193BA3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1D63EF2-4D83-4C60-9B09-8BD71193BA38}"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F7C8001-35F3-43E9-8D80-5D74D09F7DA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7C8001-35F3-43E9-8D80-5D74D09F7DA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7C8001-35F3-43E9-8D80-5D74D09F7DA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7C8001-35F3-43E9-8D80-5D74D09F7DA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7C8001-35F3-43E9-8D80-5D74D09F7DA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7C8001-35F3-43E9-8D80-5D74D09F7DA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F7C8001-35F3-43E9-8D80-5D74D09F7DA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F7C8001-35F3-43E9-8D80-5D74D09F7DA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F7C8001-35F3-43E9-8D80-5D74D09F7DA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7C8001-35F3-43E9-8D80-5D74D09F7DA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6074CF0-1450-4445-91B6-603B17741396}" type="datetimeFigureOut">
              <a:rPr lang="ru-RU" smtClean="0"/>
              <a:pPr/>
              <a:t>03.06.2021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9F7C8001-35F3-43E9-8D80-5D74D09F7DAD}"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074CF0-1450-4445-91B6-603B17741396}" type="datetimeFigureOut">
              <a:rPr lang="ru-RU" smtClean="0"/>
              <a:pPr/>
              <a:t>03.06.2021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7C8001-35F3-43E9-8D80-5D74D09F7DAD}"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8000" dirty="0" err="1" smtClean="0">
                <a:latin typeface="Times New Roman" pitchFamily="18" charset="0"/>
                <a:cs typeface="Times New Roman" pitchFamily="18" charset="0"/>
              </a:rPr>
              <a:t>Intellectual</a:t>
            </a:r>
            <a:r>
              <a:rPr lang="ru-RU" sz="8000" dirty="0" smtClean="0">
                <a:latin typeface="Times New Roman" pitchFamily="18" charset="0"/>
                <a:cs typeface="Times New Roman" pitchFamily="18" charset="0"/>
              </a:rPr>
              <a:t> </a:t>
            </a:r>
            <a:r>
              <a:rPr lang="ru-RU" sz="8000" dirty="0" err="1" smtClean="0">
                <a:latin typeface="Times New Roman" pitchFamily="18" charset="0"/>
                <a:cs typeface="Times New Roman" pitchFamily="18" charset="0"/>
              </a:rPr>
              <a:t>game</a:t>
            </a:r>
            <a:endParaRPr lang="ru-RU" sz="80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fontScale="92500" lnSpcReduction="20000"/>
          </a:bodyPr>
          <a:lstStyle/>
          <a:p>
            <a:endParaRPr lang="en-US" dirty="0" smtClean="0"/>
          </a:p>
          <a:p>
            <a:r>
              <a:rPr lang="en-US" sz="4400" smtClean="0">
                <a:latin typeface="Times New Roman" pitchFamily="18" charset="0"/>
                <a:cs typeface="Times New Roman" pitchFamily="18" charset="0"/>
              </a:rPr>
              <a:t>Teacher: </a:t>
            </a:r>
            <a:endParaRPr lang="en-US" sz="4400" dirty="0" smtClean="0">
              <a:latin typeface="Times New Roman" pitchFamily="18" charset="0"/>
              <a:cs typeface="Times New Roman" pitchFamily="18" charset="0"/>
            </a:endParaRPr>
          </a:p>
          <a:p>
            <a:r>
              <a:rPr lang="en-US" sz="4400" dirty="0" err="1" smtClean="0">
                <a:latin typeface="Times New Roman" pitchFamily="18" charset="0"/>
                <a:cs typeface="Times New Roman" pitchFamily="18" charset="0"/>
              </a:rPr>
              <a:t>Nurlybayeva</a:t>
            </a:r>
            <a:r>
              <a:rPr lang="en-US" sz="4400" dirty="0" smtClean="0">
                <a:latin typeface="Times New Roman" pitchFamily="18" charset="0"/>
                <a:cs typeface="Times New Roman" pitchFamily="18" charset="0"/>
              </a:rPr>
              <a:t> A.M</a:t>
            </a:r>
            <a:endParaRPr lang="ru-RU" sz="4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p:txBody>
          <a:bodyPr/>
          <a:lstStyle/>
          <a:p>
            <a:endParaRPr lang="ru-RU"/>
          </a:p>
        </p:txBody>
      </p:sp>
      <p:pic>
        <p:nvPicPr>
          <p:cNvPr id="9" name="Picture 2"/>
          <p:cNvPicPr>
            <a:picLocks noChangeAspect="1" noChangeArrowheads="1"/>
          </p:cNvPicPr>
          <p:nvPr/>
        </p:nvPicPr>
        <p:blipFill>
          <a:blip r:embed="rId3"/>
          <a:srcRect/>
          <a:stretch>
            <a:fillRect/>
          </a:stretch>
        </p:blipFill>
        <p:spPr bwMode="auto">
          <a:xfrm>
            <a:off x="0" y="1071546"/>
            <a:ext cx="9144000" cy="5500726"/>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1143008"/>
          </a:xfrm>
        </p:spPr>
        <p:txBody>
          <a:bodyPr>
            <a:normAutofit fontScale="90000"/>
          </a:bodyPr>
          <a:lstStyle/>
          <a:p>
            <a:pPr lvl="0"/>
            <a:r>
              <a:rPr lang="en-US" sz="5400" b="1" dirty="0" smtClean="0">
                <a:latin typeface="Times New Roman" pitchFamily="18" charset="0"/>
                <a:ea typeface="Times New Roman" pitchFamily="18" charset="0"/>
                <a:cs typeface="Times New Roman" pitchFamily="18" charset="0"/>
              </a:rPr>
              <a:t/>
            </a:r>
            <a:br>
              <a:rPr lang="en-US" sz="5400" b="1" dirty="0" smtClean="0">
                <a:latin typeface="Times New Roman" pitchFamily="18" charset="0"/>
                <a:ea typeface="Times New Roman" pitchFamily="18" charset="0"/>
                <a:cs typeface="Times New Roman" pitchFamily="18" charset="0"/>
              </a:rPr>
            </a:br>
            <a:r>
              <a:rPr lang="en-US" sz="3300" b="1" dirty="0" smtClean="0">
                <a:latin typeface="Times New Roman" pitchFamily="18" charset="0"/>
                <a:ea typeface="Times New Roman" pitchFamily="18" charset="0"/>
                <a:cs typeface="Times New Roman" pitchFamily="18" charset="0"/>
              </a:rPr>
              <a:t>The UK of Great Britain and </a:t>
            </a:r>
            <a:r>
              <a:rPr lang="en-US" sz="3300" b="1" dirty="0" err="1" smtClean="0">
                <a:latin typeface="Times New Roman" pitchFamily="18" charset="0"/>
                <a:ea typeface="Times New Roman" pitchFamily="18" charset="0"/>
                <a:cs typeface="Times New Roman" pitchFamily="18" charset="0"/>
              </a:rPr>
              <a:t>Nothern</a:t>
            </a:r>
            <a:r>
              <a:rPr lang="en-US" sz="3300" b="1" dirty="0" smtClean="0">
                <a:latin typeface="Times New Roman" pitchFamily="18" charset="0"/>
                <a:ea typeface="Times New Roman" pitchFamily="18" charset="0"/>
                <a:cs typeface="Times New Roman" pitchFamily="18" charset="0"/>
              </a:rPr>
              <a:t> Ireland</a:t>
            </a:r>
            <a:endParaRPr lang="ru-RU" sz="3300" dirty="0"/>
          </a:p>
        </p:txBody>
      </p:sp>
      <p:sp>
        <p:nvSpPr>
          <p:cNvPr id="3" name="Содержимое 2"/>
          <p:cNvSpPr>
            <a:spLocks noGrp="1"/>
          </p:cNvSpPr>
          <p:nvPr>
            <p:ph idx="1"/>
          </p:nvPr>
        </p:nvSpPr>
        <p:spPr/>
        <p:txBody>
          <a:bodyPr>
            <a:normAutofit fontScale="92500" lnSpcReduction="20000"/>
          </a:bodyPr>
          <a:lstStyle/>
          <a:p>
            <a:pPr lvl="0" eaLnBrk="0" fontAlgn="base" hangingPunct="0">
              <a:spcBef>
                <a:spcPct val="0"/>
              </a:spcBef>
              <a:spcAft>
                <a:spcPct val="0"/>
              </a:spcAft>
              <a:buFontTx/>
              <a:buChar char="•"/>
            </a:pPr>
            <a:r>
              <a:rPr lang="en-US" sz="3500" dirty="0" smtClean="0">
                <a:solidFill>
                  <a:prstClr val="black"/>
                </a:solidFill>
                <a:latin typeface="Times New Roman" pitchFamily="18" charset="0"/>
                <a:ea typeface="Times New Roman" pitchFamily="18" charset="0"/>
                <a:cs typeface="Times New Roman" pitchFamily="18" charset="0"/>
              </a:rPr>
              <a:t>What abbey plays the role of the Royal church?</a:t>
            </a:r>
            <a:endParaRPr lang="ru-RU" sz="3500" dirty="0" smtClean="0">
              <a:solidFill>
                <a:prstClr val="black"/>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buFontTx/>
              <a:buChar char="•"/>
            </a:pPr>
            <a:r>
              <a:rPr lang="en-US" sz="3500" dirty="0" smtClean="0">
                <a:solidFill>
                  <a:prstClr val="black"/>
                </a:solidFill>
                <a:latin typeface="Times New Roman" pitchFamily="18" charset="0"/>
                <a:ea typeface="Times New Roman" pitchFamily="18" charset="0"/>
                <a:cs typeface="Times New Roman" pitchFamily="18" charset="0"/>
              </a:rPr>
              <a:t>These birds lives at the Tower.</a:t>
            </a:r>
            <a:endParaRPr lang="ru-RU" sz="3500" dirty="0" smtClean="0">
              <a:solidFill>
                <a:prstClr val="black"/>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buFontTx/>
              <a:buChar char="•"/>
            </a:pPr>
            <a:r>
              <a:rPr lang="en-US" sz="3500" dirty="0" smtClean="0">
                <a:solidFill>
                  <a:prstClr val="black"/>
                </a:solidFill>
                <a:latin typeface="Times New Roman" pitchFamily="18" charset="0"/>
                <a:ea typeface="Times New Roman" pitchFamily="18" charset="0"/>
                <a:cs typeface="Times New Roman" pitchFamily="18" charset="0"/>
              </a:rPr>
              <a:t>What is the tower of London now?</a:t>
            </a:r>
            <a:endParaRPr lang="ru-RU" sz="3500" dirty="0" smtClean="0">
              <a:solidFill>
                <a:prstClr val="black"/>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buFontTx/>
              <a:buChar char="•"/>
            </a:pPr>
            <a:r>
              <a:rPr lang="en-US" sz="3500" dirty="0" smtClean="0">
                <a:solidFill>
                  <a:prstClr val="black"/>
                </a:solidFill>
                <a:latin typeface="Times New Roman" pitchFamily="18" charset="0"/>
                <a:ea typeface="Times New Roman" pitchFamily="18" charset="0"/>
                <a:cs typeface="Times New Roman" pitchFamily="18" charset="0"/>
              </a:rPr>
              <a:t>In what place does the Queen live?</a:t>
            </a:r>
            <a:endParaRPr lang="ru-RU" sz="3500" dirty="0" smtClean="0">
              <a:solidFill>
                <a:prstClr val="black"/>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buFontTx/>
              <a:buChar char="•"/>
            </a:pPr>
            <a:r>
              <a:rPr lang="en-US" sz="3500" dirty="0" smtClean="0">
                <a:solidFill>
                  <a:prstClr val="black"/>
                </a:solidFill>
                <a:latin typeface="Times New Roman" pitchFamily="18" charset="0"/>
                <a:ea typeface="Times New Roman" pitchFamily="18" charset="0"/>
                <a:cs typeface="Times New Roman" pitchFamily="18" charset="0"/>
              </a:rPr>
              <a:t>What is the most famous clock in Great </a:t>
            </a:r>
            <a:r>
              <a:rPr lang="en-US" sz="3500" smtClean="0">
                <a:solidFill>
                  <a:prstClr val="black"/>
                </a:solidFill>
                <a:latin typeface="Times New Roman" pitchFamily="18" charset="0"/>
                <a:ea typeface="Times New Roman" pitchFamily="18" charset="0"/>
                <a:cs typeface="Times New Roman" pitchFamily="18" charset="0"/>
              </a:rPr>
              <a:t>Britain?</a:t>
            </a:r>
          </a:p>
          <a:p>
            <a:pPr lvl="0" eaLnBrk="0" fontAlgn="base" hangingPunct="0">
              <a:spcBef>
                <a:spcPct val="0"/>
              </a:spcBef>
              <a:spcAft>
                <a:spcPct val="0"/>
              </a:spcAft>
              <a:buFontTx/>
              <a:buChar char="•"/>
            </a:pPr>
            <a:r>
              <a:rPr lang="en-US" sz="3500" smtClean="0">
                <a:solidFill>
                  <a:prstClr val="black"/>
                </a:solidFill>
                <a:latin typeface="Times New Roman" pitchFamily="18" charset="0"/>
                <a:ea typeface="Times New Roman" pitchFamily="18" charset="0"/>
                <a:cs typeface="Times New Roman" pitchFamily="18" charset="0"/>
              </a:rPr>
              <a:t>The first main island of The British Isles?</a:t>
            </a:r>
            <a:endParaRPr lang="ru-RU" sz="3500" smtClean="0">
              <a:solidFill>
                <a:prstClr val="black"/>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buFontTx/>
              <a:buChar char="•"/>
            </a:pPr>
            <a:r>
              <a:rPr lang="en-US" sz="3500" smtClean="0">
                <a:solidFill>
                  <a:prstClr val="black"/>
                </a:solidFill>
                <a:latin typeface="Times New Roman" pitchFamily="18" charset="0"/>
                <a:ea typeface="Times New Roman" pitchFamily="18" charset="0"/>
                <a:cs typeface="Times New Roman" pitchFamily="18" charset="0"/>
              </a:rPr>
              <a:t>On what continent are the British Isles situated?</a:t>
            </a:r>
            <a:endParaRPr lang="ru-RU" sz="3500" smtClean="0">
              <a:solidFill>
                <a:prstClr val="black"/>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buFontTx/>
              <a:buChar char="•"/>
            </a:pPr>
            <a:r>
              <a:rPr lang="en-US" sz="3500" smtClean="0">
                <a:solidFill>
                  <a:prstClr val="black"/>
                </a:solidFill>
                <a:latin typeface="Times New Roman" pitchFamily="18" charset="0"/>
                <a:ea typeface="Times New Roman" pitchFamily="18" charset="0"/>
                <a:cs typeface="Times New Roman" pitchFamily="18" charset="0"/>
              </a:rPr>
              <a:t>One of the fourth historical provinces of Ireland.</a:t>
            </a:r>
            <a:endParaRPr lang="ru-RU" sz="3500" smtClean="0">
              <a:solidFill>
                <a:prstClr val="black"/>
              </a:solidFill>
              <a:latin typeface="Times New Roman" pitchFamily="18" charset="0"/>
              <a:ea typeface="Calibri" pitchFamily="34"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2984"/>
            <a:ext cx="8229600" cy="5181616"/>
          </a:xfrm>
        </p:spPr>
        <p:txBody>
          <a:bodyPr/>
          <a:lstStyle/>
          <a:p>
            <a:r>
              <a:rPr lang="en-US" sz="3500" dirty="0" smtClean="0">
                <a:latin typeface="Times New Roman" pitchFamily="18" charset="0"/>
                <a:cs typeface="Times New Roman" pitchFamily="18" charset="0"/>
              </a:rPr>
              <a:t>The Scrabble game is based on its own game. Designed for grades 7-8</a:t>
            </a:r>
            <a:endParaRPr lang="ru-RU"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Lesson topic "Scrabble"</a:t>
            </a:r>
            <a:endParaRPr lang="ru-RU"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Lesson type: Activation of the studied regional material.</a:t>
            </a:r>
            <a:endParaRPr lang="ru-RU" sz="3500"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07157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ru-RU" dirty="0" smtClean="0"/>
              <a:t/>
            </a:r>
            <a:br>
              <a:rPr lang="ru-RU" dirty="0" smtClean="0"/>
            </a:br>
            <a:r>
              <a:rPr lang="en-US" dirty="0" smtClean="0"/>
              <a:t> </a:t>
            </a:r>
            <a:r>
              <a:rPr lang="en-US" dirty="0" smtClean="0">
                <a:latin typeface="Times New Roman" pitchFamily="18" charset="0"/>
                <a:cs typeface="Times New Roman" pitchFamily="18" charset="0"/>
              </a:rPr>
              <a:t>Tasks:</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en-US" sz="3500" dirty="0" smtClean="0">
                <a:latin typeface="Times New Roman" pitchFamily="18" charset="0"/>
                <a:cs typeface="Times New Roman" pitchFamily="18" charset="0"/>
              </a:rPr>
              <a:t>Promote the enhancement of the cognitive interests of schoolchildren.</a:t>
            </a:r>
            <a:endParaRPr lang="ru-RU"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Ensure the systematization and assimilation of students' knowledge.</a:t>
            </a:r>
            <a:endParaRPr lang="ru-RU"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Promote the formation of the ability to work in a group.</a:t>
            </a:r>
            <a:endParaRPr lang="ru-RU" sz="3500" dirty="0" smtClean="0">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61294"/>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ru-RU" dirty="0" smtClean="0"/>
              <a:t/>
            </a:r>
            <a:br>
              <a:rPr lang="ru-RU" dirty="0" smtClean="0"/>
            </a:br>
            <a:r>
              <a:rPr lang="en-US" dirty="0" smtClean="0">
                <a:latin typeface="Times New Roman" pitchFamily="18" charset="0"/>
                <a:cs typeface="Times New Roman" pitchFamily="18" charset="0"/>
              </a:rPr>
              <a:t>During the classes.</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25000" lnSpcReduction="20000"/>
          </a:bodyPr>
          <a:lstStyle/>
          <a:p>
            <a:r>
              <a:rPr lang="en-US" sz="14000" dirty="0" smtClean="0">
                <a:latin typeface="Times New Roman" pitchFamily="18" charset="0"/>
                <a:cs typeface="Times New Roman" pitchFamily="18" charset="0"/>
              </a:rPr>
              <a:t>The guys are divided into two teams.</a:t>
            </a:r>
          </a:p>
          <a:p>
            <a:pPr>
              <a:buNone/>
            </a:pPr>
            <a:r>
              <a:rPr lang="en-US" sz="14000" dirty="0" smtClean="0">
                <a:latin typeface="Times New Roman" pitchFamily="18" charset="0"/>
                <a:cs typeface="Times New Roman" pitchFamily="18" charset="0"/>
              </a:rPr>
              <a:t>First tour.</a:t>
            </a:r>
            <a:endParaRPr lang="ru-RU" sz="14000" dirty="0" smtClean="0">
              <a:latin typeface="Times New Roman" pitchFamily="18" charset="0"/>
              <a:cs typeface="Times New Roman" pitchFamily="18" charset="0"/>
            </a:endParaRPr>
          </a:p>
          <a:p>
            <a:r>
              <a:rPr lang="en-US" sz="14000" dirty="0" smtClean="0">
                <a:latin typeface="Times New Roman" pitchFamily="18" charset="0"/>
                <a:cs typeface="Times New Roman" pitchFamily="18" charset="0"/>
              </a:rPr>
              <a:t>The "Own game" in English is offered. A table is displayed on the electronic board (see Appendix # 1).</a:t>
            </a:r>
            <a:endParaRPr lang="ru-RU" sz="14000" dirty="0" smtClean="0">
              <a:latin typeface="Times New Roman" pitchFamily="18" charset="0"/>
              <a:cs typeface="Times New Roman" pitchFamily="18" charset="0"/>
            </a:endParaRPr>
          </a:p>
          <a:p>
            <a:r>
              <a:rPr lang="en-US" sz="14000" dirty="0" smtClean="0">
                <a:latin typeface="Times New Roman" pitchFamily="18" charset="0"/>
                <a:cs typeface="Times New Roman" pitchFamily="18" charset="0"/>
              </a:rPr>
              <a:t>The teams take turns choosing a category and a cost. If not answered, the other team has the right to answer.</a:t>
            </a:r>
            <a:endParaRPr lang="ru-RU" sz="14000"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08"/>
            <a:ext cx="8229600" cy="5324492"/>
          </a:xfrm>
        </p:spPr>
        <p:txBody>
          <a:bodyPr>
            <a:noAutofit/>
          </a:bodyPr>
          <a:lstStyle/>
          <a:p>
            <a:pPr>
              <a:buNone/>
            </a:pPr>
            <a:r>
              <a:rPr lang="en-US" sz="3500" dirty="0" smtClean="0">
                <a:latin typeface="Times New Roman" pitchFamily="18" charset="0"/>
                <a:cs typeface="Times New Roman" pitchFamily="18" charset="0"/>
              </a:rPr>
              <a:t>Second round</a:t>
            </a:r>
            <a:endParaRPr lang="ru-RU"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The children are invited to read the text without errors. Remove 10 points for each mistake. The maximum number of points is 500. </a:t>
            </a:r>
            <a:endParaRPr lang="ru-RU" sz="3500" dirty="0" smtClean="0">
              <a:latin typeface="Times New Roman" pitchFamily="18" charset="0"/>
              <a:cs typeface="Times New Roman" pitchFamily="18" charset="0"/>
            </a:endParaRPr>
          </a:p>
          <a:p>
            <a:pPr>
              <a:buNone/>
            </a:pPr>
            <a:r>
              <a:rPr lang="en-US" sz="3500" dirty="0" smtClean="0">
                <a:latin typeface="Times New Roman" pitchFamily="18" charset="0"/>
                <a:cs typeface="Times New Roman" pitchFamily="18" charset="0"/>
              </a:rPr>
              <a:t>Round three.</a:t>
            </a:r>
            <a:endParaRPr lang="ru-RU"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Practical application of knowledge. For a while, the guys solve a crossword puzzle. Each correct word gets 100 points.</a:t>
            </a:r>
            <a:endParaRPr lang="ru-RU" sz="35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Summarizing.</a:t>
            </a:r>
            <a:endParaRPr lang="ru-RU" dirty="0"/>
          </a:p>
        </p:txBody>
      </p:sp>
      <p:sp>
        <p:nvSpPr>
          <p:cNvPr id="3" name="Содержимое 2"/>
          <p:cNvSpPr>
            <a:spLocks noGrp="1"/>
          </p:cNvSpPr>
          <p:nvPr>
            <p:ph idx="1"/>
          </p:nvPr>
        </p:nvSpPr>
        <p:spPr/>
        <p:txBody>
          <a:bodyPr/>
          <a:lstStyle/>
          <a:p>
            <a:r>
              <a:rPr lang="en-US" sz="3500" dirty="0" smtClean="0">
                <a:latin typeface="Times New Roman" pitchFamily="18" charset="0"/>
                <a:cs typeface="Times New Roman" pitchFamily="18" charset="0"/>
              </a:rPr>
              <a:t>The results are summed up by the jury, in the role of which both children and invited teachers can act.</a:t>
            </a:r>
            <a:endParaRPr lang="ru-RU" sz="3500" dirty="0" smtClean="0">
              <a:latin typeface="Times New Roman" pitchFamily="18" charset="0"/>
              <a:cs typeface="Times New Roman" pitchFamily="18" charset="0"/>
            </a:endParaRPr>
          </a:p>
          <a:p>
            <a:pPr>
              <a:buNone/>
            </a:pPr>
            <a:endParaRPr lang="ru-RU" sz="3500" dirty="0" smtClean="0">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428596" y="1000108"/>
          <a:ext cx="8358245" cy="5643603"/>
        </p:xfrm>
        <a:graphic>
          <a:graphicData uri="http://schemas.openxmlformats.org/drawingml/2006/table">
            <a:tbl>
              <a:tblPr/>
              <a:tblGrid>
                <a:gridCol w="1799586"/>
                <a:gridCol w="1334567"/>
                <a:gridCol w="1264246"/>
                <a:gridCol w="1334567"/>
                <a:gridCol w="1334567"/>
                <a:gridCol w="1290712"/>
              </a:tblGrid>
              <a:tr h="781783">
                <a:tc>
                  <a:txBody>
                    <a:bodyPr/>
                    <a:lstStyle/>
                    <a:p>
                      <a:pPr>
                        <a:lnSpc>
                          <a:spcPct val="115000"/>
                        </a:lnSpc>
                        <a:spcAft>
                          <a:spcPts val="750"/>
                        </a:spcAft>
                      </a:pPr>
                      <a:r>
                        <a:rPr lang="ru-RU" sz="2000" dirty="0" err="1" smtClean="0">
                          <a:latin typeface="Times New Roman"/>
                          <a:ea typeface="Times New Roman"/>
                          <a:cs typeface="Times New Roman"/>
                        </a:rPr>
                        <a:t>The</a:t>
                      </a:r>
                      <a:r>
                        <a:rPr lang="ru-RU" sz="2000" dirty="0" smtClean="0">
                          <a:latin typeface="Times New Roman"/>
                          <a:ea typeface="Times New Roman"/>
                          <a:cs typeface="Times New Roman"/>
                        </a:rPr>
                        <a:t> </a:t>
                      </a:r>
                      <a:r>
                        <a:rPr lang="ru-RU" sz="2000" dirty="0" err="1" smtClean="0">
                          <a:latin typeface="Times New Roman"/>
                          <a:ea typeface="Times New Roman"/>
                          <a:cs typeface="Times New Roman"/>
                        </a:rPr>
                        <a:t>capital</a:t>
                      </a:r>
                      <a:r>
                        <a:rPr lang="ru-RU" sz="2000" dirty="0" smtClean="0">
                          <a:latin typeface="Times New Roman"/>
                          <a:ea typeface="Times New Roman"/>
                          <a:cs typeface="Times New Roman"/>
                        </a:rPr>
                        <a:t> </a:t>
                      </a:r>
                      <a:r>
                        <a:rPr lang="ru-RU" sz="2000" dirty="0" err="1" smtClean="0">
                          <a:latin typeface="Times New Roman"/>
                          <a:ea typeface="Times New Roman"/>
                          <a:cs typeface="Times New Roman"/>
                        </a:rPr>
                        <a:t>of</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100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200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300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400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500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1253883">
                <a:tc>
                  <a:txBody>
                    <a:bodyPr/>
                    <a:lstStyle/>
                    <a:p>
                      <a:pPr>
                        <a:lnSpc>
                          <a:spcPct val="115000"/>
                        </a:lnSpc>
                        <a:spcAft>
                          <a:spcPts val="750"/>
                        </a:spcAft>
                      </a:pPr>
                      <a:r>
                        <a:rPr lang="ru-RU" sz="2000" dirty="0" err="1">
                          <a:latin typeface="Times New Roman"/>
                          <a:ea typeface="Times New Roman"/>
                          <a:cs typeface="Times New Roman"/>
                        </a:rPr>
                        <a:t>The</a:t>
                      </a:r>
                      <a:r>
                        <a:rPr lang="ru-RU" sz="2000" dirty="0">
                          <a:latin typeface="Times New Roman"/>
                          <a:ea typeface="Times New Roman"/>
                          <a:cs typeface="Times New Roman"/>
                        </a:rPr>
                        <a:t> </a:t>
                      </a:r>
                      <a:r>
                        <a:rPr lang="ru-RU" sz="2000" dirty="0" err="1">
                          <a:latin typeface="Times New Roman"/>
                          <a:ea typeface="Times New Roman"/>
                          <a:cs typeface="Times New Roman"/>
                        </a:rPr>
                        <a:t>official</a:t>
                      </a:r>
                      <a:r>
                        <a:rPr lang="ru-RU" sz="2000" dirty="0">
                          <a:latin typeface="Times New Roman"/>
                          <a:ea typeface="Times New Roman"/>
                          <a:cs typeface="Times New Roman"/>
                        </a:rPr>
                        <a:t> </a:t>
                      </a:r>
                      <a:r>
                        <a:rPr lang="ru-RU" sz="2000" dirty="0" err="1">
                          <a:latin typeface="Times New Roman"/>
                          <a:ea typeface="Times New Roman"/>
                          <a:cs typeface="Times New Roman"/>
                        </a:rPr>
                        <a:t>language</a:t>
                      </a:r>
                      <a:r>
                        <a:rPr lang="ru-RU" sz="2000" dirty="0">
                          <a:latin typeface="Times New Roman"/>
                          <a:ea typeface="Times New Roman"/>
                          <a:cs typeface="Times New Roman"/>
                        </a:rPr>
                        <a:t> </a:t>
                      </a:r>
                      <a:r>
                        <a:rPr lang="ru-RU" sz="2000" dirty="0" err="1">
                          <a:latin typeface="Times New Roman"/>
                          <a:ea typeface="Times New Roman"/>
                          <a:cs typeface="Times New Roman"/>
                        </a:rPr>
                        <a:t>of</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100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200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300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400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500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999471">
                <a:tc>
                  <a:txBody>
                    <a:bodyPr/>
                    <a:lstStyle/>
                    <a:p>
                      <a:pPr>
                        <a:lnSpc>
                          <a:spcPct val="115000"/>
                        </a:lnSpc>
                        <a:spcAft>
                          <a:spcPts val="750"/>
                        </a:spcAft>
                      </a:pPr>
                      <a:r>
                        <a:rPr lang="ru-RU" sz="2000">
                          <a:latin typeface="Times New Roman"/>
                          <a:ea typeface="Times New Roman"/>
                          <a:cs typeface="Times New Roman"/>
                        </a:rPr>
                        <a:t>Agree  or disagree</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100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200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300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400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500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1308019">
                <a:tc>
                  <a:txBody>
                    <a:bodyPr/>
                    <a:lstStyle/>
                    <a:p>
                      <a:pPr>
                        <a:lnSpc>
                          <a:spcPct val="115000"/>
                        </a:lnSpc>
                        <a:spcAft>
                          <a:spcPts val="750"/>
                        </a:spcAft>
                      </a:pPr>
                      <a:r>
                        <a:rPr lang="en-US" sz="2000">
                          <a:latin typeface="Times New Roman"/>
                          <a:ea typeface="Times New Roman"/>
                          <a:cs typeface="Times New Roman"/>
                        </a:rPr>
                        <a:t>Translate from English into Russian</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100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200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300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400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500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1300447">
                <a:tc>
                  <a:txBody>
                    <a:bodyPr/>
                    <a:lstStyle/>
                    <a:p>
                      <a:pPr>
                        <a:lnSpc>
                          <a:spcPct val="115000"/>
                        </a:lnSpc>
                        <a:spcAft>
                          <a:spcPts val="750"/>
                        </a:spcAft>
                      </a:pPr>
                      <a:r>
                        <a:rPr lang="en-US" sz="2000">
                          <a:latin typeface="Times New Roman"/>
                          <a:ea typeface="Times New Roman"/>
                          <a:cs typeface="Times New Roman"/>
                        </a:rPr>
                        <a:t>Translate from Russian into English</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100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200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a:latin typeface="Times New Roman"/>
                          <a:ea typeface="Times New Roman"/>
                          <a:cs typeface="Times New Roman"/>
                        </a:rPr>
                        <a:t>300</a:t>
                      </a:r>
                      <a:endParaRPr lang="ru-RU" sz="200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400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nSpc>
                          <a:spcPct val="115000"/>
                        </a:lnSpc>
                        <a:spcAft>
                          <a:spcPts val="750"/>
                        </a:spcAft>
                      </a:pPr>
                      <a:r>
                        <a:rPr lang="ru-RU" sz="2000" dirty="0">
                          <a:latin typeface="Times New Roman"/>
                          <a:ea typeface="Times New Roman"/>
                          <a:cs typeface="Times New Roman"/>
                        </a:rPr>
                        <a:t>500</a:t>
                      </a:r>
                      <a:endParaRPr lang="ru-RU" sz="2000" dirty="0">
                        <a:latin typeface="Calibri"/>
                        <a:ea typeface="Times New Roman"/>
                        <a:cs typeface="Times New Roman"/>
                      </a:endParaRPr>
                    </a:p>
                  </a:txBody>
                  <a:tcPr marL="63420" marR="6342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en-US" b="1" dirty="0" smtClean="0">
                <a:latin typeface="Times New Roman" pitchFamily="18" charset="0"/>
                <a:cs typeface="Times New Roman" pitchFamily="18" charset="0"/>
              </a:rPr>
              <a:t>Read without mistakes</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r>
              <a:rPr lang="en-US" sz="3800" dirty="0" smtClean="0">
                <a:latin typeface="Times New Roman" pitchFamily="18" charset="0"/>
                <a:cs typeface="Times New Roman" pitchFamily="18" charset="0"/>
              </a:rPr>
              <a:t>T1: Great Britain is situated on the British Isles. It is washed by the Atlantic Ocean, the Irish Sea and the North Sea. The population is over 59 million people. English is the official language, but some people speak Scottish, Welsh and Irish. The capital of the UK is London. Great Britain is famous for its universities: Cambridge and Oxford.</a:t>
            </a:r>
            <a:br>
              <a:rPr lang="en-US" sz="3800" dirty="0" smtClean="0">
                <a:latin typeface="Times New Roman" pitchFamily="18" charset="0"/>
                <a:cs typeface="Times New Roman" pitchFamily="18" charset="0"/>
              </a:rPr>
            </a:br>
            <a:endParaRPr lang="ru-RU" sz="3800" dirty="0" smtClean="0">
              <a:latin typeface="Times New Roman" pitchFamily="18" charset="0"/>
              <a:cs typeface="Times New Roman" pitchFamily="18" charset="0"/>
            </a:endParaRPr>
          </a:p>
          <a:p>
            <a:r>
              <a:rPr lang="en-US" sz="3800" dirty="0" smtClean="0">
                <a:latin typeface="Times New Roman" pitchFamily="18" charset="0"/>
                <a:cs typeface="Times New Roman" pitchFamily="18" charset="0"/>
              </a:rPr>
              <a:t>T2: Canada is the second largest country in the world. It is washed by the Arctic Ocean, the Atlantic Ocean and the Pacific Ocean. The capital of Canada is Ottawa. In Canada there are people of many nationalities. There are two official languages in this country: English and French.</a:t>
            </a:r>
            <a:endParaRPr lang="ru-RU" sz="3800" dirty="0" smtClean="0">
              <a:latin typeface="Times New Roman" pitchFamily="18" charset="0"/>
              <a:cs typeface="Times New Roman" pitchFamily="18" charset="0"/>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08"/>
            <a:ext cx="8229600" cy="5324492"/>
          </a:xfrm>
        </p:spPr>
        <p:txBody>
          <a:bodyPr>
            <a:normAutofit fontScale="77500" lnSpcReduction="20000"/>
          </a:bodyPr>
          <a:lstStyle/>
          <a:p>
            <a:r>
              <a:rPr lang="en-US" sz="2800" dirty="0" smtClean="0">
                <a:latin typeface="Times New Roman" pitchFamily="18" charset="0"/>
                <a:cs typeface="Times New Roman" pitchFamily="18" charset="0"/>
              </a:rPr>
              <a:t>T3: Australia is the biggest island and the smallest continent in the world. It is washed by the Indian and the Pacific Oceans. It is a large country, but its population is only 18 million people. The capital of Australia is Canberra. English is the official language in Australia. This country is famous for its native animals: the kangaroo, the koala, the dingo and the emu.</a:t>
            </a:r>
            <a:br>
              <a:rPr lang="en-US" sz="2800" dirty="0" smtClean="0">
                <a:latin typeface="Times New Roman" pitchFamily="18" charset="0"/>
                <a:cs typeface="Times New Roman" pitchFamily="18" charset="0"/>
              </a:rPr>
            </a:br>
            <a:endParaRPr lang="ru-RU"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T4: New Zealand is a small and quiet country in the Pacific Ocean. It consists of two main islands and some smaller islands. The capital of New Zealand is Wellington. The population of this country is mixed. The official languages are English and Maori. New Zealand is famous for its products: butter, cheese and meat.</a:t>
            </a:r>
            <a:br>
              <a:rPr lang="en-US" sz="2800" dirty="0" smtClean="0">
                <a:latin typeface="Times New Roman" pitchFamily="18" charset="0"/>
                <a:cs typeface="Times New Roman" pitchFamily="18" charset="0"/>
              </a:rPr>
            </a:br>
            <a:endParaRPr lang="ru-RU"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T5: The USA is situated in North America It is washed by the Atlantic and the Pacific Oceans. The official name of the country is the United States of America. The USA has the third largest population in the world. The capital of the USA is Washington. English is the official language, but Spanish is the second language in the USA.</a:t>
            </a:r>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466</Words>
  <Application>Microsoft Office PowerPoint</Application>
  <PresentationFormat>Экран (4:3)</PresentationFormat>
  <Paragraphs>68</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Intellectual game</vt:lpstr>
      <vt:lpstr>Слайд 2</vt:lpstr>
      <vt:lpstr>        Tasks:</vt:lpstr>
      <vt:lpstr>    During the classes.</vt:lpstr>
      <vt:lpstr>Слайд 5</vt:lpstr>
      <vt:lpstr> Summarizing.</vt:lpstr>
      <vt:lpstr>Слайд 7</vt:lpstr>
      <vt:lpstr> Read without mistakes</vt:lpstr>
      <vt:lpstr>Слайд 9</vt:lpstr>
      <vt:lpstr>Слайд 10</vt:lpstr>
      <vt:lpstr> The UK of Great Britain and Nothern Ireland</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dc:creator>
  <cp:lastModifiedBy>а</cp:lastModifiedBy>
  <cp:revision>9</cp:revision>
  <dcterms:created xsi:type="dcterms:W3CDTF">2021-04-20T15:32:51Z</dcterms:created>
  <dcterms:modified xsi:type="dcterms:W3CDTF">2021-06-03T06:21:44Z</dcterms:modified>
</cp:coreProperties>
</file>