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0" r:id="rId4"/>
    <p:sldId id="261" r:id="rId5"/>
    <p:sldId id="262" r:id="rId6"/>
    <p:sldId id="276" r:id="rId7"/>
    <p:sldId id="277" r:id="rId8"/>
    <p:sldId id="278" r:id="rId9"/>
    <p:sldId id="279" r:id="rId10"/>
    <p:sldId id="263" r:id="rId11"/>
    <p:sldId id="264" r:id="rId12"/>
    <p:sldId id="281" r:id="rId13"/>
    <p:sldId id="268" r:id="rId14"/>
    <p:sldId id="282" r:id="rId15"/>
    <p:sldId id="267" r:id="rId16"/>
    <p:sldId id="265" r:id="rId17"/>
    <p:sldId id="266" r:id="rId18"/>
    <p:sldId id="284" r:id="rId19"/>
    <p:sldId id="283" r:id="rId20"/>
    <p:sldId id="269" r:id="rId21"/>
    <p:sldId id="272" r:id="rId22"/>
    <p:sldId id="273" r:id="rId23"/>
    <p:sldId id="274" r:id="rId24"/>
    <p:sldId id="285" r:id="rId25"/>
    <p:sldId id="286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3"/>
            <a:ext cx="8636496" cy="7920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Интегрированный урок по математике и  химии</a:t>
            </a:r>
            <a:br>
              <a:rPr lang="ru-RU" sz="3200" b="1" dirty="0" smtClean="0"/>
            </a:br>
            <a:r>
              <a:rPr lang="ru-RU" sz="4900" dirty="0" smtClean="0"/>
              <a:t>Готовимся к ЕГЭ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344788"/>
            <a:ext cx="7250874" cy="1092324"/>
          </a:xfrm>
        </p:spPr>
        <p:txBody>
          <a:bodyPr>
            <a:normAutofit fontScale="92500" lnSpcReduction="20000"/>
          </a:bodyPr>
          <a:lstStyle/>
          <a:p>
            <a:r>
              <a:rPr lang="ru-RU" sz="4400" b="1" smtClean="0">
                <a:solidFill>
                  <a:prstClr val="black"/>
                </a:solidFill>
                <a:ea typeface="+mj-ea"/>
                <a:cs typeface="+mj-cs"/>
              </a:rPr>
              <a:t>Как решать з</a:t>
            </a:r>
            <a:r>
              <a:rPr lang="ru-RU" sz="4400" b="1" smtClean="0">
                <a:solidFill>
                  <a:prstClr val="black"/>
                </a:solidFill>
                <a:ea typeface="+mj-ea"/>
                <a:cs typeface="+mj-cs"/>
              </a:rPr>
              <a:t>адачи </a:t>
            </a:r>
            <a:r>
              <a:rPr lang="ru-RU" sz="4400" b="1" dirty="0">
                <a:solidFill>
                  <a:prstClr val="black"/>
                </a:solidFill>
                <a:ea typeface="+mj-ea"/>
                <a:cs typeface="+mj-cs"/>
              </a:rPr>
              <a:t>на растворы </a:t>
            </a:r>
            <a:r>
              <a:rPr lang="ru-RU" sz="4400" b="1" dirty="0" smtClean="0">
                <a:solidFill>
                  <a:prstClr val="black"/>
                </a:solidFill>
                <a:ea typeface="+mj-ea"/>
                <a:cs typeface="+mj-cs"/>
              </a:rPr>
              <a:t>и сплавы</a:t>
            </a:r>
          </a:p>
          <a:p>
            <a:endParaRPr lang="ru-RU" sz="4400" b="1" dirty="0">
              <a:solidFill>
                <a:prstClr val="black"/>
              </a:solidFill>
              <a:ea typeface="+mj-ea"/>
              <a:cs typeface="+mj-cs"/>
            </a:endParaRPr>
          </a:p>
          <a:p>
            <a:endParaRPr lang="ru-RU" sz="44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pic>
        <p:nvPicPr>
          <p:cNvPr id="1029" name="Picture 5" descr="http://www.province.ru/yaroslavl/media/k2/items/cache/dd34e32172fe0202ef287e574244e1d2_X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33899"/>
            <a:ext cx="333375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0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на сплавы </a:t>
            </a:r>
            <a:br>
              <a:rPr lang="ru-RU" b="1" dirty="0" smtClean="0"/>
            </a:br>
            <a:r>
              <a:rPr lang="ru-RU" sz="4000" b="1" dirty="0" smtClean="0"/>
              <a:t>Задача 4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Имеется </a:t>
            </a:r>
            <a:r>
              <a:rPr lang="ru-RU" dirty="0"/>
              <a:t>два сплава. Первый содержит 10% никеля, второй — 30% никеля. Из этих </a:t>
            </a:r>
            <a:r>
              <a:rPr lang="ru-RU" dirty="0" smtClean="0"/>
              <a:t>двух сплавов </a:t>
            </a:r>
            <a:r>
              <a:rPr lang="ru-RU" dirty="0"/>
              <a:t>получили третий сплав массой 200 кг, содержащий 25% никеля. На сколько килограммов масса первого сплава была меньше массы второго?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36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1982081"/>
              </p:ext>
            </p:extLst>
          </p:nvPr>
        </p:nvGraphicFramePr>
        <p:xfrm>
          <a:off x="611560" y="404664"/>
          <a:ext cx="7776863" cy="47733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3606"/>
                <a:gridCol w="1944419"/>
                <a:gridCol w="1944419"/>
                <a:gridCol w="1944419"/>
              </a:tblGrid>
              <a:tr h="1800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никеля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никеля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82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7224822"/>
              </p:ext>
            </p:extLst>
          </p:nvPr>
        </p:nvGraphicFramePr>
        <p:xfrm>
          <a:off x="899594" y="620687"/>
          <a:ext cx="7776863" cy="49696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3606"/>
                <a:gridCol w="1944419"/>
                <a:gridCol w="1944419"/>
                <a:gridCol w="1944419"/>
              </a:tblGrid>
              <a:tr h="19681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никеля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никеля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27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7224822"/>
              </p:ext>
            </p:extLst>
          </p:nvPr>
        </p:nvGraphicFramePr>
        <p:xfrm>
          <a:off x="899594" y="620687"/>
          <a:ext cx="7776863" cy="49696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3606"/>
                <a:gridCol w="1944419"/>
                <a:gridCol w="1944419"/>
                <a:gridCol w="1944419"/>
              </a:tblGrid>
              <a:tr h="19681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никеля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никеля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27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7224822"/>
              </p:ext>
            </p:extLst>
          </p:nvPr>
        </p:nvGraphicFramePr>
        <p:xfrm>
          <a:off x="899594" y="620687"/>
          <a:ext cx="7776863" cy="49696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3606"/>
                <a:gridCol w="1944419"/>
                <a:gridCol w="1944419"/>
                <a:gridCol w="1944419"/>
              </a:tblGrid>
              <a:tr h="19681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никеля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никеля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0,1х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0,3у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0,25*200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27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Задача 5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05273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Имеется </a:t>
            </a:r>
            <a:r>
              <a:rPr lang="ru-RU" sz="3200" dirty="0">
                <a:latin typeface="+mj-lt"/>
              </a:rPr>
              <a:t>два сплава. Первый сплав содержит </a:t>
            </a:r>
            <a:r>
              <a:rPr lang="ru-RU" sz="3200" dirty="0"/>
              <a:t>10% </a:t>
            </a:r>
            <a:r>
              <a:rPr lang="ru-RU" sz="3200" dirty="0" smtClean="0"/>
              <a:t>меди, второй — 40% меди. Масса второго сплава больше массы первого на 3 кг. Из этих двух сплавов получили третий сплав, содержащий 30% меди. Найдите массу третьего сплава. Ответ дайте в килограммах.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052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947399"/>
              </p:ext>
            </p:extLst>
          </p:nvPr>
        </p:nvGraphicFramePr>
        <p:xfrm>
          <a:off x="395536" y="764702"/>
          <a:ext cx="8136904" cy="37444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33587"/>
                <a:gridCol w="2034439"/>
                <a:gridCol w="2034439"/>
                <a:gridCol w="2034439"/>
              </a:tblGrid>
              <a:tr h="1527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% содержание меди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Масса меди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4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85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1708072"/>
              </p:ext>
            </p:extLst>
          </p:nvPr>
        </p:nvGraphicFramePr>
        <p:xfrm>
          <a:off x="323528" y="1124744"/>
          <a:ext cx="8424936" cy="3456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5574"/>
                <a:gridCol w="2106454"/>
                <a:gridCol w="2106454"/>
                <a:gridCol w="2106454"/>
              </a:tblGrid>
              <a:tr h="1410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меди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меди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х+ х+3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19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1708072"/>
              </p:ext>
            </p:extLst>
          </p:nvPr>
        </p:nvGraphicFramePr>
        <p:xfrm>
          <a:off x="323528" y="1124744"/>
          <a:ext cx="8424936" cy="3456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5574"/>
                <a:gridCol w="2106454"/>
                <a:gridCol w="2106454"/>
                <a:gridCol w="2106454"/>
              </a:tblGrid>
              <a:tr h="1410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меди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меди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х+ х+3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19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1708072"/>
              </p:ext>
            </p:extLst>
          </p:nvPr>
        </p:nvGraphicFramePr>
        <p:xfrm>
          <a:off x="323528" y="1124744"/>
          <a:ext cx="8424936" cy="3456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5574"/>
                <a:gridCol w="2106454"/>
                <a:gridCol w="2106454"/>
                <a:gridCol w="2106454"/>
              </a:tblGrid>
              <a:tr h="1410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Общая масса сплава 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% содержание меди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Масса меди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Первый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0,1х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Второй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0,4(х+3)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Третий сплав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j-lt"/>
                          <a:ea typeface="Times New Roman"/>
                        </a:rPr>
                        <a:t>х+ х+3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j-lt"/>
                          <a:ea typeface="Times New Roman"/>
                        </a:rPr>
                        <a:t>(2х+3)*0,3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19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«Всё впереди!</a:t>
            </a:r>
          </a:p>
          <a:p>
            <a:pPr marL="0" indent="0" algn="just">
              <a:buNone/>
            </a:pPr>
            <a:r>
              <a:rPr lang="ru-RU" b="1" dirty="0"/>
              <a:t>Как мало за плечами!</a:t>
            </a:r>
          </a:p>
          <a:p>
            <a:pPr marL="0" indent="0" algn="just">
              <a:buNone/>
            </a:pPr>
            <a:r>
              <a:rPr lang="ru-RU" b="1" dirty="0"/>
              <a:t>Пусть химия нам будет вместо рук,</a:t>
            </a:r>
          </a:p>
          <a:p>
            <a:pPr marL="0" indent="0" algn="just">
              <a:buNone/>
            </a:pPr>
            <a:r>
              <a:rPr lang="ru-RU" b="1" dirty="0"/>
              <a:t>Пусть станет математика очами.</a:t>
            </a:r>
          </a:p>
          <a:p>
            <a:pPr marL="0" indent="0" algn="just">
              <a:buNone/>
            </a:pPr>
            <a:r>
              <a:rPr lang="ru-RU" b="1" dirty="0"/>
              <a:t>Не разлучайте этих двух подруг».</a:t>
            </a:r>
          </a:p>
          <a:p>
            <a:pPr marL="0" indent="0" algn="just">
              <a:buNone/>
            </a:pPr>
            <a:r>
              <a:rPr lang="ru-RU" b="1" dirty="0" smtClean="0"/>
              <a:t>                                                              (</a:t>
            </a:r>
            <a:r>
              <a:rPr lang="ru-RU" b="1" dirty="0"/>
              <a:t>М. </a:t>
            </a:r>
            <a:r>
              <a:rPr lang="ru-RU" b="1" dirty="0" err="1"/>
              <a:t>Алигер</a:t>
            </a:r>
            <a:r>
              <a:rPr lang="ru-RU" b="1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6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Задача 6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Имеется два сплава. Первый содержит 5% никеля, второй — 35% никеля. Из этих двух сплавов получили третий сплав массой 225 кг, содержащий 25% никеля. На сколько килограммов масса первого сплава меньше массы второго?</a:t>
            </a:r>
          </a:p>
        </p:txBody>
      </p:sp>
    </p:spTree>
    <p:extLst>
      <p:ext uri="{BB962C8B-B14F-4D97-AF65-F5344CB8AC3E}">
        <p14:creationId xmlns:p14="http://schemas.microsoft.com/office/powerpoint/2010/main" xmlns="" val="12389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7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+mj-lt"/>
                <a:ea typeface="Times New Roman"/>
              </a:rPr>
              <a:t>Смешав 11-процентный и 72-процентный растворы кислоты и добавив 10 кг чистой воды, получили 31-процентный раствор кислоты. Если бы вместо 10 кг воды добавили 10 кг 50- процентного раствора той же кислоты, то получили бы 51- процентный раствор кислоты. Сколько килограммов 11- процентного раствора использовали для получения смеси?</a:t>
            </a:r>
            <a:endParaRPr lang="ru-RU" sz="2800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8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4319978"/>
              </p:ext>
            </p:extLst>
          </p:nvPr>
        </p:nvGraphicFramePr>
        <p:xfrm>
          <a:off x="251521" y="692696"/>
          <a:ext cx="8208911" cy="5094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5"/>
                <a:gridCol w="1794752"/>
                <a:gridCol w="2416858"/>
                <a:gridCol w="2053086"/>
              </a:tblGrid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Общая 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раствора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% содержание вещества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вещества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+ 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Третий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+mj-lt"/>
                          <a:ea typeface="Times New Roman"/>
                        </a:rPr>
                        <a:t>Первый+второй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третий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растворы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56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7498844"/>
              </p:ext>
            </p:extLst>
          </p:nvPr>
        </p:nvGraphicFramePr>
        <p:xfrm>
          <a:off x="251521" y="692696"/>
          <a:ext cx="8208911" cy="5094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5"/>
                <a:gridCol w="1794752"/>
                <a:gridCol w="2416858"/>
                <a:gridCol w="2053086"/>
              </a:tblGrid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Общая 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раствора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% содержание вещества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Масса вещества(кг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+ 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х+у+10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Третий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Первый + второй +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третий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растворы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х+у+10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3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7498844"/>
              </p:ext>
            </p:extLst>
          </p:nvPr>
        </p:nvGraphicFramePr>
        <p:xfrm>
          <a:off x="251521" y="692696"/>
          <a:ext cx="8208911" cy="5094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5"/>
                <a:gridCol w="1794752"/>
                <a:gridCol w="2416858"/>
                <a:gridCol w="2053086"/>
              </a:tblGrid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Общая 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раствора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%содержание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вещества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вещества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+ 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х+у+10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Третий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Первый + второй +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третий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растворы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х+у+10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3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7498844"/>
              </p:ext>
            </p:extLst>
          </p:nvPr>
        </p:nvGraphicFramePr>
        <p:xfrm>
          <a:off x="251521" y="692696"/>
          <a:ext cx="8208911" cy="5094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5"/>
                <a:gridCol w="1794752"/>
                <a:gridCol w="2416858"/>
                <a:gridCol w="2053086"/>
              </a:tblGrid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Общая 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раствора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%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содержание вещества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Масса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вещества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(кг)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0,11х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0,72у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+ 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х+у+10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0,31(х+у+10)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Первый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0,11х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Второй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0,72у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Третий раствор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0,1*50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Первый + второй +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третий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растворы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х+у+10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/>
                        </a:rPr>
                        <a:t>0,51(х+у+10)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3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ea typeface="Times New Roman"/>
              </a:rPr>
              <a:t>Рефлексия</a:t>
            </a:r>
            <a:r>
              <a:rPr lang="ru-RU" sz="3600" dirty="0">
                <a:ea typeface="Times New Roman"/>
              </a:rPr>
              <a:t/>
            </a:r>
            <a:br>
              <a:rPr lang="ru-RU" sz="3600" dirty="0">
                <a:ea typeface="Times New Roman"/>
              </a:rPr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1299490"/>
              </p:ext>
            </p:extLst>
          </p:nvPr>
        </p:nvGraphicFramePr>
        <p:xfrm>
          <a:off x="395536" y="1412776"/>
          <a:ext cx="8218358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2376264"/>
                <a:gridCol w="1579329"/>
                <a:gridCol w="1917567"/>
                <a:gridCol w="2345198"/>
              </a:tblGrid>
              <a:tr h="11143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Цель </a:t>
                      </a: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урока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все</a:t>
                      </a:r>
                      <a:r>
                        <a:rPr lang="ru-RU" sz="1800" b="1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понятно</a:t>
                      </a: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(ничего не понял)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?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(интересно, хочу узнать подробнее)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</a:rPr>
                        <a:t>Уметь</a:t>
                      </a:r>
                      <a:r>
                        <a:rPr lang="ru-RU" sz="1800" baseline="0" dirty="0" smtClean="0">
                          <a:effectLst/>
                          <a:latin typeface="+mj-lt"/>
                          <a:ea typeface="Times New Roman"/>
                        </a:rPr>
                        <a:t> решать задачи </a:t>
                      </a: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/>
                        </a:rPr>
                        <a:t>на растворы, сплавы химическими и математическими способами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04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рассмотреть различные типы задач на растворы, сплавы  и приемы их решения. </a:t>
            </a:r>
          </a:p>
          <a:p>
            <a:pPr lvl="0"/>
            <a:r>
              <a:rPr lang="ru-RU" dirty="0" smtClean="0"/>
              <a:t>сформировать целостную картину о взаимосвязи предметов в школе.</a:t>
            </a:r>
          </a:p>
          <a:p>
            <a:pPr lvl="0"/>
            <a:r>
              <a:rPr lang="ru-RU" dirty="0" smtClean="0"/>
              <a:t>совершенствовать интеллектуальные умения (анализ, прогнозирование, умения устанавливать причинно-следственные связи).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Математическая разминка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Перевести проценты  в десятичную дробь:</a:t>
            </a:r>
          </a:p>
          <a:p>
            <a:pPr marL="0" indent="0">
              <a:buNone/>
            </a:pPr>
            <a:r>
              <a:rPr lang="ru-RU" dirty="0"/>
              <a:t>10% =                  </a:t>
            </a:r>
            <a:r>
              <a:rPr lang="ru-RU" dirty="0" smtClean="0"/>
              <a:t>     </a:t>
            </a:r>
            <a:r>
              <a:rPr lang="ru-RU" dirty="0"/>
              <a:t>30%=	</a:t>
            </a:r>
            <a:r>
              <a:rPr lang="ru-RU" dirty="0" smtClean="0"/>
              <a:t>                        5</a:t>
            </a:r>
            <a:r>
              <a:rPr lang="ru-RU" dirty="0"/>
              <a:t>%=</a:t>
            </a:r>
          </a:p>
          <a:p>
            <a:pPr marL="0" indent="0">
              <a:buNone/>
            </a:pPr>
            <a:r>
              <a:rPr lang="ru-RU" dirty="0"/>
              <a:t>72%=	</a:t>
            </a:r>
            <a:r>
              <a:rPr lang="ru-RU" dirty="0" smtClean="0"/>
              <a:t>                      25</a:t>
            </a:r>
            <a:r>
              <a:rPr lang="ru-RU" dirty="0"/>
              <a:t>%=	</a:t>
            </a:r>
            <a:r>
              <a:rPr lang="ru-RU" dirty="0" smtClean="0"/>
              <a:t>                         50%=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Найти:</a:t>
            </a:r>
          </a:p>
          <a:p>
            <a:pPr marL="0" indent="0">
              <a:buNone/>
            </a:pPr>
            <a:r>
              <a:rPr lang="ru-RU" dirty="0" smtClean="0"/>
              <a:t>    0,3 </a:t>
            </a:r>
            <a:r>
              <a:rPr lang="ru-RU" dirty="0"/>
              <a:t>от 200кг                             72% от х</a:t>
            </a:r>
          </a:p>
          <a:p>
            <a:pPr marL="0" indent="0">
              <a:buNone/>
            </a:pPr>
            <a:r>
              <a:rPr lang="ru-RU" dirty="0" smtClean="0"/>
              <a:t>    10</a:t>
            </a:r>
            <a:r>
              <a:rPr lang="ru-RU" dirty="0"/>
              <a:t>% от 50 кг                            35% от у</a:t>
            </a:r>
          </a:p>
          <a:p>
            <a:pPr marL="0" indent="0">
              <a:buNone/>
            </a:pPr>
            <a:r>
              <a:rPr lang="ru-RU" b="1" dirty="0"/>
              <a:t>Решить систему уравнений: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х+у</a:t>
            </a:r>
            <a:r>
              <a:rPr lang="ru-RU" dirty="0" smtClean="0"/>
              <a:t>=10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3х+2у=20</a:t>
            </a:r>
            <a:endParaRPr lang="ru-RU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83568" y="494116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2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Химическая разминка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57216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ru-RU" sz="12800" b="1" i="1" dirty="0" smtClean="0"/>
              <a:t>Задача №1.</a:t>
            </a:r>
            <a:r>
              <a:rPr lang="ru-RU" sz="12800" b="1" dirty="0" smtClean="0"/>
              <a:t> </a:t>
            </a:r>
          </a:p>
          <a:p>
            <a:pPr marL="514350" indent="-514350">
              <a:buNone/>
            </a:pPr>
            <a:r>
              <a:rPr lang="ru-RU" sz="12800" dirty="0" smtClean="0"/>
              <a:t>В бронзе – сплаве меди с оловом, на долю олова</a:t>
            </a:r>
          </a:p>
          <a:p>
            <a:pPr marL="514350" indent="-514350">
              <a:buNone/>
            </a:pPr>
            <a:r>
              <a:rPr lang="ru-RU" sz="12800" dirty="0" smtClean="0"/>
              <a:t>приходится 20%. Сколько весит олово, пошедшее</a:t>
            </a:r>
          </a:p>
          <a:p>
            <a:pPr marL="514350" indent="-514350">
              <a:buNone/>
            </a:pPr>
            <a:r>
              <a:rPr lang="ru-RU" sz="12800" dirty="0" smtClean="0"/>
              <a:t>на создание Медного всадника, если масса</a:t>
            </a:r>
          </a:p>
          <a:p>
            <a:pPr marL="514350" indent="-514350">
              <a:buNone/>
            </a:pPr>
            <a:r>
              <a:rPr lang="ru-RU" sz="12800" dirty="0" smtClean="0"/>
              <a:t>памятника 5 тонн? </a:t>
            </a:r>
          </a:p>
          <a:p>
            <a:pPr marL="514350" indent="-514350">
              <a:buNone/>
            </a:pPr>
            <a:r>
              <a:rPr lang="ru-RU" sz="12800" b="1" dirty="0" smtClean="0"/>
              <a:t>Задача №2. </a:t>
            </a:r>
          </a:p>
          <a:p>
            <a:pPr lvl="0">
              <a:buNone/>
            </a:pPr>
            <a:r>
              <a:rPr lang="ru-RU" sz="12800" dirty="0" smtClean="0"/>
              <a:t>Определите массу золота и серебра, которое</a:t>
            </a:r>
          </a:p>
          <a:p>
            <a:pPr lvl="0">
              <a:buNone/>
            </a:pPr>
            <a:r>
              <a:rPr lang="ru-RU" sz="12800" dirty="0" smtClean="0"/>
              <a:t>содержится в обручальном кольце массой 2 г</a:t>
            </a:r>
          </a:p>
          <a:p>
            <a:pPr lvl="0">
              <a:buNone/>
            </a:pPr>
            <a:r>
              <a:rPr lang="ru-RU" sz="12800" dirty="0" smtClean="0"/>
              <a:t>и пробой 585°. </a:t>
            </a:r>
          </a:p>
          <a:p>
            <a:pPr>
              <a:buNone/>
            </a:pPr>
            <a:r>
              <a:rPr lang="ru-RU" sz="12800" i="1" dirty="0" smtClean="0"/>
              <a:t>(Проба 585°, например, означает, что в сплаве</a:t>
            </a:r>
          </a:p>
          <a:p>
            <a:pPr>
              <a:buNone/>
            </a:pPr>
            <a:r>
              <a:rPr lang="ru-RU" sz="12800" i="1" dirty="0" smtClean="0"/>
              <a:t>массовая доля  золота составляет 0,585 или 58,5%)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30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365442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Процентное содержание компонента в смеси или растворенного вещества в растворе  называют массовой долей и обозначают греческой буквой </a:t>
            </a:r>
            <a:r>
              <a:rPr lang="ru-RU" sz="2800" dirty="0" err="1" smtClean="0"/>
              <a:t>ω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err="1" smtClean="0"/>
              <a:t>ω=</a:t>
            </a:r>
            <a:r>
              <a:rPr lang="ru-RU" sz="2400" dirty="0" smtClean="0"/>
              <a:t>   </a:t>
            </a:r>
            <a:r>
              <a:rPr lang="en-US" sz="2400" u="sng" dirty="0" smtClean="0"/>
              <a:t>m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раств.вещества</a:t>
            </a:r>
            <a:r>
              <a:rPr lang="ru-RU" sz="2400" dirty="0" smtClean="0"/>
              <a:t>             </a:t>
            </a:r>
            <a:r>
              <a:rPr lang="ru-RU" sz="2400" dirty="0" err="1" smtClean="0"/>
              <a:t>ω%=</a:t>
            </a:r>
            <a:r>
              <a:rPr lang="ru-RU" sz="2400" dirty="0" smtClean="0"/>
              <a:t> </a:t>
            </a:r>
            <a:r>
              <a:rPr lang="en-US" sz="2400" u="sng" dirty="0" smtClean="0"/>
              <a:t>m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раствор.вещества</a:t>
            </a:r>
            <a:r>
              <a:rPr lang="ru-RU" sz="2400" u="sng" dirty="0" smtClean="0"/>
              <a:t> *100%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</a:t>
            </a:r>
            <a:r>
              <a:rPr lang="en-US" sz="2400" dirty="0" smtClean="0"/>
              <a:t>m</a:t>
            </a:r>
            <a:r>
              <a:rPr lang="ru-RU" sz="2400" dirty="0" smtClean="0"/>
              <a:t> раствора                                          </a:t>
            </a:r>
            <a:r>
              <a:rPr lang="en-US" sz="2400" dirty="0" smtClean="0"/>
              <a:t>m</a:t>
            </a:r>
            <a:r>
              <a:rPr lang="ru-RU" sz="2400" dirty="0" smtClean="0"/>
              <a:t>  раствора                   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+mj-lt"/>
              </a:rPr>
              <a:t>3) Найти массу 10% раствора, в котором растворено 90 г вещества. 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4) Рассчитать массовую долю раствора, полученного растворением 25 кг кислоты  в  75 кг воды.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Химический 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стакан с концентрированным раствором</a:t>
            </a:r>
          </a:p>
          <a:p>
            <a:pPr>
              <a:buNone/>
            </a:pPr>
            <a:r>
              <a:rPr lang="ru-RU" dirty="0" smtClean="0"/>
              <a:t>хлорида меди (</a:t>
            </a:r>
            <a:r>
              <a:rPr lang="en-US" dirty="0" smtClean="0"/>
              <a:t>II</a:t>
            </a:r>
            <a:r>
              <a:rPr lang="ru-RU" dirty="0" smtClean="0"/>
              <a:t>) зеленого цвета добавляется</a:t>
            </a:r>
          </a:p>
          <a:p>
            <a:pPr>
              <a:buNone/>
            </a:pPr>
            <a:r>
              <a:rPr lang="ru-RU" dirty="0" smtClean="0"/>
              <a:t>вода. Раствор становится голубым. </a:t>
            </a:r>
            <a:r>
              <a:rPr lang="ru-RU" b="1" dirty="0" smtClean="0"/>
              <a:t>Почему?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Задача 1</a:t>
            </a:r>
          </a:p>
          <a:p>
            <a:pPr>
              <a:buNone/>
            </a:pPr>
            <a:r>
              <a:rPr lang="ru-RU" dirty="0" smtClean="0"/>
              <a:t>Определите массу воды, которую добавили к</a:t>
            </a:r>
          </a:p>
          <a:p>
            <a:pPr>
              <a:buNone/>
            </a:pPr>
            <a:r>
              <a:rPr lang="ru-RU" dirty="0" smtClean="0"/>
              <a:t>300 г 50% раствора хлорида меди(</a:t>
            </a:r>
            <a:r>
              <a:rPr lang="en-US" dirty="0" smtClean="0"/>
              <a:t>II</a:t>
            </a:r>
            <a:r>
              <a:rPr lang="ru-RU" dirty="0" smtClean="0"/>
              <a:t>),чтобы</a:t>
            </a:r>
          </a:p>
          <a:p>
            <a:pPr>
              <a:buNone/>
            </a:pPr>
            <a:r>
              <a:rPr lang="ru-RU" dirty="0" smtClean="0"/>
              <a:t>получить 20% раствор.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54617"/>
          </a:xfrm>
        </p:spPr>
        <p:txBody>
          <a:bodyPr/>
          <a:lstStyle/>
          <a:p>
            <a:r>
              <a:rPr lang="ru-RU" dirty="0" smtClean="0"/>
              <a:t>В  сосуд,  содержащий  5  литров  12–процентного  водного  раствора  некоторого  вещества, добавили 7 литров воды. Сколько процентов составляет концентрация получившегося раствора?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Концентрация раствора равна </a:t>
            </a:r>
          </a:p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143380"/>
            <a:ext cx="235745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 3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Смешали  4  литра  15–процентного  водного </a:t>
            </a:r>
          </a:p>
          <a:p>
            <a:pPr>
              <a:buNone/>
            </a:pPr>
            <a:r>
              <a:rPr lang="ru-RU" dirty="0" smtClean="0"/>
              <a:t>раствора  некоторого  вещества  с  6  литрами </a:t>
            </a:r>
          </a:p>
          <a:p>
            <a:pPr>
              <a:buNone/>
            </a:pPr>
            <a:r>
              <a:rPr lang="ru-RU" dirty="0" smtClean="0"/>
              <a:t>25–процентного водного раствора этого же</a:t>
            </a:r>
          </a:p>
          <a:p>
            <a:pPr>
              <a:buNone/>
            </a:pPr>
            <a:r>
              <a:rPr lang="ru-RU" dirty="0" smtClean="0"/>
              <a:t>вещества. Сколько процентов составляет</a:t>
            </a:r>
          </a:p>
          <a:p>
            <a:pPr>
              <a:buNone/>
            </a:pPr>
            <a:r>
              <a:rPr lang="ru-RU" dirty="0" smtClean="0"/>
              <a:t>концентрация получившегося раствора?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942</Words>
  <Application>Microsoft Office PowerPoint</Application>
  <PresentationFormat>Экран (4:3)</PresentationFormat>
  <Paragraphs>279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Интегрированный урок по математике и  химии Готовимся к ЕГЭ</vt:lpstr>
      <vt:lpstr>Слайд 2</vt:lpstr>
      <vt:lpstr>Цели и задачи  урока</vt:lpstr>
      <vt:lpstr>Математическая разминка </vt:lpstr>
      <vt:lpstr>Химическая разминка </vt:lpstr>
      <vt:lpstr>Процентное содержание компонента в смеси или растворенного вещества в растворе  называют массовой долей и обозначают греческой буквой ω.  ω=   m раств.вещества             ω%= m раствор.вещества *100%              m раствора                                          m  раствора                              </vt:lpstr>
      <vt:lpstr>Химический опыт</vt:lpstr>
      <vt:lpstr>Задача 2</vt:lpstr>
      <vt:lpstr>Задача 3</vt:lpstr>
      <vt:lpstr>Задачи на сплавы  Задача 4</vt:lpstr>
      <vt:lpstr>Слайд 11</vt:lpstr>
      <vt:lpstr>Слайд 12</vt:lpstr>
      <vt:lpstr>Слайд 13</vt:lpstr>
      <vt:lpstr>Слайд 14</vt:lpstr>
      <vt:lpstr>Задача 5</vt:lpstr>
      <vt:lpstr>Слайд 16</vt:lpstr>
      <vt:lpstr>Слайд 17</vt:lpstr>
      <vt:lpstr>Слайд 18</vt:lpstr>
      <vt:lpstr>Слайд 19</vt:lpstr>
      <vt:lpstr>Задача 6</vt:lpstr>
      <vt:lpstr>Задача 7</vt:lpstr>
      <vt:lpstr>Слайд 22</vt:lpstr>
      <vt:lpstr>Слайд 23</vt:lpstr>
      <vt:lpstr>Слайд 24</vt:lpstr>
      <vt:lpstr>Слайд 25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Евгеньевна Караваева</dc:creator>
  <cp:lastModifiedBy>New</cp:lastModifiedBy>
  <cp:revision>46</cp:revision>
  <dcterms:created xsi:type="dcterms:W3CDTF">2014-07-22T11:28:51Z</dcterms:created>
  <dcterms:modified xsi:type="dcterms:W3CDTF">2022-04-29T03:45:32Z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162490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