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wav"/>
  <Default Extension="wdp" ContentType="image/vnd.ms-photo"/>
  <Default Extension="AVI" ContentType="video/avi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2" r:id="rId5"/>
    <p:sldId id="263" r:id="rId6"/>
    <p:sldId id="306" r:id="rId7"/>
    <p:sldId id="305" r:id="rId8"/>
    <p:sldId id="307" r:id="rId9"/>
    <p:sldId id="267" r:id="rId10"/>
    <p:sldId id="268" r:id="rId11"/>
    <p:sldId id="308" r:id="rId12"/>
    <p:sldId id="303" r:id="rId13"/>
    <p:sldId id="304" r:id="rId14"/>
    <p:sldId id="309" r:id="rId15"/>
    <p:sldId id="275" r:id="rId16"/>
    <p:sldId id="310" r:id="rId17"/>
    <p:sldId id="276" r:id="rId18"/>
    <p:sldId id="278" r:id="rId19"/>
    <p:sldId id="280" r:id="rId20"/>
    <p:sldId id="281" r:id="rId21"/>
    <p:sldId id="282" r:id="rId22"/>
    <p:sldId id="301" r:id="rId23"/>
    <p:sldId id="314" r:id="rId24"/>
    <p:sldId id="285" r:id="rId25"/>
    <p:sldId id="287" r:id="rId26"/>
    <p:sldId id="288" r:id="rId27"/>
    <p:sldId id="289" r:id="rId28"/>
    <p:sldId id="292" r:id="rId29"/>
    <p:sldId id="293" r:id="rId30"/>
    <p:sldId id="294" r:id="rId31"/>
    <p:sldId id="296" r:id="rId32"/>
    <p:sldId id="297" r:id="rId33"/>
    <p:sldId id="311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6D6E0"/>
    <a:srgbClr val="0000FF"/>
    <a:srgbClr val="FF00FF"/>
    <a:srgbClr val="663300"/>
    <a:srgbClr val="0AA67D"/>
    <a:srgbClr val="1B6B2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24" autoAdjust="0"/>
    <p:restoredTop sz="94660" autoAdjust="0"/>
  </p:normalViewPr>
  <p:slideViewPr>
    <p:cSldViewPr>
      <p:cViewPr>
        <p:scale>
          <a:sx n="40" d="100"/>
          <a:sy n="40" d="100"/>
        </p:scale>
        <p:origin x="-396" y="-84"/>
      </p:cViewPr>
      <p:guideLst>
        <p:guide orient="horz" pos="2115"/>
        <p:guide pos="2880"/>
      </p:guideLst>
    </p:cSldViewPr>
  </p:slideViewPr>
  <p:outlineViewPr>
    <p:cViewPr>
      <p:scale>
        <a:sx n="33" d="100"/>
        <a:sy n="33" d="100"/>
      </p:scale>
      <p:origin x="0" y="1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10" Type="http://schemas.openxmlformats.org/officeDocument/2006/relationships/image" Target="../media/image40.png"/><Relationship Id="rId4" Type="http://schemas.openxmlformats.org/officeDocument/2006/relationships/image" Target="../media/image33.png"/><Relationship Id="rId9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gi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file:///C:\Documents%20and%20Settings\Lenovo\&#1056;&#1072;&#1073;&#1086;&#1095;&#1080;&#1081;%20&#1089;&#1090;&#1086;&#1083;\&#1084;&#1072;&#1089;&#1090;&#1077;&#1088;%20&#1082;&#1083;&#1072;&#1089;&#1089;\&#1084;&#1086;&#1088;&#1077;.wmv" TargetMode="External"/><Relationship Id="rId1" Type="http://schemas.openxmlformats.org/officeDocument/2006/relationships/video" Target="file:///C:\Users\admin\Desktop\&#1055;&#1045;&#1063;&#1040;&#1058;&#1040;&#1070;\&#1088;&#1086;&#1076;&#1085;&#1080;&#1082;%201.wmv" TargetMode="External"/><Relationship Id="rId6" Type="http://schemas.openxmlformats.org/officeDocument/2006/relationships/image" Target="../media/image52.pn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gif"/><Relationship Id="rId2" Type="http://schemas.openxmlformats.org/officeDocument/2006/relationships/image" Target="../media/image53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slideLayout" Target="../slideLayouts/slideLayout7.xml"/><Relationship Id="rId1" Type="http://schemas.openxmlformats.org/officeDocument/2006/relationships/video" Target="file:///C:\Users\admin\Desktop\&#1055;&#1045;&#1063;&#1040;&#1058;&#1040;&#1070;\&#1082;&#1086;&#1089;&#1100;&#1082;&#1072;.wmv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7" Type="http://schemas.openxmlformats.org/officeDocument/2006/relationships/image" Target="../media/image6.png"/><Relationship Id="rId12" Type="http://schemas.openxmlformats.org/officeDocument/2006/relationships/audio" Target="NUL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5.png"/><Relationship Id="rId5" Type="http://schemas.openxmlformats.org/officeDocument/2006/relationships/image" Target="../media/image4.wmf"/><Relationship Id="rId4" Type="http://schemas.openxmlformats.org/officeDocument/2006/relationships/audio" Target="../media/audio1.wav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microsoft.com/office/2007/relationships/hdphoto" Target="../media/hdphoto1.wdp"/><Relationship Id="rId7" Type="http://schemas.microsoft.com/office/2007/relationships/hdphoto" Target="../media/hdphoto3.wdp"/><Relationship Id="rId12" Type="http://schemas.openxmlformats.org/officeDocument/2006/relationships/image" Target="../media/image72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8.png"/><Relationship Id="rId11" Type="http://schemas.openxmlformats.org/officeDocument/2006/relationships/image" Target="../media/image71.png"/><Relationship Id="rId5" Type="http://schemas.microsoft.com/office/2007/relationships/hdphoto" Target="../media/hdphoto2.wdp"/><Relationship Id="rId10" Type="http://schemas.openxmlformats.org/officeDocument/2006/relationships/image" Target="../media/image70.png"/><Relationship Id="rId4" Type="http://schemas.openxmlformats.org/officeDocument/2006/relationships/image" Target="../media/image67.png"/><Relationship Id="rId9" Type="http://schemas.microsoft.com/office/2007/relationships/hdphoto" Target="../media/hdphoto4.wdp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74.gif"/><Relationship Id="rId7" Type="http://schemas.openxmlformats.org/officeDocument/2006/relationships/image" Target="../media/image65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6.gif"/><Relationship Id="rId5" Type="http://schemas.openxmlformats.org/officeDocument/2006/relationships/image" Target="../media/image6.png"/><Relationship Id="rId4" Type="http://schemas.openxmlformats.org/officeDocument/2006/relationships/image" Target="../media/image75.png"/><Relationship Id="rId9" Type="http://schemas.openxmlformats.org/officeDocument/2006/relationships/image" Target="../media/image49.gif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slideLayout" Target="../slideLayouts/slideLayout2.xml"/><Relationship Id="rId1" Type="http://schemas.openxmlformats.org/officeDocument/2006/relationships/audio" Target="file:///C:\Documents%20and%20Settings\&#1059;&#1095;&#1080;&#1090;&#1077;&#1083;&#1100;\&#1056;&#1072;&#1073;&#1086;&#1095;&#1080;&#1081;%20&#1089;&#1090;&#1086;&#1083;\&#1073;&#1077;&#1088;&#1090;_&#1082;&#1077;&#1084;&#1087;&#1092;&#1077;&#1088;&#1090;___&#1087;&#1091;&#1090;&#1085;&#1080;&#1082;&#1080;_&#1074;_&#1085;&#1086;&#1095;&#1080;.mp3" TargetMode="Externa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7.png"/><Relationship Id="rId2" Type="http://schemas.openxmlformats.org/officeDocument/2006/relationships/audio" Target="../media/audio5.wav"/><Relationship Id="rId1" Type="http://schemas.openxmlformats.org/officeDocument/2006/relationships/audio" Target="../media/audio4.wav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9.png"/><Relationship Id="rId2" Type="http://schemas.openxmlformats.org/officeDocument/2006/relationships/audio" Target="../media/audio7.wav"/><Relationship Id="rId1" Type="http://schemas.openxmlformats.org/officeDocument/2006/relationships/audio" Target="../media/audio6.wav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gi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2.gif"/><Relationship Id="rId4" Type="http://schemas.openxmlformats.org/officeDocument/2006/relationships/hyperlink" Target="&#1076;&#1074;&#1077;%20&#1088;&#1091;&#1082;&#1080;/&#1060;&#1080;&#1079;&#1084;&#1080;&#1085;&#1091;&#1090;&#1082;&#1072;%20&#1076;&#1074;&#1077;%20&#1088;&#1091;&#1082;&#1080;.ppt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jpeg"/><Relationship Id="rId12" Type="http://schemas.openxmlformats.org/officeDocument/2006/relationships/image" Target="../media/image2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jpeg"/><Relationship Id="rId9" Type="http://schemas.openxmlformats.org/officeDocument/2006/relationships/image" Target="../media/image20.png"/><Relationship Id="rId1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9.png"/><Relationship Id="rId2" Type="http://schemas.openxmlformats.org/officeDocument/2006/relationships/audio" Target="../media/audio3.wav"/><Relationship Id="rId1" Type="http://schemas.openxmlformats.org/officeDocument/2006/relationships/audio" Target="../media/audio2.wav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image" Target="../media/image41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12" Type="http://schemas.openxmlformats.org/officeDocument/2006/relationships/image" Target="../media/image40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png"/><Relationship Id="rId11" Type="http://schemas.openxmlformats.org/officeDocument/2006/relationships/image" Target="../media/image39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2.png"/><Relationship Id="rId9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42" name="Picture 6" descr="http://www.travel-and-tours.ru/wp-content/uploads/2013/08/img-2560-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32040" y="886895"/>
            <a:ext cx="2072105" cy="137277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" y="285728"/>
            <a:ext cx="871540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Безударные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гласные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и 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Движение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воды</a:t>
            </a:r>
            <a:r>
              <a:rPr lang="uk-UA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в </a:t>
            </a:r>
            <a:r>
              <a:rPr lang="uk-UA" sz="24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природе</a:t>
            </a:r>
            <a:endParaRPr lang="ru-RU" sz="24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14338" name="Picture 2" descr="http://rekatur.umi.ru/images/cms/data/05_fish_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850460" y="1784265"/>
            <a:ext cx="2136237" cy="16021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340" name="Picture 4" descr="http://www.campingmanitoulin.com/uploads/posts/2013-09/1378989784_page.5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00034" y="4000504"/>
            <a:ext cx="4214842" cy="24513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4714876" y="4379788"/>
            <a:ext cx="4414697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Донцова Наталья Георгиевна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Учитель начальных классов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СОШИ №16</a:t>
            </a:r>
          </a:p>
          <a:p>
            <a:pPr algn="ctr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г. Горловка</a:t>
            </a:r>
            <a:endParaRPr lang="uk-UA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0" y="857232"/>
            <a:ext cx="535781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uk-UA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Интегрированный</a:t>
            </a: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урок  </a:t>
            </a:r>
          </a:p>
          <a:p>
            <a:pPr algn="ctr"/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предметам</a:t>
            </a:r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uk-UA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Русский</a:t>
            </a: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язык</a:t>
            </a: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и  </a:t>
            </a:r>
          </a:p>
          <a:p>
            <a:pPr algn="ctr"/>
            <a:r>
              <a:rPr lang="uk-UA" sz="32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Окружающий</a:t>
            </a:r>
            <a:r>
              <a:rPr lang="uk-UA" sz="32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мир</a:t>
            </a:r>
            <a:endParaRPr lang="en-US" sz="32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38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0" descr="C2FB304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73" t="68877" r="39865" b="1292"/>
          <a:stretch>
            <a:fillRect/>
          </a:stretch>
        </p:blipFill>
        <p:spPr bwMode="auto">
          <a:xfrm>
            <a:off x="0" y="2037929"/>
            <a:ext cx="1368598" cy="108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 descr="E109157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1" t="67941" r="22604" b="3119"/>
          <a:stretch>
            <a:fillRect/>
          </a:stretch>
        </p:blipFill>
        <p:spPr bwMode="auto">
          <a:xfrm>
            <a:off x="5004048" y="5000483"/>
            <a:ext cx="1573249" cy="112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 descr="DDE7538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86" t="68687" r="30908" b="1776"/>
          <a:stretch>
            <a:fillRect/>
          </a:stretch>
        </p:blipFill>
        <p:spPr bwMode="auto">
          <a:xfrm>
            <a:off x="655411" y="5000483"/>
            <a:ext cx="1603375" cy="10462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9901384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7" t="69156" r="27837"/>
          <a:stretch>
            <a:fillRect/>
          </a:stretch>
        </p:blipFill>
        <p:spPr bwMode="auto">
          <a:xfrm>
            <a:off x="2653042" y="5000483"/>
            <a:ext cx="1727522" cy="1109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5" descr="B3B7EE0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9" t="65173"/>
          <a:stretch>
            <a:fillRect/>
          </a:stretch>
        </p:blipFill>
        <p:spPr bwMode="auto">
          <a:xfrm>
            <a:off x="5567331" y="2011316"/>
            <a:ext cx="1581542" cy="227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DCEFE5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19" t="66220" r="15732" b="2711"/>
          <a:stretch>
            <a:fillRect/>
          </a:stretch>
        </p:blipFill>
        <p:spPr bwMode="auto">
          <a:xfrm>
            <a:off x="7148873" y="2078870"/>
            <a:ext cx="1797442" cy="103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 descr="3BEE638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9" t="68112" r="36360" b="1778"/>
          <a:stretch>
            <a:fillRect/>
          </a:stretch>
        </p:blipFill>
        <p:spPr bwMode="auto">
          <a:xfrm>
            <a:off x="6876256" y="5016346"/>
            <a:ext cx="1457595" cy="10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 descr="3B01A7D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60" t="68755" r="25212"/>
          <a:stretch>
            <a:fillRect/>
          </a:stretch>
        </p:blipFill>
        <p:spPr bwMode="auto">
          <a:xfrm>
            <a:off x="3888135" y="2006241"/>
            <a:ext cx="1367730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6DE4286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5" t="59738" r="35931" b="8054"/>
          <a:stretch>
            <a:fillRect/>
          </a:stretch>
        </p:blipFill>
        <p:spPr bwMode="auto">
          <a:xfrm>
            <a:off x="1754082" y="1844825"/>
            <a:ext cx="1512167" cy="1372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6000" i="1" dirty="0" smtClean="0">
                <a:solidFill>
                  <a:srgbClr val="FF00FF"/>
                </a:solidFill>
              </a:rPr>
              <a:t>Пиши старательно !</a:t>
            </a:r>
            <a:endParaRPr lang="ru-RU" sz="6000" i="1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6900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Прямоугольник 1"/>
          <p:cNvSpPr>
            <a:spLocks noChangeArrowheads="1"/>
          </p:cNvSpPr>
          <p:nvPr/>
        </p:nvSpPr>
        <p:spPr bwMode="auto">
          <a:xfrm>
            <a:off x="1507728" y="-1097"/>
            <a:ext cx="6203330" cy="837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ru-RU" altLang="ru-RU" sz="49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Озеро словарных слов</a:t>
            </a:r>
            <a:endParaRPr lang="ru-RU" altLang="ru-RU" sz="4900" dirty="0">
              <a:solidFill>
                <a:srgbClr val="C00000"/>
              </a:solidFill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712"/>
            <a:ext cx="9144000" cy="122974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8007">
            <a:off x="5771555" y="2848066"/>
            <a:ext cx="1447427" cy="4765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6166" y="3515162"/>
            <a:ext cx="1891168" cy="17602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14" descr="http://www.vectory.ru/products_pictures/regsdfmvn00659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3083988"/>
            <a:ext cx="1377950" cy="1311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3700" y="4440333"/>
            <a:ext cx="1908175" cy="181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65" y="3069616"/>
            <a:ext cx="2323981" cy="15237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939" y="4416487"/>
            <a:ext cx="1974329" cy="10124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0494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1371600"/>
            <a:ext cx="3657600" cy="12192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6000" dirty="0" smtClean="0"/>
              <a:t>Водичка -</a:t>
            </a:r>
            <a:r>
              <a:rPr lang="ru-RU" dirty="0" smtClean="0"/>
              <a:t> 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4257600" y="1604963"/>
            <a:ext cx="4038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600" dirty="0"/>
              <a:t>воды</a:t>
            </a:r>
          </a:p>
          <a:p>
            <a:pPr marL="342900" indent="-342900">
              <a:spcBef>
                <a:spcPct val="20000"/>
              </a:spcBef>
            </a:pPr>
            <a:r>
              <a:rPr lang="ru-RU" sz="3600" dirty="0" smtClean="0"/>
              <a:t>водитель</a:t>
            </a:r>
            <a:endParaRPr lang="ru-RU" sz="3600" dirty="0"/>
          </a:p>
          <a:p>
            <a:pPr marL="342900" indent="-342900">
              <a:spcBef>
                <a:spcPct val="20000"/>
              </a:spcBef>
            </a:pPr>
            <a:r>
              <a:rPr lang="ru-RU" sz="3600" dirty="0"/>
              <a:t>водный</a:t>
            </a:r>
          </a:p>
          <a:p>
            <a:pPr marL="342900" indent="-342900">
              <a:spcBef>
                <a:spcPct val="20000"/>
              </a:spcBef>
            </a:pPr>
            <a:r>
              <a:rPr lang="ru-RU" sz="3600" dirty="0"/>
              <a:t>водит</a:t>
            </a:r>
          </a:p>
          <a:p>
            <a:pPr marL="342900" indent="-342900">
              <a:spcBef>
                <a:spcPct val="20000"/>
              </a:spcBef>
            </a:pPr>
            <a:r>
              <a:rPr lang="ru-RU" sz="3600" dirty="0"/>
              <a:t>водоросли</a:t>
            </a:r>
          </a:p>
        </p:txBody>
      </p:sp>
      <p:sp>
        <p:nvSpPr>
          <p:cNvPr id="10244" name="Line 5"/>
          <p:cNvSpPr>
            <a:spLocks noChangeShapeType="1"/>
          </p:cNvSpPr>
          <p:nvPr/>
        </p:nvSpPr>
        <p:spPr bwMode="auto">
          <a:xfrm>
            <a:off x="1028700" y="2286000"/>
            <a:ext cx="3810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5" name="Line 6"/>
          <p:cNvSpPr>
            <a:spLocks noChangeShapeType="1"/>
          </p:cNvSpPr>
          <p:nvPr/>
        </p:nvSpPr>
        <p:spPr bwMode="auto">
          <a:xfrm flipH="1">
            <a:off x="2133600" y="1227406"/>
            <a:ext cx="15240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0246" name="Freeform 8"/>
          <p:cNvSpPr>
            <a:spLocks/>
          </p:cNvSpPr>
          <p:nvPr/>
        </p:nvSpPr>
        <p:spPr bwMode="auto">
          <a:xfrm>
            <a:off x="571500" y="1367106"/>
            <a:ext cx="1295400" cy="26670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5" name="Rectangle 9"/>
          <p:cNvSpPr>
            <a:spLocks noChangeArrowheads="1"/>
          </p:cNvSpPr>
          <p:nvPr/>
        </p:nvSpPr>
        <p:spPr bwMode="auto">
          <a:xfrm>
            <a:off x="4257600" y="1642012"/>
            <a:ext cx="40386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3600" b="1" dirty="0" smtClean="0"/>
              <a:t>воды</a:t>
            </a:r>
            <a:endParaRPr lang="ru-RU" sz="3600" b="1" dirty="0"/>
          </a:p>
          <a:p>
            <a:pPr marL="342900" indent="-342900">
              <a:spcBef>
                <a:spcPct val="20000"/>
              </a:spcBef>
            </a:pPr>
            <a:r>
              <a:rPr lang="ru-RU" sz="3600" dirty="0"/>
              <a:t>в</a:t>
            </a:r>
            <a:r>
              <a:rPr lang="ru-RU" sz="3600" dirty="0" smtClean="0"/>
              <a:t>одитель</a:t>
            </a:r>
            <a:endParaRPr lang="ru-RU" sz="3600" dirty="0"/>
          </a:p>
          <a:p>
            <a:pPr marL="342900" indent="-342900">
              <a:spcBef>
                <a:spcPct val="20000"/>
              </a:spcBef>
            </a:pPr>
            <a:r>
              <a:rPr lang="ru-RU" sz="3600" b="1" dirty="0"/>
              <a:t>водный</a:t>
            </a:r>
          </a:p>
          <a:p>
            <a:pPr marL="342900" indent="-342900">
              <a:spcBef>
                <a:spcPct val="20000"/>
              </a:spcBef>
            </a:pPr>
            <a:r>
              <a:rPr lang="ru-RU" sz="3600" dirty="0"/>
              <a:t>водит</a:t>
            </a:r>
          </a:p>
          <a:p>
            <a:pPr marL="342900" indent="-342900">
              <a:spcBef>
                <a:spcPct val="20000"/>
              </a:spcBef>
            </a:pPr>
            <a:r>
              <a:rPr lang="ru-RU" sz="3600" b="1" dirty="0"/>
              <a:t>водоросли</a:t>
            </a:r>
          </a:p>
        </p:txBody>
      </p:sp>
      <p:sp>
        <p:nvSpPr>
          <p:cNvPr id="14347" name="Line 11"/>
          <p:cNvSpPr>
            <a:spLocks noChangeShapeType="1"/>
          </p:cNvSpPr>
          <p:nvPr/>
        </p:nvSpPr>
        <p:spPr bwMode="auto">
          <a:xfrm flipH="1">
            <a:off x="4680836" y="3009900"/>
            <a:ext cx="73788" cy="114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48" name="Line 12"/>
          <p:cNvSpPr>
            <a:spLocks noChangeShapeType="1"/>
          </p:cNvSpPr>
          <p:nvPr/>
        </p:nvSpPr>
        <p:spPr bwMode="auto">
          <a:xfrm flipH="1">
            <a:off x="4716524" y="4333653"/>
            <a:ext cx="76200" cy="1524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1" name="Line 15"/>
          <p:cNvSpPr>
            <a:spLocks noChangeShapeType="1"/>
          </p:cNvSpPr>
          <p:nvPr/>
        </p:nvSpPr>
        <p:spPr bwMode="auto">
          <a:xfrm>
            <a:off x="4523357" y="2247900"/>
            <a:ext cx="304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4" name="Line 18"/>
          <p:cNvSpPr>
            <a:spLocks noChangeShapeType="1"/>
          </p:cNvSpPr>
          <p:nvPr/>
        </p:nvSpPr>
        <p:spPr bwMode="auto">
          <a:xfrm>
            <a:off x="4564124" y="3530600"/>
            <a:ext cx="304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5" name="Line 19"/>
          <p:cNvSpPr>
            <a:spLocks noChangeShapeType="1"/>
          </p:cNvSpPr>
          <p:nvPr/>
        </p:nvSpPr>
        <p:spPr bwMode="auto">
          <a:xfrm>
            <a:off x="4523357" y="4803576"/>
            <a:ext cx="304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357" name="Rectangle 21"/>
          <p:cNvSpPr>
            <a:spLocks noChangeArrowheads="1"/>
          </p:cNvSpPr>
          <p:nvPr/>
        </p:nvSpPr>
        <p:spPr bwMode="auto">
          <a:xfrm>
            <a:off x="838200" y="1524000"/>
            <a:ext cx="1143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 algn="ctr">
              <a:spcBef>
                <a:spcPct val="20000"/>
              </a:spcBef>
            </a:pPr>
            <a:r>
              <a:rPr lang="ru-RU" sz="4800" b="1" dirty="0" smtClean="0"/>
              <a:t> </a:t>
            </a:r>
            <a:endParaRPr lang="ru-RU" sz="4800" b="1" dirty="0"/>
          </a:p>
        </p:txBody>
      </p:sp>
      <p:sp>
        <p:nvSpPr>
          <p:cNvPr id="18" name="Freeform 8"/>
          <p:cNvSpPr>
            <a:spLocks/>
          </p:cNvSpPr>
          <p:nvPr/>
        </p:nvSpPr>
        <p:spPr bwMode="auto">
          <a:xfrm>
            <a:off x="4309616" y="1614418"/>
            <a:ext cx="732284" cy="97971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" name="Freeform 8"/>
          <p:cNvSpPr>
            <a:spLocks/>
          </p:cNvSpPr>
          <p:nvPr/>
        </p:nvSpPr>
        <p:spPr bwMode="auto">
          <a:xfrm>
            <a:off x="4319995" y="2921000"/>
            <a:ext cx="711524" cy="14605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0" name="Freeform 8"/>
          <p:cNvSpPr>
            <a:spLocks/>
          </p:cNvSpPr>
          <p:nvPr/>
        </p:nvSpPr>
        <p:spPr bwMode="auto">
          <a:xfrm>
            <a:off x="4350382" y="4279393"/>
            <a:ext cx="650751" cy="114301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347940" y="4333653"/>
            <a:ext cx="619100" cy="92149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4" name="Line 10"/>
          <p:cNvSpPr>
            <a:spLocks noChangeShapeType="1"/>
          </p:cNvSpPr>
          <p:nvPr/>
        </p:nvSpPr>
        <p:spPr bwMode="auto">
          <a:xfrm flipH="1">
            <a:off x="4716524" y="1666083"/>
            <a:ext cx="76200" cy="1143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22" name="Picture 2" descr="C:\Users\admin\Desktop\урок 22 ноября\02984730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500" y="2574900"/>
            <a:ext cx="2039938" cy="2969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695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143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4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4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14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4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143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4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/>
      <p:bldP spid="14345" grpId="0"/>
      <p:bldP spid="14347" grpId="0" animBg="1"/>
      <p:bldP spid="14348" grpId="0" animBg="1"/>
      <p:bldP spid="14351" grpId="0" animBg="1"/>
      <p:bldP spid="14354" grpId="0" animBg="1"/>
      <p:bldP spid="14355" grpId="0" animBg="1"/>
      <p:bldP spid="14357" grpId="0"/>
      <p:bldP spid="18" grpId="0" animBg="1"/>
      <p:bldP spid="19" grpId="0" animBg="1"/>
      <p:bldP spid="20" grpId="0" animBg="1"/>
      <p:bldP spid="21" grpId="0" animBg="1"/>
      <p:bldP spid="2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одник 1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33879" y="0"/>
            <a:ext cx="3541207" cy="239488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59238" y="2596931"/>
            <a:ext cx="2886984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  <a:reflection blurRad="12700" stA="28000" endPos="45000" dist="1000" dir="5400000" sy="-100000" algn="bl" rotWithShape="0"/>
                </a:effectLst>
              </a:rPr>
              <a:t>Р*ДНИК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60007" dist="200025" dir="15000000" sy="30000" kx="-1800000" algn="bl" rotWithShape="0">
                  <a:prstClr val="black">
                    <a:alpha val="32000"/>
                  </a:prst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4" name="Picture 2" descr="C:\Documents and Settings\Администратор\Рабочий стол\река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23929" y="692697"/>
            <a:ext cx="5021960" cy="21223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4778183" y="3034397"/>
            <a:ext cx="234649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uk-UA" sz="3600" b="1" cap="all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Р*КА</a:t>
            </a:r>
            <a:endParaRPr lang="ru-RU" sz="3600" b="1" cap="all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море.wmv">
            <a:hlinkClick r:id="" action="ppaction://media"/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503548" y="3680728"/>
            <a:ext cx="8136904" cy="2391657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860706" y="6300985"/>
            <a:ext cx="1428760" cy="5847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2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</a:t>
            </a:r>
            <a:endParaRPr lang="ru-RU" sz="32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71588" y="6345770"/>
            <a:ext cx="413896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*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289466" y="6211669"/>
            <a:ext cx="1714512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uk-UA" sz="3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р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726849" y="6239429"/>
            <a:ext cx="449161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36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Я</a:t>
            </a:r>
            <a:endParaRPr lang="ru-RU" sz="3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12" name="Line 29"/>
          <p:cNvSpPr>
            <a:spLocks noChangeShapeType="1"/>
          </p:cNvSpPr>
          <p:nvPr/>
        </p:nvSpPr>
        <p:spPr bwMode="auto">
          <a:xfrm flipV="1">
            <a:off x="2267744" y="2394888"/>
            <a:ext cx="152400" cy="228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3" name="Line 29"/>
          <p:cNvSpPr>
            <a:spLocks noChangeShapeType="1"/>
          </p:cNvSpPr>
          <p:nvPr/>
        </p:nvSpPr>
        <p:spPr bwMode="auto">
          <a:xfrm flipV="1">
            <a:off x="6909938" y="2920097"/>
            <a:ext cx="152400" cy="228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Line 29"/>
          <p:cNvSpPr>
            <a:spLocks noChangeShapeType="1"/>
          </p:cNvSpPr>
          <p:nvPr/>
        </p:nvSpPr>
        <p:spPr bwMode="auto">
          <a:xfrm flipV="1">
            <a:off x="6023610" y="6072385"/>
            <a:ext cx="152400" cy="228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889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>
                <p:cTn id="4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video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5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>
                <p:cTn id="4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video>
          </p:childTnLst>
        </p:cTn>
      </p:par>
    </p:tnLst>
    <p:bldLst>
      <p:bldP spid="3" grpId="0"/>
      <p:bldP spid="5" grpId="0"/>
      <p:bldP spid="7" grpId="0"/>
      <p:bldP spid="8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8" name="Oval 10" descr="20"/>
          <p:cNvSpPr>
            <a:spLocks noChangeArrowheads="1"/>
          </p:cNvSpPr>
          <p:nvPr/>
        </p:nvSpPr>
        <p:spPr bwMode="auto">
          <a:xfrm>
            <a:off x="3924300" y="1701800"/>
            <a:ext cx="1368425" cy="1366838"/>
          </a:xfrm>
          <a:prstGeom prst="ellips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0" name="Oval 12" descr="20"/>
          <p:cNvSpPr>
            <a:spLocks noChangeArrowheads="1"/>
          </p:cNvSpPr>
          <p:nvPr/>
        </p:nvSpPr>
        <p:spPr bwMode="auto">
          <a:xfrm>
            <a:off x="4932363" y="4868863"/>
            <a:ext cx="1368425" cy="1366837"/>
          </a:xfrm>
          <a:prstGeom prst="ellips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1" name="Oval 13" descr="20"/>
          <p:cNvSpPr>
            <a:spLocks noChangeArrowheads="1"/>
          </p:cNvSpPr>
          <p:nvPr/>
        </p:nvSpPr>
        <p:spPr bwMode="auto">
          <a:xfrm>
            <a:off x="5651500" y="3141663"/>
            <a:ext cx="1368425" cy="1366837"/>
          </a:xfrm>
          <a:prstGeom prst="ellips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2" name="Oval 14" descr="20"/>
          <p:cNvSpPr>
            <a:spLocks noChangeArrowheads="1"/>
          </p:cNvSpPr>
          <p:nvPr/>
        </p:nvSpPr>
        <p:spPr bwMode="auto">
          <a:xfrm>
            <a:off x="2195513" y="3068638"/>
            <a:ext cx="1368425" cy="1366837"/>
          </a:xfrm>
          <a:prstGeom prst="ellips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3" name="Oval 15" descr="20"/>
          <p:cNvSpPr>
            <a:spLocks noChangeArrowheads="1"/>
          </p:cNvSpPr>
          <p:nvPr/>
        </p:nvSpPr>
        <p:spPr bwMode="auto">
          <a:xfrm>
            <a:off x="3203575" y="4868863"/>
            <a:ext cx="1368425" cy="1366837"/>
          </a:xfrm>
          <a:prstGeom prst="ellips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49" name="WordArt 21"/>
          <p:cNvSpPr>
            <a:spLocks noChangeArrowheads="1" noChangeShapeType="1" noTextEdit="1"/>
          </p:cNvSpPr>
          <p:nvPr/>
        </p:nvSpPr>
        <p:spPr bwMode="auto">
          <a:xfrm>
            <a:off x="1187450" y="476250"/>
            <a:ext cx="6624638" cy="935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Нарисуй словесный цветок с корнем</a:t>
            </a:r>
          </a:p>
          <a:p>
            <a:pPr algn="ctr"/>
            <a:r>
              <a:rPr lang="ru-RU" sz="3600" kern="10">
                <a:ln w="9525">
                  <a:solidFill>
                    <a:schemeClr val="tx1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ВОДА.</a:t>
            </a:r>
          </a:p>
        </p:txBody>
      </p:sp>
      <p:sp>
        <p:nvSpPr>
          <p:cNvPr id="22550" name="Oval 22" descr="20"/>
          <p:cNvSpPr>
            <a:spLocks noChangeArrowheads="1"/>
          </p:cNvSpPr>
          <p:nvPr/>
        </p:nvSpPr>
        <p:spPr bwMode="auto">
          <a:xfrm>
            <a:off x="3779838" y="3213100"/>
            <a:ext cx="1584325" cy="1584325"/>
          </a:xfrm>
          <a:prstGeom prst="ellipse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22551" name="AutoShape 23" descr="20"/>
          <p:cNvSpPr>
            <a:spLocks noChangeArrowheads="1"/>
          </p:cNvSpPr>
          <p:nvPr/>
        </p:nvSpPr>
        <p:spPr bwMode="auto">
          <a:xfrm>
            <a:off x="3851275" y="3789363"/>
            <a:ext cx="1441450" cy="504825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Times New Roman" pitchFamily="18" charset="0"/>
              </a:rPr>
              <a:t>В.ДА</a:t>
            </a:r>
            <a:endParaRPr lang="ru-RU" sz="3600" b="1" dirty="0">
              <a:solidFill>
                <a:schemeClr val="bg1"/>
              </a:solidFill>
              <a:latin typeface="Times New Roman" pitchFamily="18" charset="0"/>
            </a:endParaRPr>
          </a:p>
        </p:txBody>
      </p:sp>
      <p:sp>
        <p:nvSpPr>
          <p:cNvPr id="22552" name="Oval 24" descr="20"/>
          <p:cNvSpPr>
            <a:spLocks noChangeArrowheads="1"/>
          </p:cNvSpPr>
          <p:nvPr/>
        </p:nvSpPr>
        <p:spPr bwMode="auto">
          <a:xfrm>
            <a:off x="3779838" y="1557338"/>
            <a:ext cx="1657350" cy="1584325"/>
          </a:xfrm>
          <a:prstGeom prst="ellips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ВОДЫ</a:t>
            </a:r>
          </a:p>
        </p:txBody>
      </p:sp>
      <p:sp>
        <p:nvSpPr>
          <p:cNvPr id="22553" name="Oval 25" descr="20"/>
          <p:cNvSpPr>
            <a:spLocks noChangeArrowheads="1"/>
          </p:cNvSpPr>
          <p:nvPr/>
        </p:nvSpPr>
        <p:spPr bwMode="auto">
          <a:xfrm>
            <a:off x="5508625" y="2997200"/>
            <a:ext cx="1657350" cy="1584325"/>
          </a:xfrm>
          <a:prstGeom prst="ellips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ВОДИЧКА</a:t>
            </a:r>
          </a:p>
        </p:txBody>
      </p:sp>
      <p:sp>
        <p:nvSpPr>
          <p:cNvPr id="22554" name="Oval 26" descr="20"/>
          <p:cNvSpPr>
            <a:spLocks noChangeArrowheads="1"/>
          </p:cNvSpPr>
          <p:nvPr/>
        </p:nvSpPr>
        <p:spPr bwMode="auto">
          <a:xfrm>
            <a:off x="4787900" y="4725988"/>
            <a:ext cx="1657350" cy="1584325"/>
          </a:xfrm>
          <a:prstGeom prst="ellips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ВОДНЫЙ</a:t>
            </a:r>
          </a:p>
        </p:txBody>
      </p:sp>
      <p:sp>
        <p:nvSpPr>
          <p:cNvPr id="22555" name="Oval 27" descr="20"/>
          <p:cNvSpPr>
            <a:spLocks noChangeArrowheads="1"/>
          </p:cNvSpPr>
          <p:nvPr/>
        </p:nvSpPr>
        <p:spPr bwMode="auto">
          <a:xfrm>
            <a:off x="3059113" y="4725988"/>
            <a:ext cx="1657350" cy="1584325"/>
          </a:xfrm>
          <a:prstGeom prst="ellips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ВОДОЛАЗ</a:t>
            </a:r>
          </a:p>
        </p:txBody>
      </p:sp>
      <p:sp>
        <p:nvSpPr>
          <p:cNvPr id="22556" name="Oval 28" descr="20"/>
          <p:cNvSpPr>
            <a:spLocks noChangeArrowheads="1"/>
          </p:cNvSpPr>
          <p:nvPr/>
        </p:nvSpPr>
        <p:spPr bwMode="auto">
          <a:xfrm>
            <a:off x="2051050" y="2997200"/>
            <a:ext cx="1657350" cy="1584325"/>
          </a:xfrm>
          <a:prstGeom prst="ellipse">
            <a:avLst/>
          </a:prstGeom>
          <a:blipFill dpi="0" rotWithShape="0">
            <a:blip r:embed="rId2"/>
            <a:srcRect/>
            <a:stretch>
              <a:fillRect/>
            </a:stretch>
          </a:blipFill>
          <a:ln w="9525">
            <a:solidFill>
              <a:srgbClr val="0000FF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ru-RU" sz="2400" b="1">
                <a:solidFill>
                  <a:schemeClr val="bg1"/>
                </a:solidFill>
                <a:latin typeface="Times New Roman" pitchFamily="18" charset="0"/>
              </a:rPr>
              <a:t>ВОДОПАД</a:t>
            </a:r>
          </a:p>
        </p:txBody>
      </p:sp>
      <p:pic>
        <p:nvPicPr>
          <p:cNvPr id="22558" name="Picture 30" descr="VOPRO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3429000"/>
            <a:ext cx="571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59" name="Picture 31" descr="VOPRO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2062163"/>
            <a:ext cx="571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0" name="Picture 32" descr="VOPRO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888" y="3429000"/>
            <a:ext cx="571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1" name="Picture 33" descr="VOPRO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938" y="5229225"/>
            <a:ext cx="571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62" name="Picture 34" descr="VOPROS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5229225"/>
            <a:ext cx="571500" cy="666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0461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6" dur="500"/>
                                        <p:tgtEl>
                                          <p:spTgt spid="225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9" dur="500"/>
                                        <p:tgtEl>
                                          <p:spTgt spid="225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4" dur="500"/>
                                        <p:tgtEl>
                                          <p:spTgt spid="22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" dur="5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1" dur="500"/>
                                        <p:tgtEl>
                                          <p:spTgt spid="225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2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0" dur="500"/>
                                        <p:tgtEl>
                                          <p:spTgt spid="225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33" dur="500"/>
                                        <p:tgtEl>
                                          <p:spTgt spid="225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22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2" dur="500"/>
                                        <p:tgtEl>
                                          <p:spTgt spid="225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5" dur="500"/>
                                        <p:tgtEl>
                                          <p:spTgt spid="225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22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4" dur="500"/>
                                        <p:tgtEl>
                                          <p:spTgt spid="225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57" dur="500"/>
                                        <p:tgtEl>
                                          <p:spTgt spid="225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2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8" grpId="0" animBg="1"/>
      <p:bldP spid="22540" grpId="0" animBg="1"/>
      <p:bldP spid="22541" grpId="0" animBg="1"/>
      <p:bldP spid="22542" grpId="0" animBg="1"/>
      <p:bldP spid="22543" grpId="0" animBg="1"/>
      <p:bldP spid="22552" grpId="0" animBg="1"/>
      <p:bldP spid="22553" grpId="0" animBg="1"/>
      <p:bldP spid="22554" grpId="0" animBg="1"/>
      <p:bldP spid="22555" grpId="0" animBg="1"/>
      <p:bldP spid="2255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коська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683568" y="1412776"/>
            <a:ext cx="8064896" cy="4908892"/>
          </a:xfrm>
          <a:prstGeom prst="rect">
            <a:avLst/>
          </a:prstGeom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Фрагмент из мультфильма «</a:t>
            </a:r>
            <a:r>
              <a:rPr lang="ru-RU" sz="4800" b="1" dirty="0" err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Коська</a:t>
            </a:r>
            <a:r>
              <a:rPr lang="ru-RU" sz="4800" b="1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 и родник»</a:t>
            </a:r>
            <a:endParaRPr lang="ru-RU" sz="48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4373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5" name="Picture 6" descr="безымянный3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>
            <a:clrChange>
              <a:clrFrom>
                <a:srgbClr val="C8C9C4"/>
              </a:clrFrom>
              <a:clrTo>
                <a:srgbClr val="C8C9C4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1412875"/>
            <a:ext cx="9144000" cy="5445125"/>
          </a:xfrm>
          <a:noFill/>
        </p:spPr>
      </p:pic>
      <p:sp>
        <p:nvSpPr>
          <p:cNvPr id="4" name="Rectangle 2"/>
          <p:cNvSpPr txBox="1">
            <a:spLocks noChangeArrowheads="1"/>
          </p:cNvSpPr>
          <p:nvPr/>
        </p:nvSpPr>
        <p:spPr>
          <a:xfrm>
            <a:off x="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800" b="1" smtClean="0">
                <a:solidFill>
                  <a:srgbClr val="0000CC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Какая бывает вода?</a:t>
            </a:r>
            <a:endParaRPr lang="ru-RU" sz="48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18360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img4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396552" y="0"/>
            <a:ext cx="9865096" cy="6858000"/>
          </a:xfrm>
        </p:spPr>
      </p:pic>
      <p:pic>
        <p:nvPicPr>
          <p:cNvPr id="4" name="Рисунок 3" descr="0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72200" y="3573016"/>
            <a:ext cx="2411760" cy="2664296"/>
          </a:xfrm>
          <a:prstGeom prst="rect">
            <a:avLst/>
          </a:prstGeom>
        </p:spPr>
      </p:pic>
      <p:pic>
        <p:nvPicPr>
          <p:cNvPr id="5" name="Рисунок 4" descr="1249647943_wpapers_ru_178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0" y="4041068"/>
            <a:ext cx="2592288" cy="1728192"/>
          </a:xfrm>
          <a:prstGeom prst="rect">
            <a:avLst/>
          </a:prstGeom>
        </p:spPr>
      </p:pic>
      <p:pic>
        <p:nvPicPr>
          <p:cNvPr id="7" name="Рисунок 6" descr="27415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31840" y="5517232"/>
            <a:ext cx="2304256" cy="1165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179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олна 1"/>
          <p:cNvSpPr/>
          <p:nvPr/>
        </p:nvSpPr>
        <p:spPr>
          <a:xfrm>
            <a:off x="6143636" y="2357430"/>
            <a:ext cx="2071702" cy="1285884"/>
          </a:xfrm>
          <a:prstGeom prst="wave">
            <a:avLst/>
          </a:prstGeom>
          <a:scene3d>
            <a:camera prst="orthographicFront"/>
            <a:lightRig rig="brightRoom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err="1" smtClean="0"/>
              <a:t>родник</a:t>
            </a:r>
            <a:endParaRPr lang="ru-RU" sz="3600" dirty="0"/>
          </a:p>
        </p:txBody>
      </p:sp>
      <p:sp>
        <p:nvSpPr>
          <p:cNvPr id="3" name="Волна 2"/>
          <p:cNvSpPr/>
          <p:nvPr/>
        </p:nvSpPr>
        <p:spPr>
          <a:xfrm>
            <a:off x="3428992" y="3929066"/>
            <a:ext cx="2071702" cy="1285884"/>
          </a:xfrm>
          <a:prstGeom prst="wave">
            <a:avLst/>
          </a:prstGeom>
          <a:scene3d>
            <a:camera prst="orthographicFront"/>
            <a:lightRig rig="brightRoom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err="1" smtClean="0"/>
              <a:t>река</a:t>
            </a:r>
            <a:endParaRPr lang="ru-RU" sz="3600" dirty="0"/>
          </a:p>
        </p:txBody>
      </p:sp>
      <p:sp>
        <p:nvSpPr>
          <p:cNvPr id="4" name="Волна 3"/>
          <p:cNvSpPr/>
          <p:nvPr/>
        </p:nvSpPr>
        <p:spPr>
          <a:xfrm>
            <a:off x="3294353" y="1000108"/>
            <a:ext cx="2071702" cy="1285884"/>
          </a:xfrm>
          <a:prstGeom prst="wave">
            <a:avLst/>
          </a:prstGeom>
          <a:scene3d>
            <a:camera prst="orthographicFront"/>
            <a:lightRig rig="brightRoom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dirty="0" err="1"/>
              <a:t>д</a:t>
            </a:r>
            <a:r>
              <a:rPr lang="uk-UA" sz="3200" dirty="0" err="1" smtClean="0"/>
              <a:t>ождь</a:t>
            </a:r>
            <a:r>
              <a:rPr lang="uk-UA" sz="3200" dirty="0" smtClean="0"/>
              <a:t> </a:t>
            </a:r>
            <a:r>
              <a:rPr lang="uk-UA" sz="1400" dirty="0" err="1" smtClean="0"/>
              <a:t>или</a:t>
            </a:r>
            <a:r>
              <a:rPr lang="uk-UA" sz="3200" dirty="0" smtClean="0"/>
              <a:t>    </a:t>
            </a:r>
          </a:p>
          <a:p>
            <a:pPr algn="ctr"/>
            <a:r>
              <a:rPr lang="uk-UA" sz="3200" dirty="0"/>
              <a:t> </a:t>
            </a:r>
            <a:r>
              <a:rPr lang="uk-UA" sz="3200" dirty="0" smtClean="0"/>
              <a:t> </a:t>
            </a:r>
            <a:r>
              <a:rPr lang="uk-UA" sz="3200" dirty="0" err="1" smtClean="0"/>
              <a:t>снег</a:t>
            </a:r>
            <a:endParaRPr lang="ru-RU" sz="3200" dirty="0"/>
          </a:p>
        </p:txBody>
      </p:sp>
      <p:sp>
        <p:nvSpPr>
          <p:cNvPr id="5" name="Волна 4"/>
          <p:cNvSpPr/>
          <p:nvPr/>
        </p:nvSpPr>
        <p:spPr>
          <a:xfrm>
            <a:off x="663828" y="2391413"/>
            <a:ext cx="2071702" cy="1285884"/>
          </a:xfrm>
          <a:prstGeom prst="wave">
            <a:avLst/>
          </a:prstGeom>
          <a:scene3d>
            <a:camera prst="orthographicFront"/>
            <a:lightRig rig="brightRoom" dir="t"/>
          </a:scene3d>
          <a:sp3d prstMaterial="softEdge"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600" dirty="0" err="1" smtClean="0"/>
              <a:t>облако</a:t>
            </a:r>
            <a:endParaRPr lang="ru-RU" sz="3600" dirty="0"/>
          </a:p>
        </p:txBody>
      </p:sp>
      <p:sp>
        <p:nvSpPr>
          <p:cNvPr id="6" name="Выгнутая вверх стрелка 5"/>
          <p:cNvSpPr/>
          <p:nvPr/>
        </p:nvSpPr>
        <p:spPr>
          <a:xfrm rot="2904433">
            <a:off x="5398609" y="1350739"/>
            <a:ext cx="1351590" cy="78581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7" name="Выгнутая вверх стрелка 6"/>
          <p:cNvSpPr/>
          <p:nvPr/>
        </p:nvSpPr>
        <p:spPr>
          <a:xfrm rot="13542773">
            <a:off x="1923727" y="4034558"/>
            <a:ext cx="1424329" cy="78581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 rot="19372622">
            <a:off x="1791875" y="1566426"/>
            <a:ext cx="1430355" cy="785818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9" name="Выгнутая вверх стрелка 8"/>
          <p:cNvSpPr/>
          <p:nvPr/>
        </p:nvSpPr>
        <p:spPr>
          <a:xfrm rot="8097895">
            <a:off x="5573768" y="3736613"/>
            <a:ext cx="1397240" cy="785818"/>
          </a:xfrm>
          <a:prstGeom prst="curvedDownArrow">
            <a:avLst>
              <a:gd name="adj1" fmla="val 25000"/>
              <a:gd name="adj2" fmla="val 50000"/>
              <a:gd name="adj3" fmla="val 2629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393149"/>
            <a:ext cx="3096344" cy="1500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2"/>
          <p:cNvSpPr>
            <a:spLocks noChangeArrowheads="1"/>
          </p:cNvSpPr>
          <p:nvPr/>
        </p:nvSpPr>
        <p:spPr bwMode="auto">
          <a:xfrm>
            <a:off x="0" y="5589240"/>
            <a:ext cx="9144000" cy="91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/>
          <a:p>
            <a:r>
              <a:rPr lang="ru-RU" altLang="ru-RU" sz="54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Круговорот</a:t>
            </a:r>
            <a:r>
              <a:rPr lang="ru-RU" alt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воды  в  природе </a:t>
            </a:r>
            <a:endParaRPr lang="ru-RU" altLang="ru-RU" sz="5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4756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500"/>
                            </p:stCondLst>
                            <p:childTnLst>
                              <p:par>
                                <p:cTn id="17" presetID="5" presetClass="entr" presetSubtype="1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099698"/>
            <a:ext cx="8352928" cy="10011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Прямоугольник 1"/>
          <p:cNvSpPr>
            <a:spLocks noChangeArrowheads="1"/>
          </p:cNvSpPr>
          <p:nvPr/>
        </p:nvSpPr>
        <p:spPr bwMode="auto">
          <a:xfrm>
            <a:off x="1481329" y="184945"/>
            <a:ext cx="6282069" cy="914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ru-RU" altLang="ru-RU" sz="5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Станция  «Лесная»</a:t>
            </a:r>
            <a:endParaRPr lang="ru-RU" altLang="ru-RU" sz="5400" dirty="0">
              <a:solidFill>
                <a:srgbClr val="FF0000"/>
              </a:solidFill>
            </a:endParaRPr>
          </a:p>
        </p:txBody>
      </p:sp>
      <p:pic>
        <p:nvPicPr>
          <p:cNvPr id="39942" name="Picture 6" descr="http://stoknews.com/wp-content/uploads/2012/10/%D0%96%D0%B5%D0%BD%D1%89%D0%B8%D0%BD%D0%B0-%D0%BA%D1%80%D0%B8%D0%BA%D0%B0%D0%BC%D0%B8-%D0%BF%D1%80%D0%BE%D0%B3%D0%BD%D0%B0%D0%BB%D0%B0-%D0%B1%D0%BE%D0%BB%D1%8C%D1%88%D0%BE%D0%B3%D0%BE-%D0%BC%D0%B5%D0%B4%D0%B2%D0%B5%D0%B4%D1%8F-%D1%81-%D1%81%D0%BE%D0%B1%D1%81%D1%82%D0%B2%D0%B5%D0%BD%D0%BD%D0%BE%D0%B3%D0%BE-%D0%BA%D1%80%D1%8B%D0%BB%D1%8C%D1%86%D0%B0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481" y="3030079"/>
            <a:ext cx="1156320" cy="874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946" name="Picture 10" descr="http://www.allaboutanimals.org.uk/images/250-hedgehogs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760" y="4607044"/>
            <a:ext cx="989280" cy="9893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Documents and Settings\Ирина\Рабочий стол\Рисунок1.pn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16458" y="2565474"/>
            <a:ext cx="2276327" cy="158417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50154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3 -0.00093 L -0.06093 0.15098 C -0.06093 0.21919 0.00851 0.30312 0.06511 0.30312 L 0.19115 0.30312 " pathEditMode="relative" rAng="0" ptsTypes="FfFF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Рисунок1"/>
          <p:cNvPicPr>
            <a:picLocks noGrp="1" noChangeAspect="1" noChangeArrowheads="1"/>
          </p:cNvPicPr>
          <p:nvPr>
            <p:ph sz="half"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672358" y="823831"/>
            <a:ext cx="7127875" cy="604520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4645152" y="731520"/>
            <a:ext cx="3346704" cy="3474720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3011" name="WordArt 3"/>
          <p:cNvSpPr>
            <a:spLocks noChangeArrowheads="1" noChangeShapeType="1" noTextEdit="1"/>
          </p:cNvSpPr>
          <p:nvPr/>
        </p:nvSpPr>
        <p:spPr bwMode="auto">
          <a:xfrm>
            <a:off x="600075" y="980728"/>
            <a:ext cx="8229600" cy="1143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3600" b="1" kern="10" normalizeH="1" dirty="0">
                <a:ln w="38100">
                  <a:solidFill>
                    <a:srgbClr val="80008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СТРАНА ЗНАНИЙ</a:t>
            </a:r>
          </a:p>
        </p:txBody>
      </p:sp>
      <p:sp>
        <p:nvSpPr>
          <p:cNvPr id="43012" name="Line 4"/>
          <p:cNvSpPr>
            <a:spLocks noChangeShapeType="1"/>
          </p:cNvSpPr>
          <p:nvPr/>
        </p:nvSpPr>
        <p:spPr bwMode="auto">
          <a:xfrm>
            <a:off x="467544" y="6229246"/>
            <a:ext cx="0" cy="576264"/>
          </a:xfrm>
          <a:prstGeom prst="line">
            <a:avLst/>
          </a:prstGeom>
          <a:noFill/>
          <a:ln w="1905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13" name="Line 5"/>
          <p:cNvSpPr>
            <a:spLocks noChangeShapeType="1"/>
          </p:cNvSpPr>
          <p:nvPr/>
        </p:nvSpPr>
        <p:spPr bwMode="auto">
          <a:xfrm>
            <a:off x="467545" y="6008688"/>
            <a:ext cx="8496944" cy="0"/>
          </a:xfrm>
          <a:prstGeom prst="line">
            <a:avLst/>
          </a:prstGeom>
          <a:noFill/>
          <a:ln w="190500">
            <a:solidFill>
              <a:srgbClr val="333333"/>
            </a:solidFill>
            <a:round/>
            <a:headEnd type="diamond" w="med" len="med"/>
            <a:tailEnd type="diamond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43014" name="Line 6"/>
          <p:cNvSpPr>
            <a:spLocks noChangeShapeType="1"/>
          </p:cNvSpPr>
          <p:nvPr/>
        </p:nvSpPr>
        <p:spPr bwMode="auto">
          <a:xfrm>
            <a:off x="8964488" y="6188766"/>
            <a:ext cx="0" cy="657225"/>
          </a:xfrm>
          <a:prstGeom prst="line">
            <a:avLst/>
          </a:prstGeom>
          <a:noFill/>
          <a:ln w="190500">
            <a:solidFill>
              <a:srgbClr val="333333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1200" dirty="0"/>
          </a:p>
        </p:txBody>
      </p:sp>
      <p:sp>
        <p:nvSpPr>
          <p:cNvPr id="43015" name="Lock"/>
          <p:cNvSpPr>
            <a:spLocks noEditPoints="1" noChangeArrowheads="1"/>
          </p:cNvSpPr>
          <p:nvPr/>
        </p:nvSpPr>
        <p:spPr bwMode="auto">
          <a:xfrm>
            <a:off x="5911447" y="5809354"/>
            <a:ext cx="539750" cy="839786"/>
          </a:xfrm>
          <a:custGeom>
            <a:avLst/>
            <a:gdLst>
              <a:gd name="T0" fmla="*/ 10800 w 21600"/>
              <a:gd name="T1" fmla="*/ 0 h 21600"/>
              <a:gd name="T2" fmla="*/ 21600 w 21600"/>
              <a:gd name="T3" fmla="*/ 9606 h 21600"/>
              <a:gd name="T4" fmla="*/ 10800 w 21600"/>
              <a:gd name="T5" fmla="*/ 21600 h 21600"/>
              <a:gd name="T6" fmla="*/ 0 w 21600"/>
              <a:gd name="T7" fmla="*/ 9606 h 21600"/>
              <a:gd name="T8" fmla="*/ 744 w 21600"/>
              <a:gd name="T9" fmla="*/ 9904 h 21600"/>
              <a:gd name="T10" fmla="*/ 21134 w 21600"/>
              <a:gd name="T11" fmla="*/ 15335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T8" t="T9" r="T10" b="T11"/>
            <a:pathLst>
              <a:path w="21600" h="21600" extrusionOk="0">
                <a:moveTo>
                  <a:pt x="93" y="9606"/>
                </a:moveTo>
                <a:lnTo>
                  <a:pt x="2048" y="9606"/>
                </a:lnTo>
                <a:lnTo>
                  <a:pt x="2048" y="4713"/>
                </a:lnTo>
                <a:lnTo>
                  <a:pt x="2420" y="3818"/>
                </a:lnTo>
                <a:lnTo>
                  <a:pt x="2979" y="3028"/>
                </a:lnTo>
                <a:lnTo>
                  <a:pt x="3537" y="2446"/>
                </a:lnTo>
                <a:lnTo>
                  <a:pt x="3956" y="1998"/>
                </a:lnTo>
                <a:lnTo>
                  <a:pt x="4492" y="1581"/>
                </a:lnTo>
                <a:lnTo>
                  <a:pt x="5143" y="1238"/>
                </a:lnTo>
                <a:lnTo>
                  <a:pt x="5912" y="880"/>
                </a:lnTo>
                <a:lnTo>
                  <a:pt x="6587" y="641"/>
                </a:lnTo>
                <a:lnTo>
                  <a:pt x="7518" y="372"/>
                </a:lnTo>
                <a:lnTo>
                  <a:pt x="8425" y="208"/>
                </a:lnTo>
                <a:lnTo>
                  <a:pt x="9496" y="59"/>
                </a:lnTo>
                <a:lnTo>
                  <a:pt x="10637" y="14"/>
                </a:lnTo>
                <a:lnTo>
                  <a:pt x="11614" y="59"/>
                </a:lnTo>
                <a:lnTo>
                  <a:pt x="12382" y="119"/>
                </a:lnTo>
                <a:lnTo>
                  <a:pt x="13034" y="253"/>
                </a:lnTo>
                <a:lnTo>
                  <a:pt x="13779" y="417"/>
                </a:lnTo>
                <a:lnTo>
                  <a:pt x="14500" y="611"/>
                </a:lnTo>
                <a:lnTo>
                  <a:pt x="14733" y="686"/>
                </a:lnTo>
                <a:lnTo>
                  <a:pt x="14989" y="790"/>
                </a:lnTo>
                <a:lnTo>
                  <a:pt x="15175" y="865"/>
                </a:lnTo>
                <a:lnTo>
                  <a:pt x="15385" y="954"/>
                </a:lnTo>
                <a:lnTo>
                  <a:pt x="15431" y="969"/>
                </a:lnTo>
                <a:lnTo>
                  <a:pt x="15594" y="1059"/>
                </a:lnTo>
                <a:lnTo>
                  <a:pt x="15757" y="1148"/>
                </a:lnTo>
                <a:lnTo>
                  <a:pt x="15920" y="1267"/>
                </a:lnTo>
                <a:lnTo>
                  <a:pt x="16106" y="1372"/>
                </a:lnTo>
                <a:lnTo>
                  <a:pt x="16665" y="1730"/>
                </a:lnTo>
                <a:lnTo>
                  <a:pt x="17014" y="1998"/>
                </a:lnTo>
                <a:lnTo>
                  <a:pt x="17480" y="2356"/>
                </a:lnTo>
                <a:lnTo>
                  <a:pt x="17852" y="2804"/>
                </a:lnTo>
                <a:lnTo>
                  <a:pt x="18178" y="3192"/>
                </a:lnTo>
                <a:lnTo>
                  <a:pt x="18527" y="3639"/>
                </a:lnTo>
                <a:lnTo>
                  <a:pt x="18806" y="4132"/>
                </a:lnTo>
                <a:lnTo>
                  <a:pt x="19086" y="4713"/>
                </a:lnTo>
                <a:lnTo>
                  <a:pt x="19272" y="5191"/>
                </a:lnTo>
                <a:lnTo>
                  <a:pt x="19295" y="9606"/>
                </a:lnTo>
                <a:lnTo>
                  <a:pt x="21600" y="9606"/>
                </a:lnTo>
                <a:lnTo>
                  <a:pt x="21600" y="16289"/>
                </a:lnTo>
                <a:lnTo>
                  <a:pt x="21413" y="17184"/>
                </a:lnTo>
                <a:lnTo>
                  <a:pt x="21041" y="17900"/>
                </a:lnTo>
                <a:lnTo>
                  <a:pt x="20668" y="18377"/>
                </a:lnTo>
                <a:lnTo>
                  <a:pt x="20343" y="18855"/>
                </a:lnTo>
                <a:lnTo>
                  <a:pt x="19924" y="19332"/>
                </a:lnTo>
                <a:lnTo>
                  <a:pt x="19388" y="19809"/>
                </a:lnTo>
                <a:lnTo>
                  <a:pt x="18806" y="20242"/>
                </a:lnTo>
                <a:lnTo>
                  <a:pt x="18062" y="20585"/>
                </a:lnTo>
                <a:lnTo>
                  <a:pt x="17270" y="20883"/>
                </a:lnTo>
                <a:lnTo>
                  <a:pt x="16525" y="21182"/>
                </a:lnTo>
                <a:lnTo>
                  <a:pt x="15548" y="21420"/>
                </a:lnTo>
                <a:lnTo>
                  <a:pt x="14803" y="21540"/>
                </a:lnTo>
                <a:lnTo>
                  <a:pt x="13662" y="21674"/>
                </a:lnTo>
                <a:lnTo>
                  <a:pt x="8379" y="21659"/>
                </a:lnTo>
                <a:lnTo>
                  <a:pt x="7168" y="21540"/>
                </a:lnTo>
                <a:lnTo>
                  <a:pt x="6098" y="21331"/>
                </a:lnTo>
                <a:lnTo>
                  <a:pt x="5050" y="21092"/>
                </a:lnTo>
                <a:lnTo>
                  <a:pt x="4003" y="20764"/>
                </a:lnTo>
                <a:lnTo>
                  <a:pt x="3258" y="20391"/>
                </a:lnTo>
                <a:lnTo>
                  <a:pt x="2769" y="20123"/>
                </a:lnTo>
                <a:lnTo>
                  <a:pt x="2281" y="19720"/>
                </a:lnTo>
                <a:lnTo>
                  <a:pt x="1862" y="19407"/>
                </a:lnTo>
                <a:lnTo>
                  <a:pt x="1489" y="19079"/>
                </a:lnTo>
                <a:lnTo>
                  <a:pt x="1070" y="18676"/>
                </a:lnTo>
                <a:lnTo>
                  <a:pt x="744" y="18258"/>
                </a:lnTo>
                <a:lnTo>
                  <a:pt x="325" y="17661"/>
                </a:lnTo>
                <a:lnTo>
                  <a:pt x="162" y="17035"/>
                </a:lnTo>
                <a:lnTo>
                  <a:pt x="93" y="16468"/>
                </a:lnTo>
                <a:lnTo>
                  <a:pt x="93" y="9606"/>
                </a:lnTo>
                <a:close/>
                <a:moveTo>
                  <a:pt x="6098" y="9591"/>
                </a:moveTo>
                <a:lnTo>
                  <a:pt x="6098" y="5220"/>
                </a:lnTo>
                <a:lnTo>
                  <a:pt x="6191" y="4907"/>
                </a:lnTo>
                <a:lnTo>
                  <a:pt x="6307" y="4639"/>
                </a:lnTo>
                <a:lnTo>
                  <a:pt x="6517" y="4370"/>
                </a:lnTo>
                <a:lnTo>
                  <a:pt x="6680" y="4087"/>
                </a:lnTo>
                <a:lnTo>
                  <a:pt x="6889" y="3878"/>
                </a:lnTo>
                <a:lnTo>
                  <a:pt x="7308" y="3520"/>
                </a:lnTo>
                <a:lnTo>
                  <a:pt x="7843" y="3281"/>
                </a:lnTo>
                <a:lnTo>
                  <a:pt x="8402" y="3013"/>
                </a:lnTo>
                <a:lnTo>
                  <a:pt x="9031" y="2834"/>
                </a:lnTo>
                <a:lnTo>
                  <a:pt x="9659" y="2700"/>
                </a:lnTo>
                <a:lnTo>
                  <a:pt x="10497" y="2625"/>
                </a:lnTo>
                <a:lnTo>
                  <a:pt x="11125" y="2655"/>
                </a:lnTo>
                <a:lnTo>
                  <a:pt x="11987" y="2789"/>
                </a:lnTo>
                <a:lnTo>
                  <a:pt x="12522" y="2893"/>
                </a:lnTo>
                <a:lnTo>
                  <a:pt x="13011" y="3028"/>
                </a:lnTo>
                <a:lnTo>
                  <a:pt x="13290" y="3192"/>
                </a:lnTo>
                <a:lnTo>
                  <a:pt x="13709" y="3371"/>
                </a:lnTo>
                <a:lnTo>
                  <a:pt x="13872" y="3505"/>
                </a:lnTo>
                <a:lnTo>
                  <a:pt x="14058" y="3639"/>
                </a:lnTo>
                <a:lnTo>
                  <a:pt x="14291" y="3788"/>
                </a:lnTo>
                <a:lnTo>
                  <a:pt x="14431" y="3953"/>
                </a:lnTo>
                <a:lnTo>
                  <a:pt x="14617" y="4102"/>
                </a:lnTo>
                <a:lnTo>
                  <a:pt x="14826" y="4311"/>
                </a:lnTo>
                <a:lnTo>
                  <a:pt x="14919" y="4534"/>
                </a:lnTo>
                <a:lnTo>
                  <a:pt x="15036" y="4773"/>
                </a:lnTo>
                <a:lnTo>
                  <a:pt x="15175" y="5027"/>
                </a:lnTo>
                <a:lnTo>
                  <a:pt x="15245" y="5220"/>
                </a:lnTo>
                <a:lnTo>
                  <a:pt x="15245" y="9591"/>
                </a:lnTo>
                <a:lnTo>
                  <a:pt x="6098" y="9591"/>
                </a:lnTo>
                <a:close/>
              </a:path>
              <a:path w="21600" h="21600" extrusionOk="0">
                <a:moveTo>
                  <a:pt x="93" y="9606"/>
                </a:moveTo>
                <a:lnTo>
                  <a:pt x="21600" y="9606"/>
                </a:lnTo>
                <a:close/>
              </a:path>
              <a:path w="21600" h="21600" extrusionOk="0">
                <a:moveTo>
                  <a:pt x="11684" y="17109"/>
                </a:moveTo>
                <a:lnTo>
                  <a:pt x="12266" y="19317"/>
                </a:lnTo>
                <a:lnTo>
                  <a:pt x="9659" y="19317"/>
                </a:lnTo>
                <a:lnTo>
                  <a:pt x="10287" y="17124"/>
                </a:lnTo>
                <a:lnTo>
                  <a:pt x="10008" y="16975"/>
                </a:lnTo>
                <a:lnTo>
                  <a:pt x="9799" y="16722"/>
                </a:lnTo>
                <a:lnTo>
                  <a:pt x="9752" y="16408"/>
                </a:lnTo>
                <a:lnTo>
                  <a:pt x="9822" y="16170"/>
                </a:lnTo>
                <a:lnTo>
                  <a:pt x="10008" y="16006"/>
                </a:lnTo>
                <a:lnTo>
                  <a:pt x="10148" y="15871"/>
                </a:lnTo>
                <a:lnTo>
                  <a:pt x="10381" y="15782"/>
                </a:lnTo>
                <a:lnTo>
                  <a:pt x="10660" y="15692"/>
                </a:lnTo>
                <a:lnTo>
                  <a:pt x="11009" y="15677"/>
                </a:lnTo>
                <a:lnTo>
                  <a:pt x="11288" y="15722"/>
                </a:lnTo>
                <a:lnTo>
                  <a:pt x="11614" y="15782"/>
                </a:lnTo>
                <a:lnTo>
                  <a:pt x="11893" y="15946"/>
                </a:lnTo>
                <a:lnTo>
                  <a:pt x="12033" y="16080"/>
                </a:lnTo>
                <a:lnTo>
                  <a:pt x="12173" y="16229"/>
                </a:lnTo>
                <a:lnTo>
                  <a:pt x="12196" y="16408"/>
                </a:lnTo>
                <a:lnTo>
                  <a:pt x="12103" y="16722"/>
                </a:lnTo>
                <a:lnTo>
                  <a:pt x="11987" y="16856"/>
                </a:lnTo>
                <a:lnTo>
                  <a:pt x="11847" y="16975"/>
                </a:lnTo>
                <a:lnTo>
                  <a:pt x="11684" y="17109"/>
                </a:lnTo>
              </a:path>
            </a:pathLst>
          </a:custGeom>
          <a:solidFill>
            <a:srgbClr val="C0C0C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 sz="1000" dirty="0"/>
          </a:p>
        </p:txBody>
      </p:sp>
      <p:pic>
        <p:nvPicPr>
          <p:cNvPr id="13" name="п-1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-7304" y="1986901"/>
            <a:ext cx="4291271" cy="4201865"/>
          </a:xfrm>
          <a:prstGeom prst="rect">
            <a:avLst/>
          </a:prstGeom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7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236296" y="3846431"/>
            <a:ext cx="2117898" cy="1959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456380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  <p:sndAc>
          <p:stSnd>
            <p:snd r:embed="rId4" name="chimes.wav"/>
          </p:stSnd>
        </p:sndAc>
      </p:transition>
    </mc:Choice>
    <mc:Fallback xmlns="">
      <p:transition spd="slow">
        <p:fade/>
        <p:sndAc>
          <p:stSnd>
            <p:snd r:embed="rId12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3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xit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9" dur="2000"/>
                                        <p:tgtEl>
                                          <p:spTgt spid="430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4.79769E-6 L -0.48021 -0.0050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30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010" y="-254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59 -0.08948 L 0.06059 0.0467 C 0.06059 0.10774 -0.00452 0.18335 -0.05764 0.18335 L -0.1757 0.18335 " pathEditMode="relative" rAng="0" ptsTypes="FfFF">
                                      <p:cBhvr>
                                        <p:cTn id="14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13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9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20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  <p:bldLst>
      <p:bldP spid="43013" grpId="0" animBg="1"/>
      <p:bldP spid="4301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663065" y="208717"/>
            <a:ext cx="880110" cy="716311"/>
          </a:xfrm>
          <a:prstGeom prst="rect">
            <a:avLst/>
          </a:prstGeom>
        </p:spPr>
      </p:pic>
      <p:sp>
        <p:nvSpPr>
          <p:cNvPr id="2" name="Рамка 1"/>
          <p:cNvSpPr/>
          <p:nvPr/>
        </p:nvSpPr>
        <p:spPr>
          <a:xfrm>
            <a:off x="0" y="0"/>
            <a:ext cx="9144000" cy="6858000"/>
          </a:xfrm>
          <a:prstGeom prst="frame">
            <a:avLst>
              <a:gd name="adj1" fmla="val 666"/>
            </a:avLst>
          </a:prstGeom>
          <a:solidFill>
            <a:srgbClr val="058FD0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379074" y="435611"/>
            <a:ext cx="5960745" cy="6103620"/>
            <a:chOff x="1531620" y="445771"/>
            <a:chExt cx="7947660" cy="6103620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1531620" y="445771"/>
              <a:ext cx="7887383" cy="6103620"/>
              <a:chOff x="1531620" y="445771"/>
              <a:chExt cx="7887383" cy="6103620"/>
            </a:xfrm>
          </p:grpSpPr>
          <p:pic>
            <p:nvPicPr>
              <p:cNvPr id="6" name="Рисунок 5"/>
              <p:cNvPicPr>
                <a:picLocks noChangeAspect="1"/>
              </p:cNvPicPr>
              <p:nvPr/>
            </p:nvPicPr>
            <p:blipFill rotWithShape="1">
              <a:blip r:embed="rId4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artisticPlasticWrap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3132" r="2744" b="1402"/>
              <a:stretch/>
            </p:blipFill>
            <p:spPr>
              <a:xfrm>
                <a:off x="1615142" y="445771"/>
                <a:ext cx="7803861" cy="6103620"/>
              </a:xfrm>
              <a:prstGeom prst="rect">
                <a:avLst/>
              </a:prstGeom>
            </p:spPr>
          </p:pic>
          <p:sp>
            <p:nvSpPr>
              <p:cNvPr id="7" name="Стрелка вправо 6"/>
              <p:cNvSpPr/>
              <p:nvPr/>
            </p:nvSpPr>
            <p:spPr>
              <a:xfrm>
                <a:off x="1531620" y="1337310"/>
                <a:ext cx="422910" cy="388620"/>
              </a:xfrm>
              <a:prstGeom prst="rightArrow">
                <a:avLst/>
              </a:prstGeom>
              <a:solidFill>
                <a:srgbClr val="C00000"/>
              </a:solidFill>
              <a:ln w="28575">
                <a:solidFill>
                  <a:schemeClr val="bg1"/>
                </a:solidFill>
              </a:ln>
              <a:scene3d>
                <a:camera prst="orthographicFront"/>
                <a:lightRig rig="threePt" dir="t"/>
              </a:scene3d>
              <a:sp3d>
                <a:bevelT prst="angle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sp>
          <p:nvSpPr>
            <p:cNvPr id="5" name="Стрелка вправо 4"/>
            <p:cNvSpPr/>
            <p:nvPr/>
          </p:nvSpPr>
          <p:spPr>
            <a:xfrm>
              <a:off x="9056370" y="5215890"/>
              <a:ext cx="422910" cy="388620"/>
            </a:xfrm>
            <a:prstGeom prst="rightArrow">
              <a:avLst/>
            </a:prstGeom>
            <a:solidFill>
              <a:srgbClr val="C00000"/>
            </a:solidFill>
            <a:ln w="28575">
              <a:solidFill>
                <a:schemeClr val="bg1"/>
              </a:solidFill>
            </a:ln>
            <a:scene3d>
              <a:camera prst="orthographicFront"/>
              <a:lightRig rig="threePt" dir="t"/>
            </a:scene3d>
            <a:sp3d>
              <a:bevelT prst="angl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7235" y="562046"/>
            <a:ext cx="1094423" cy="890738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822350" y="383607"/>
            <a:ext cx="1094423" cy="89073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8580" y="104846"/>
            <a:ext cx="1149155" cy="935284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Diffused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235190" y="105846"/>
            <a:ext cx="880110" cy="716311"/>
          </a:xfrm>
          <a:prstGeom prst="rect">
            <a:avLst/>
          </a:prstGeom>
        </p:spPr>
      </p:pic>
      <p:pic>
        <p:nvPicPr>
          <p:cNvPr id="35" name="Рисунок 34"/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82" y="4982244"/>
            <a:ext cx="573003" cy="76400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7709" y="3152211"/>
            <a:ext cx="545433" cy="1028699"/>
          </a:xfrm>
          <a:prstGeom prst="rect">
            <a:avLst/>
          </a:prstGeom>
        </p:spPr>
      </p:pic>
      <p:sp>
        <p:nvSpPr>
          <p:cNvPr id="20" name="Скругленный прямоугольник 19"/>
          <p:cNvSpPr/>
          <p:nvPr/>
        </p:nvSpPr>
        <p:spPr>
          <a:xfrm>
            <a:off x="101944" y="2480311"/>
            <a:ext cx="2594312" cy="1523272"/>
          </a:xfrm>
          <a:prstGeom prst="roundRect">
            <a:avLst/>
          </a:prstGeom>
          <a:solidFill>
            <a:srgbClr val="B1D0E6"/>
          </a:solidFill>
          <a:ln>
            <a:solidFill>
              <a:srgbClr val="3B75AA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потому что есть круговорот воды </a:t>
            </a:r>
          </a:p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в природе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01944" y="4213660"/>
            <a:ext cx="2270554" cy="1062675"/>
          </a:xfrm>
          <a:prstGeom prst="roundRect">
            <a:avLst/>
          </a:prstGeom>
          <a:solidFill>
            <a:srgbClr val="B1D0E6"/>
          </a:solidFill>
          <a:ln>
            <a:solidFill>
              <a:srgbClr val="3B75AA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потому что её очень много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01944" y="5449342"/>
            <a:ext cx="2270554" cy="1062675"/>
          </a:xfrm>
          <a:prstGeom prst="roundRect">
            <a:avLst/>
          </a:prstGeom>
          <a:solidFill>
            <a:srgbClr val="B1D0E6"/>
          </a:solidFill>
          <a:ln>
            <a:solidFill>
              <a:srgbClr val="3B75AA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потому что её всё время подливают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1840" y="4813575"/>
            <a:ext cx="545433" cy="1028699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6804049" y="194310"/>
            <a:ext cx="2237423" cy="2286000"/>
          </a:xfrm>
          <a:prstGeom prst="roundRect">
            <a:avLst/>
          </a:prstGeom>
          <a:solidFill>
            <a:srgbClr val="B1D0E6"/>
          </a:solidFill>
          <a:ln>
            <a:solidFill>
              <a:srgbClr val="3B75AA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 smtClean="0">
                <a:solidFill>
                  <a:schemeClr val="accent5">
                    <a:lumMod val="50000"/>
                  </a:schemeClr>
                </a:solidFill>
              </a:rPr>
              <a:t>Почему в реках вода никогда не кончается?</a:t>
            </a:r>
            <a:endParaRPr lang="ru-RU" sz="24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9667" y="435430"/>
            <a:ext cx="5660050" cy="6224274"/>
          </a:xfrm>
          <a:prstGeom prst="rect">
            <a:avLst/>
          </a:prstGeom>
          <a:effectLst>
            <a:softEdge rad="1206500"/>
          </a:effectLst>
        </p:spPr>
      </p:pic>
      <p:sp>
        <p:nvSpPr>
          <p:cNvPr id="25" name="Скругленный прямоугольник 24"/>
          <p:cNvSpPr/>
          <p:nvPr/>
        </p:nvSpPr>
        <p:spPr>
          <a:xfrm>
            <a:off x="6156176" y="120847"/>
            <a:ext cx="2999961" cy="2286000"/>
          </a:xfrm>
          <a:prstGeom prst="roundRect">
            <a:avLst/>
          </a:prstGeom>
          <a:solidFill>
            <a:srgbClr val="B1D0E6"/>
          </a:solidFill>
          <a:ln>
            <a:solidFill>
              <a:srgbClr val="3B75AA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n w="12700"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Вода – это жизнь!</a:t>
            </a:r>
            <a:endParaRPr lang="ru-RU" sz="4400" b="1" dirty="0">
              <a:ln w="12700">
                <a:solidFill>
                  <a:schemeClr val="bg1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796136" y="131345"/>
            <a:ext cx="3347864" cy="2286000"/>
          </a:xfrm>
          <a:prstGeom prst="roundRect">
            <a:avLst/>
          </a:prstGeom>
          <a:solidFill>
            <a:srgbClr val="B1D0E6"/>
          </a:solidFill>
          <a:ln>
            <a:solidFill>
              <a:srgbClr val="3B75AA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n w="12700"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Берегите</a:t>
            </a:r>
          </a:p>
          <a:p>
            <a:pPr algn="ctr"/>
            <a:r>
              <a:rPr lang="ru-RU" sz="4400" b="1" dirty="0" smtClean="0">
                <a:ln w="12700">
                  <a:solidFill>
                    <a:schemeClr val="bg1"/>
                  </a:solidFill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воду!</a:t>
            </a:r>
            <a:endParaRPr lang="ru-RU" sz="4400" b="1" dirty="0">
              <a:ln w="12700">
                <a:solidFill>
                  <a:schemeClr val="bg1"/>
                </a:solidFill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7" name="Умножение 26">
            <a:hlinkClick r:id="" action="ppaction://hlinkshowjump?jump=endshow"/>
          </p:cNvPr>
          <p:cNvSpPr/>
          <p:nvPr/>
        </p:nvSpPr>
        <p:spPr>
          <a:xfrm>
            <a:off x="8604274" y="6206490"/>
            <a:ext cx="437198" cy="548640"/>
          </a:xfrm>
          <a:prstGeom prst="mathMultiply">
            <a:avLst/>
          </a:prstGeom>
          <a:solidFill>
            <a:srgbClr val="C00000"/>
          </a:solidFill>
          <a:ln>
            <a:noFill/>
          </a:ln>
          <a:effectLst>
            <a:glow rad="101600">
              <a:schemeClr val="accent5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 prst="divo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71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9.16667E-6 2.96296E-6 L 0.00104 0.24514 L 0.00104 0.24514 " pathEditMode="relative" ptsTypes="AAA">
                                      <p:cBhvr>
                                        <p:cTn id="6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8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232 L 0.02031 -0.0669 C 0.02487 -0.08241 0.03125 -0.09074 0.03763 -0.09028 C 0.04492 -0.08958 0.05039 -0.08009 0.0539 -0.06366 L 0.07135 0.00903 " pathEditMode="relative" rAng="16380000" ptsTypes="AAAAA">
                                      <p:cBhvr>
                                        <p:cTn id="1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50" y="-44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6" presetClass="exit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in)">
                                      <p:cBhvr>
                                        <p:cTn id="2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8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" presetClass="entr" presetSubtype="32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4" presetClass="entr" presetSubtype="3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5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5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5" grpId="0" animBg="1"/>
      <p:bldP spid="26" grpId="0" animBg="1"/>
      <p:bldP spid="2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>
          <a:xfrm>
            <a:off x="2057400" y="1905000"/>
            <a:ext cx="3886200" cy="990600"/>
          </a:xfrm>
        </p:spPr>
        <p:txBody>
          <a:bodyPr>
            <a:normAutofit fontScale="70000" lnSpcReduction="20000"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6000" dirty="0" smtClean="0"/>
              <a:t>З   л   т о й -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ru-RU" sz="6000" dirty="0" smtClean="0"/>
              <a:t>				</a:t>
            </a:r>
          </a:p>
        </p:txBody>
      </p:sp>
      <p:pic>
        <p:nvPicPr>
          <p:cNvPr id="15363" name="Picture 4" descr="0_55dbe_ad83a750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4688"/>
            <a:ext cx="4724400" cy="3643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4" name="Line 5"/>
          <p:cNvSpPr>
            <a:spLocks noChangeShapeType="1"/>
          </p:cNvSpPr>
          <p:nvPr/>
        </p:nvSpPr>
        <p:spPr bwMode="auto">
          <a:xfrm flipV="1">
            <a:off x="2479128" y="2400300"/>
            <a:ext cx="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0" name="Line 11"/>
          <p:cNvSpPr>
            <a:spLocks noChangeShapeType="1"/>
          </p:cNvSpPr>
          <p:nvPr/>
        </p:nvSpPr>
        <p:spPr bwMode="auto">
          <a:xfrm flipH="1">
            <a:off x="3923928" y="1618593"/>
            <a:ext cx="1524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1" name="Line 12"/>
          <p:cNvSpPr>
            <a:spLocks noChangeShapeType="1"/>
          </p:cNvSpPr>
          <p:nvPr/>
        </p:nvSpPr>
        <p:spPr bwMode="auto">
          <a:xfrm flipH="1">
            <a:off x="7422931" y="3816568"/>
            <a:ext cx="76200" cy="82769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2" name="Line 13"/>
          <p:cNvSpPr>
            <a:spLocks noChangeShapeType="1"/>
          </p:cNvSpPr>
          <p:nvPr/>
        </p:nvSpPr>
        <p:spPr bwMode="auto">
          <a:xfrm flipH="1">
            <a:off x="6400800" y="1770993"/>
            <a:ext cx="152400" cy="228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3" name="Freeform 15"/>
          <p:cNvSpPr>
            <a:spLocks/>
          </p:cNvSpPr>
          <p:nvPr/>
        </p:nvSpPr>
        <p:spPr bwMode="auto">
          <a:xfrm>
            <a:off x="5753100" y="1660636"/>
            <a:ext cx="1905000" cy="38100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4" name="Freeform 16"/>
          <p:cNvSpPr>
            <a:spLocks/>
          </p:cNvSpPr>
          <p:nvPr/>
        </p:nvSpPr>
        <p:spPr bwMode="auto">
          <a:xfrm>
            <a:off x="6096000" y="3619500"/>
            <a:ext cx="1752600" cy="22860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5375" name="Freeform 17"/>
          <p:cNvSpPr>
            <a:spLocks/>
          </p:cNvSpPr>
          <p:nvPr/>
        </p:nvSpPr>
        <p:spPr bwMode="auto">
          <a:xfrm>
            <a:off x="2223029" y="1685268"/>
            <a:ext cx="1303100" cy="17145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" name="Rectangle 3"/>
          <p:cNvSpPr txBox="1">
            <a:spLocks noChangeArrowheads="1"/>
          </p:cNvSpPr>
          <p:nvPr/>
        </p:nvSpPr>
        <p:spPr bwMode="auto">
          <a:xfrm>
            <a:off x="5220072" y="3733800"/>
            <a:ext cx="3657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6000" kern="0" dirty="0">
                <a:latin typeface="+mn-lt"/>
                <a:cs typeface="+mn-cs"/>
              </a:rPr>
              <a:t>позолота</a:t>
            </a:r>
          </a:p>
        </p:txBody>
      </p:sp>
      <p:sp>
        <p:nvSpPr>
          <p:cNvPr id="19" name="Rectangle 3"/>
          <p:cNvSpPr txBox="1">
            <a:spLocks noChangeArrowheads="1"/>
          </p:cNvSpPr>
          <p:nvPr/>
        </p:nvSpPr>
        <p:spPr bwMode="auto">
          <a:xfrm>
            <a:off x="5733373" y="1851136"/>
            <a:ext cx="2895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6000" kern="0" dirty="0">
                <a:latin typeface="+mn-lt"/>
                <a:cs typeface="+mn-cs"/>
              </a:rPr>
              <a:t>золото</a:t>
            </a:r>
          </a:p>
        </p:txBody>
      </p:sp>
      <p:sp>
        <p:nvSpPr>
          <p:cNvPr id="20" name="Rectangle 3"/>
          <p:cNvSpPr txBox="1">
            <a:spLocks noChangeArrowheads="1"/>
          </p:cNvSpPr>
          <p:nvPr/>
        </p:nvSpPr>
        <p:spPr bwMode="auto">
          <a:xfrm>
            <a:off x="2264980" y="1629104"/>
            <a:ext cx="7620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6000" kern="0" dirty="0">
                <a:solidFill>
                  <a:srgbClr val="FF0000"/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2950779" y="1665891"/>
            <a:ext cx="762000" cy="9538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defRPr/>
            </a:pPr>
            <a:r>
              <a:rPr lang="ru-RU" sz="6000" kern="0" dirty="0">
                <a:solidFill>
                  <a:srgbClr val="FF0000"/>
                </a:solidFill>
                <a:latin typeface="+mn-lt"/>
                <a:cs typeface="+mn-cs"/>
              </a:rPr>
              <a:t>о</a:t>
            </a:r>
          </a:p>
        </p:txBody>
      </p:sp>
      <p:sp>
        <p:nvSpPr>
          <p:cNvPr id="24" name="Line 8"/>
          <p:cNvSpPr>
            <a:spLocks noChangeShapeType="1"/>
          </p:cNvSpPr>
          <p:nvPr/>
        </p:nvSpPr>
        <p:spPr bwMode="auto">
          <a:xfrm flipV="1">
            <a:off x="6218846" y="2555670"/>
            <a:ext cx="18195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5" name="Line 8"/>
          <p:cNvSpPr>
            <a:spLocks noChangeShapeType="1"/>
          </p:cNvSpPr>
          <p:nvPr/>
        </p:nvSpPr>
        <p:spPr bwMode="auto">
          <a:xfrm flipV="1">
            <a:off x="6218846" y="2631871"/>
            <a:ext cx="18195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6" name="Line 8"/>
          <p:cNvSpPr>
            <a:spLocks noChangeShapeType="1"/>
          </p:cNvSpPr>
          <p:nvPr/>
        </p:nvSpPr>
        <p:spPr bwMode="auto">
          <a:xfrm flipV="1">
            <a:off x="7331954" y="4365104"/>
            <a:ext cx="18195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" name="Line 8"/>
          <p:cNvSpPr>
            <a:spLocks noChangeShapeType="1"/>
          </p:cNvSpPr>
          <p:nvPr/>
        </p:nvSpPr>
        <p:spPr bwMode="auto">
          <a:xfrm flipV="1">
            <a:off x="7331954" y="4437112"/>
            <a:ext cx="181954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998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153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53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 build="p"/>
      <p:bldP spid="15364" grpId="0" animBg="1"/>
      <p:bldP spid="15370" grpId="0" animBg="1"/>
      <p:bldP spid="15371" grpId="0" animBg="1"/>
      <p:bldP spid="15372" grpId="0" animBg="1"/>
      <p:bldP spid="15373" grpId="0" animBg="1"/>
      <p:bldP spid="15374" grpId="0" animBg="1"/>
      <p:bldP spid="15375" grpId="0" animBg="1"/>
      <p:bldP spid="18" grpId="0" build="p"/>
      <p:bldP spid="19" grpId="0" build="p"/>
      <p:bldP spid="20" grpId="0" build="p"/>
      <p:bldP spid="22" grpId="0" build="p"/>
      <p:bldP spid="24" grpId="0" animBg="1"/>
      <p:bldP spid="25" grpId="0" animBg="1"/>
      <p:bldP spid="26" grpId="0" animBg="1"/>
      <p:bldP spid="2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YandexDisk\Мои Яндекс.Картинки\103215267_large_content_4_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158" y="1601416"/>
            <a:ext cx="7050168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YandexDisk\Мои Яндекс.Картинки\5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900" y="23529"/>
            <a:ext cx="3923357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4" descr="http://arstyle.org/uploads/posts/2010-07/1278134230_1263974281_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0075" y="527075"/>
            <a:ext cx="1299021" cy="1441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6"/>
          <p:cNvSpPr>
            <a:spLocks noChangeArrowheads="1"/>
          </p:cNvSpPr>
          <p:nvPr/>
        </p:nvSpPr>
        <p:spPr bwMode="auto">
          <a:xfrm>
            <a:off x="3957442" y="1632027"/>
            <a:ext cx="6231182" cy="57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/>
          <a:p>
            <a:r>
              <a:rPr lang="ru-RU" altLang="ru-RU" sz="32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Город  «Умники </a:t>
            </a:r>
            <a:r>
              <a:rPr lang="ru-RU" altLang="ru-RU" sz="3200" b="1" i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altLang="ru-RU" sz="32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Умницы</a:t>
            </a:r>
            <a:r>
              <a:rPr lang="ru-RU" altLang="ru-RU" sz="32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sz="3200" dirty="0">
              <a:solidFill>
                <a:srgbClr val="FF0000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 cstate="email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596336" y="4216524"/>
            <a:ext cx="1368152" cy="1152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11" descr="fdeb16659c4484d11187cd40b23b3b3b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948264" y="260648"/>
            <a:ext cx="323850" cy="314325"/>
          </a:xfrm>
          <a:prstGeom prst="rect">
            <a:avLst/>
          </a:prstGeom>
          <a:noFill/>
        </p:spPr>
      </p:pic>
      <p:pic>
        <p:nvPicPr>
          <p:cNvPr id="10" name="Picture 11" descr="fdeb16659c4484d11187cd40b23b3b3b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272060" y="103485"/>
            <a:ext cx="323850" cy="314325"/>
          </a:xfrm>
          <a:prstGeom prst="rect">
            <a:avLst/>
          </a:prstGeom>
          <a:noFill/>
        </p:spPr>
      </p:pic>
      <p:pic>
        <p:nvPicPr>
          <p:cNvPr id="11" name="Picture 11" descr="fdeb16659c4484d11187cd40b23b3b3b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110135" y="2293540"/>
            <a:ext cx="323850" cy="314325"/>
          </a:xfrm>
          <a:prstGeom prst="rect">
            <a:avLst/>
          </a:prstGeom>
          <a:noFill/>
        </p:spPr>
      </p:pic>
      <p:pic>
        <p:nvPicPr>
          <p:cNvPr id="12" name="Picture 11" descr="fdeb16659c4484d11187cd40b23b3b3b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388424" y="2291511"/>
            <a:ext cx="323850" cy="314325"/>
          </a:xfrm>
          <a:prstGeom prst="rect">
            <a:avLst/>
          </a:prstGeom>
          <a:noFill/>
        </p:spPr>
      </p:pic>
      <p:pic>
        <p:nvPicPr>
          <p:cNvPr id="13" name="Picture 11" descr="fdeb16659c4484d11187cd40b23b3b3b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48150" y="417810"/>
            <a:ext cx="323850" cy="314325"/>
          </a:xfrm>
          <a:prstGeom prst="rect">
            <a:avLst/>
          </a:prstGeom>
          <a:noFill/>
        </p:spPr>
      </p:pic>
      <p:pic>
        <p:nvPicPr>
          <p:cNvPr id="14" name="Picture 11" descr="fdeb16659c4484d11187cd40b23b3b3b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0307" y="2488610"/>
            <a:ext cx="323850" cy="314325"/>
          </a:xfrm>
          <a:prstGeom prst="rect">
            <a:avLst/>
          </a:prstGeom>
          <a:noFill/>
        </p:spPr>
      </p:pic>
      <p:pic>
        <p:nvPicPr>
          <p:cNvPr id="15" name="Picture 11" descr="fdeb16659c4484d11187cd40b23b3b3b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18487" y="1090502"/>
            <a:ext cx="323850" cy="314325"/>
          </a:xfrm>
          <a:prstGeom prst="rect">
            <a:avLst/>
          </a:prstGeom>
          <a:noFill/>
        </p:spPr>
      </p:pic>
      <p:pic>
        <p:nvPicPr>
          <p:cNvPr id="16" name="Picture 11" descr="fdeb16659c4484d11187cd40b23b3b3b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624414" y="1170459"/>
            <a:ext cx="323850" cy="314325"/>
          </a:xfrm>
          <a:prstGeom prst="rect">
            <a:avLst/>
          </a:prstGeom>
          <a:noFill/>
        </p:spPr>
      </p:pic>
      <p:pic>
        <p:nvPicPr>
          <p:cNvPr id="17" name="Picture 2" descr="C:\Documents and Settings\Ирина\Рабочий стол\Рисунок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1237" y="2802935"/>
            <a:ext cx="2276327" cy="1584177"/>
          </a:xfrm>
          <a:prstGeom prst="rect">
            <a:avLst/>
          </a:prstGeom>
          <a:noFill/>
        </p:spPr>
      </p:pic>
      <p:pic>
        <p:nvPicPr>
          <p:cNvPr id="18" name="Picture 2" descr="C:\Documents and Settings\Ирина\Рабочий стол\Рисунок1.png"/>
          <p:cNvPicPr>
            <a:picLocks noChangeAspect="1"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1993287" y="2663259"/>
            <a:ext cx="1221740" cy="931764"/>
          </a:xfrm>
          <a:prstGeom prst="rect">
            <a:avLst/>
          </a:prstGeom>
          <a:noFill/>
        </p:spPr>
      </p:pic>
      <p:pic>
        <p:nvPicPr>
          <p:cNvPr id="19" name="Picture 4" descr="0_60914_6dd77512_ori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820" y="4387112"/>
            <a:ext cx="1440851" cy="2282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" descr="C:\Users\admin\Desktop\урок 22 ноября\02984730.gif"/>
          <p:cNvPicPr>
            <a:picLocks noChangeAspect="1" noChangeArrowheads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7858" y="-196763"/>
            <a:ext cx="1161257" cy="160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5788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6059 -0.08948 L 0.06059 0.0467 C 0.06059 0.10774 -0.00452 0.18335 -0.05764 0.18335 L -0.1757 0.18335 " pathEditMode="relative" rAng="0" ptsTypes="FfFF">
                                      <p:cBhvr>
                                        <p:cTn id="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800" y="136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000"/>
                            </p:stCondLst>
                            <p:childTnLst>
                              <p:par>
                                <p:cTn id="11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3 -0.00093 L -0.06093 0.15098 C -0.06093 0.21919 0.00851 0.30312 0.06511 0.30312 L 0.19115 0.30312 " pathEditMode="relative" rAng="0" ptsTypes="FfFF">
                                      <p:cBhvr>
                                        <p:cTn id="12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1520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3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6093 -0.00093 L -0.06093 0.15098 C -0.06093 0.21919 0.00851 0.30312 0.06511 0.30312 L 0.19115 0.30312 " pathEditMode="relative" rAng="0" ptsTypes="FfFF">
                                      <p:cBhvr>
                                        <p:cTn id="18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15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4"/>
          <p:cNvSpPr txBox="1">
            <a:spLocks noChangeArrowheads="1"/>
          </p:cNvSpPr>
          <p:nvPr/>
        </p:nvSpPr>
        <p:spPr bwMode="auto">
          <a:xfrm>
            <a:off x="251520" y="85671"/>
            <a:ext cx="6120680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3600" dirty="0">
                <a:solidFill>
                  <a:srgbClr val="16D6E0"/>
                </a:solidFill>
              </a:rPr>
              <a:t>Теперь ты умеешь решать</a:t>
            </a:r>
          </a:p>
          <a:p>
            <a:r>
              <a:rPr lang="ru-RU" altLang="ru-RU" sz="3600" dirty="0">
                <a:solidFill>
                  <a:srgbClr val="16D6E0"/>
                </a:solidFill>
              </a:rPr>
              <a:t> орфографические задачи</a:t>
            </a:r>
          </a:p>
          <a:p>
            <a:r>
              <a:rPr lang="ru-RU" altLang="ru-RU" sz="3600" dirty="0">
                <a:solidFill>
                  <a:srgbClr val="16D6E0"/>
                </a:solidFill>
              </a:rPr>
              <a:t> в корне слова!</a:t>
            </a:r>
          </a:p>
        </p:txBody>
      </p:sp>
      <p:pic>
        <p:nvPicPr>
          <p:cNvPr id="3" name="Picture 2" descr="C:\Documents and Settings\Администратор\Рабочий стол\Вода\1297446728_1297366558_i-57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5512" y="2276872"/>
            <a:ext cx="8032976" cy="4470858"/>
          </a:xfrm>
          <a:prstGeom prst="rect">
            <a:avLst/>
          </a:prstGeom>
          <a:noFill/>
          <a:effectLst>
            <a:softEdge rad="63500"/>
          </a:effectLst>
        </p:spPr>
      </p:pic>
      <p:sp>
        <p:nvSpPr>
          <p:cNvPr id="4" name="TextBox 3"/>
          <p:cNvSpPr txBox="1"/>
          <p:nvPr/>
        </p:nvSpPr>
        <p:spPr>
          <a:xfrm>
            <a:off x="759753" y="4162407"/>
            <a:ext cx="7643866" cy="2585323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unset" dir="t"/>
            </a:scene3d>
            <a:sp3d contourW="12700">
              <a:contourClr>
                <a:schemeClr val="accent3">
                  <a:lumMod val="75000"/>
                </a:schemeClr>
              </a:contourClr>
            </a:sp3d>
          </a:bodyPr>
          <a:lstStyle/>
          <a:p>
            <a:r>
              <a:rPr lang="uk-UA" sz="5400" b="1" dirty="0" smtClean="0"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srgbClr val="C00000">
                      <a:alpha val="32000"/>
                    </a:srgbClr>
                  </a:outerShdw>
                </a:effectLst>
                <a:latin typeface="Monotype Corsiva" pitchFamily="66" charset="0"/>
              </a:rPr>
              <a:t>Вода – велика я </a:t>
            </a:r>
            <a:r>
              <a:rPr lang="uk-UA" sz="5400" b="1" dirty="0" err="1" smtClean="0"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srgbClr val="C00000">
                      <a:alpha val="32000"/>
                    </a:srgbClr>
                  </a:outerShdw>
                </a:effectLst>
                <a:latin typeface="Monotype Corsiva" pitchFamily="66" charset="0"/>
              </a:rPr>
              <a:t>путешественница</a:t>
            </a:r>
            <a:r>
              <a:rPr lang="uk-UA" sz="5400" b="1" dirty="0" smtClean="0"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srgbClr val="C00000">
                      <a:alpha val="32000"/>
                    </a:srgbClr>
                  </a:outerShdw>
                </a:effectLst>
                <a:latin typeface="Monotype Corsiva" pitchFamily="66" charset="0"/>
              </a:rPr>
              <a:t>. </a:t>
            </a:r>
            <a:r>
              <a:rPr lang="uk-UA" sz="5400" b="1" dirty="0" err="1" smtClean="0"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srgbClr val="C00000">
                      <a:alpha val="32000"/>
                    </a:srgbClr>
                  </a:outerShdw>
                </a:effectLst>
                <a:latin typeface="Monotype Corsiva" pitchFamily="66" charset="0"/>
              </a:rPr>
              <a:t>Она</a:t>
            </a:r>
            <a:r>
              <a:rPr lang="uk-UA" sz="5400" b="1" dirty="0" smtClean="0"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srgbClr val="C00000">
                      <a:alpha val="32000"/>
                    </a:srgbClr>
                  </a:outerShdw>
                </a:effectLst>
                <a:latin typeface="Monotype Corsiva" pitchFamily="66" charset="0"/>
              </a:rPr>
              <a:t> </a:t>
            </a:r>
            <a:r>
              <a:rPr lang="uk-UA" sz="5400" b="1" dirty="0" err="1" smtClean="0"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srgbClr val="C00000">
                      <a:alpha val="32000"/>
                    </a:srgbClr>
                  </a:outerShdw>
                </a:effectLst>
                <a:latin typeface="Monotype Corsiva" pitchFamily="66" charset="0"/>
              </a:rPr>
              <a:t>никогда</a:t>
            </a:r>
            <a:r>
              <a:rPr lang="uk-UA" sz="5400" b="1" dirty="0" smtClean="0"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srgbClr val="C00000">
                      <a:alpha val="32000"/>
                    </a:srgbClr>
                  </a:outerShdw>
                </a:effectLst>
                <a:latin typeface="Monotype Corsiva" pitchFamily="66" charset="0"/>
              </a:rPr>
              <a:t> не </a:t>
            </a:r>
            <a:r>
              <a:rPr lang="uk-UA" sz="5400" b="1" dirty="0" err="1" smtClean="0">
                <a:solidFill>
                  <a:srgbClr val="FFC000"/>
                </a:solidFill>
                <a:effectLst>
                  <a:outerShdw blurRad="60007" dist="310007" dir="7680000" sy="30000" kx="1300200" algn="ctr" rotWithShape="0">
                    <a:srgbClr val="C00000">
                      <a:alpha val="32000"/>
                    </a:srgbClr>
                  </a:outerShdw>
                </a:effectLst>
                <a:latin typeface="Monotype Corsiva" pitchFamily="66" charset="0"/>
              </a:rPr>
              <a:t>останавливается</a:t>
            </a:r>
            <a:endParaRPr lang="ru-RU" sz="5400" b="1" dirty="0">
              <a:solidFill>
                <a:srgbClr val="FFC000"/>
              </a:solidFill>
              <a:effectLst>
                <a:outerShdw blurRad="60007" dist="310007" dir="7680000" sy="30000" kx="1300200" algn="ctr" rotWithShape="0">
                  <a:srgbClr val="C00000">
                    <a:alpha val="32000"/>
                  </a:srgbClr>
                </a:outerShdw>
              </a:effectLst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525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5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down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705ECCC6-0CEC-4A69-AD5F-3A52BF37805C}" type="datetime1">
              <a:rPr lang="ru-RU" smtClean="0"/>
              <a:pPr>
                <a:defRPr/>
              </a:pPr>
              <a:t>04.03.2018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fld id="{F58E261A-0069-450A-896A-F4A1662E090D}" type="slidenum">
              <a:rPr lang="ru-RU" smtClean="0"/>
              <a:pPr>
                <a:defRPr/>
              </a:pPr>
              <a:t>24</a:t>
            </a:fld>
            <a:endParaRPr lang="ru-RU"/>
          </a:p>
        </p:txBody>
      </p:sp>
      <p:pic>
        <p:nvPicPr>
          <p:cNvPr id="5122" name="Picture 2" descr="http://www.metod-kopilka.ru/images/doc/44/38855/13/img1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" y="146478"/>
            <a:ext cx="8928992" cy="6596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1810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836712"/>
            <a:ext cx="8991600" cy="1601688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6000" b="1" dirty="0" smtClean="0"/>
              <a:t>	</a:t>
            </a:r>
            <a:r>
              <a:rPr lang="ru-RU" sz="3600" b="1" dirty="0" smtClean="0">
                <a:solidFill>
                  <a:srgbClr val="FF00FF"/>
                </a:solidFill>
              </a:rPr>
              <a:t>Под корнями старой сосны была нора ежика.</a:t>
            </a: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228600" y="2590800"/>
            <a:ext cx="533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4800" dirty="0">
                <a:solidFill>
                  <a:srgbClr val="0000FF"/>
                </a:solidFill>
              </a:rPr>
              <a:t>корнями - корень</a:t>
            </a: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228600" y="3581400"/>
            <a:ext cx="533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4800" dirty="0">
                <a:solidFill>
                  <a:srgbClr val="0AA67D"/>
                </a:solidFill>
              </a:rPr>
              <a:t>сосны - сосны</a:t>
            </a:r>
          </a:p>
        </p:txBody>
      </p:sp>
      <p:sp>
        <p:nvSpPr>
          <p:cNvPr id="18438" name="Rectangle 6"/>
          <p:cNvSpPr>
            <a:spLocks noChangeArrowheads="1"/>
          </p:cNvSpPr>
          <p:nvPr/>
        </p:nvSpPr>
        <p:spPr bwMode="auto">
          <a:xfrm>
            <a:off x="304800" y="4495800"/>
            <a:ext cx="53340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4800" dirty="0">
                <a:solidFill>
                  <a:srgbClr val="663300"/>
                </a:solidFill>
              </a:rPr>
              <a:t>нора - норы</a:t>
            </a:r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 flipH="1">
            <a:off x="1828800" y="2438400"/>
            <a:ext cx="1524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 flipH="1">
            <a:off x="3733800" y="2438400"/>
            <a:ext cx="1524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 flipH="1">
            <a:off x="1905000" y="3429000"/>
            <a:ext cx="1524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3" name="Line 11"/>
          <p:cNvSpPr>
            <a:spLocks noChangeShapeType="1"/>
          </p:cNvSpPr>
          <p:nvPr/>
        </p:nvSpPr>
        <p:spPr bwMode="auto">
          <a:xfrm flipH="1">
            <a:off x="3124200" y="3505200"/>
            <a:ext cx="1524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4" name="Line 12"/>
          <p:cNvSpPr>
            <a:spLocks noChangeShapeType="1"/>
          </p:cNvSpPr>
          <p:nvPr/>
        </p:nvSpPr>
        <p:spPr bwMode="auto">
          <a:xfrm flipH="1">
            <a:off x="1600200" y="4343400"/>
            <a:ext cx="1524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5" name="Line 13"/>
          <p:cNvSpPr>
            <a:spLocks noChangeShapeType="1"/>
          </p:cNvSpPr>
          <p:nvPr/>
        </p:nvSpPr>
        <p:spPr bwMode="auto">
          <a:xfrm flipH="1">
            <a:off x="2819400" y="4343400"/>
            <a:ext cx="1524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7" name="Line 15"/>
          <p:cNvSpPr>
            <a:spLocks noChangeShapeType="1"/>
          </p:cNvSpPr>
          <p:nvPr/>
        </p:nvSpPr>
        <p:spPr bwMode="auto">
          <a:xfrm flipV="1">
            <a:off x="533400" y="33528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8" name="Line 16"/>
          <p:cNvSpPr>
            <a:spLocks noChangeShapeType="1"/>
          </p:cNvSpPr>
          <p:nvPr/>
        </p:nvSpPr>
        <p:spPr bwMode="auto">
          <a:xfrm flipV="1">
            <a:off x="3505200" y="33528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9" name="Line 17"/>
          <p:cNvSpPr>
            <a:spLocks noChangeShapeType="1"/>
          </p:cNvSpPr>
          <p:nvPr/>
        </p:nvSpPr>
        <p:spPr bwMode="auto">
          <a:xfrm flipV="1">
            <a:off x="3505200" y="3429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0" name="Line 18"/>
          <p:cNvSpPr>
            <a:spLocks noChangeShapeType="1"/>
          </p:cNvSpPr>
          <p:nvPr/>
        </p:nvSpPr>
        <p:spPr bwMode="auto">
          <a:xfrm flipV="1">
            <a:off x="685800" y="43434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1" name="Line 19"/>
          <p:cNvSpPr>
            <a:spLocks noChangeShapeType="1"/>
          </p:cNvSpPr>
          <p:nvPr/>
        </p:nvSpPr>
        <p:spPr bwMode="auto">
          <a:xfrm flipV="1">
            <a:off x="2895600" y="42672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2" name="Line 20"/>
          <p:cNvSpPr>
            <a:spLocks noChangeShapeType="1"/>
          </p:cNvSpPr>
          <p:nvPr/>
        </p:nvSpPr>
        <p:spPr bwMode="auto">
          <a:xfrm flipV="1">
            <a:off x="2895600" y="43434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3" name="Line 21"/>
          <p:cNvSpPr>
            <a:spLocks noChangeShapeType="1"/>
          </p:cNvSpPr>
          <p:nvPr/>
        </p:nvSpPr>
        <p:spPr bwMode="auto">
          <a:xfrm flipV="1">
            <a:off x="685800" y="52578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4" name="Line 22"/>
          <p:cNvSpPr>
            <a:spLocks noChangeShapeType="1"/>
          </p:cNvSpPr>
          <p:nvPr/>
        </p:nvSpPr>
        <p:spPr bwMode="auto">
          <a:xfrm flipV="1">
            <a:off x="2590800" y="52578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5" name="Line 23"/>
          <p:cNvSpPr>
            <a:spLocks noChangeShapeType="1"/>
          </p:cNvSpPr>
          <p:nvPr/>
        </p:nvSpPr>
        <p:spPr bwMode="auto">
          <a:xfrm flipV="1">
            <a:off x="2590800" y="5334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59" name="Freeform 27"/>
          <p:cNvSpPr>
            <a:spLocks/>
          </p:cNvSpPr>
          <p:nvPr/>
        </p:nvSpPr>
        <p:spPr bwMode="auto">
          <a:xfrm>
            <a:off x="152400" y="2438400"/>
            <a:ext cx="1524000" cy="45720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0" name="Freeform 28"/>
          <p:cNvSpPr>
            <a:spLocks/>
          </p:cNvSpPr>
          <p:nvPr/>
        </p:nvSpPr>
        <p:spPr bwMode="auto">
          <a:xfrm>
            <a:off x="3276600" y="2438400"/>
            <a:ext cx="1524000" cy="45720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1" name="Freeform 29"/>
          <p:cNvSpPr>
            <a:spLocks/>
          </p:cNvSpPr>
          <p:nvPr/>
        </p:nvSpPr>
        <p:spPr bwMode="auto">
          <a:xfrm>
            <a:off x="457200" y="3429000"/>
            <a:ext cx="1219200" cy="45720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2" name="Freeform 30"/>
          <p:cNvSpPr>
            <a:spLocks/>
          </p:cNvSpPr>
          <p:nvPr/>
        </p:nvSpPr>
        <p:spPr bwMode="auto">
          <a:xfrm>
            <a:off x="2514600" y="3429000"/>
            <a:ext cx="1447800" cy="45720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3" name="Freeform 31"/>
          <p:cNvSpPr>
            <a:spLocks/>
          </p:cNvSpPr>
          <p:nvPr/>
        </p:nvSpPr>
        <p:spPr bwMode="auto">
          <a:xfrm>
            <a:off x="304800" y="4419600"/>
            <a:ext cx="1066800" cy="30480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64" name="Freeform 32"/>
          <p:cNvSpPr>
            <a:spLocks/>
          </p:cNvSpPr>
          <p:nvPr/>
        </p:nvSpPr>
        <p:spPr bwMode="auto">
          <a:xfrm>
            <a:off x="2209800" y="4419600"/>
            <a:ext cx="1066800" cy="30480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27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304800" y="116632"/>
            <a:ext cx="8229600" cy="1143000"/>
          </a:xfrm>
        </p:spPr>
        <p:txBody>
          <a:bodyPr/>
          <a:lstStyle/>
          <a:p>
            <a:r>
              <a:rPr lang="ru-RU" sz="4800" b="1" dirty="0" smtClean="0">
                <a:solidFill>
                  <a:srgbClr val="16D6E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urier New" pitchFamily="49" charset="0"/>
              </a:rPr>
              <a:t>Давай поиграем!</a:t>
            </a:r>
            <a:endParaRPr lang="ru-RU" sz="4800" b="1" dirty="0">
              <a:solidFill>
                <a:srgbClr val="16D6E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178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84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8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8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84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8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8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8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8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84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84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8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18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8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18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18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8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2000"/>
                                        <p:tgtEl>
                                          <p:spTgt spid="18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6" grpId="0"/>
      <p:bldP spid="18437" grpId="0"/>
      <p:bldP spid="18438" grpId="0"/>
      <p:bldP spid="18440" grpId="0" animBg="1"/>
      <p:bldP spid="18441" grpId="0" animBg="1"/>
      <p:bldP spid="18442" grpId="0" animBg="1"/>
      <p:bldP spid="18443" grpId="0" animBg="1"/>
      <p:bldP spid="18444" grpId="0" animBg="1"/>
      <p:bldP spid="18445" grpId="0" animBg="1"/>
      <p:bldP spid="18447" grpId="0" animBg="1"/>
      <p:bldP spid="18448" grpId="0" animBg="1"/>
      <p:bldP spid="18449" grpId="0" animBg="1"/>
      <p:bldP spid="18450" grpId="0" animBg="1"/>
      <p:bldP spid="18451" grpId="0" animBg="1"/>
      <p:bldP spid="18452" grpId="0" animBg="1"/>
      <p:bldP spid="18453" grpId="0" animBg="1"/>
      <p:bldP spid="18454" grpId="0" animBg="1"/>
      <p:bldP spid="18455" grpId="0" animBg="1"/>
      <p:bldP spid="18459" grpId="0" animBg="1"/>
      <p:bldP spid="18460" grpId="0" animBg="1"/>
      <p:bldP spid="18461" grpId="0" animBg="1"/>
      <p:bldP spid="18462" grpId="0" animBg="1"/>
      <p:bldP spid="18463" grpId="0" animBg="1"/>
      <p:bldP spid="1846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990600"/>
            <a:ext cx="8839200" cy="2286000"/>
          </a:xfrm>
        </p:spPr>
        <p:txBody>
          <a:bodyPr/>
          <a:lstStyle/>
          <a:p>
            <a:pPr eaLnBrk="1" hangingPunct="1">
              <a:buFontTx/>
              <a:buNone/>
            </a:pPr>
            <a:r>
              <a:rPr lang="ru-RU" sz="6000" dirty="0" smtClean="0"/>
              <a:t>	</a:t>
            </a:r>
            <a:r>
              <a:rPr lang="ru-RU" sz="6600" b="1" dirty="0" err="1" smtClean="0">
                <a:solidFill>
                  <a:srgbClr val="FF00FF"/>
                </a:solidFill>
              </a:rPr>
              <a:t>Халодный</a:t>
            </a:r>
            <a:r>
              <a:rPr lang="ru-RU" sz="6600" b="1" dirty="0" smtClean="0">
                <a:solidFill>
                  <a:srgbClr val="FF00FF"/>
                </a:solidFill>
              </a:rPr>
              <a:t> ручеек разбудил зверька.</a:t>
            </a:r>
          </a:p>
        </p:txBody>
      </p:sp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3581400"/>
            <a:ext cx="88392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6000" dirty="0"/>
              <a:t>	</a:t>
            </a:r>
            <a:r>
              <a:rPr lang="ru-RU" sz="5400" dirty="0">
                <a:solidFill>
                  <a:srgbClr val="0000FF"/>
                </a:solidFill>
              </a:rPr>
              <a:t>холодный - холод</a:t>
            </a:r>
          </a:p>
        </p:txBody>
      </p:sp>
      <p:sp>
        <p:nvSpPr>
          <p:cNvPr id="19461" name="Line 5"/>
          <p:cNvSpPr>
            <a:spLocks noChangeShapeType="1"/>
          </p:cNvSpPr>
          <p:nvPr/>
        </p:nvSpPr>
        <p:spPr bwMode="auto">
          <a:xfrm flipV="1">
            <a:off x="762000" y="44958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2" name="Line 6"/>
          <p:cNvSpPr>
            <a:spLocks noChangeShapeType="1"/>
          </p:cNvSpPr>
          <p:nvPr/>
        </p:nvSpPr>
        <p:spPr bwMode="auto">
          <a:xfrm flipV="1">
            <a:off x="4572000" y="44958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3" name="Line 7"/>
          <p:cNvSpPr>
            <a:spLocks noChangeShapeType="1"/>
          </p:cNvSpPr>
          <p:nvPr/>
        </p:nvSpPr>
        <p:spPr bwMode="auto">
          <a:xfrm flipV="1">
            <a:off x="4572000" y="4572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4" name="Line 8"/>
          <p:cNvSpPr>
            <a:spLocks noChangeShapeType="1"/>
          </p:cNvSpPr>
          <p:nvPr/>
        </p:nvSpPr>
        <p:spPr bwMode="auto">
          <a:xfrm flipH="1">
            <a:off x="1828800" y="3505200"/>
            <a:ext cx="1524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5" name="Line 9"/>
          <p:cNvSpPr>
            <a:spLocks noChangeShapeType="1"/>
          </p:cNvSpPr>
          <p:nvPr/>
        </p:nvSpPr>
        <p:spPr bwMode="auto">
          <a:xfrm flipH="1">
            <a:off x="4800600" y="3505200"/>
            <a:ext cx="152400" cy="304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6" name="Freeform 10"/>
          <p:cNvSpPr>
            <a:spLocks/>
          </p:cNvSpPr>
          <p:nvPr/>
        </p:nvSpPr>
        <p:spPr bwMode="auto">
          <a:xfrm>
            <a:off x="381000" y="3352800"/>
            <a:ext cx="1981200" cy="45720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9467" name="Freeform 11"/>
          <p:cNvSpPr>
            <a:spLocks/>
          </p:cNvSpPr>
          <p:nvPr/>
        </p:nvSpPr>
        <p:spPr bwMode="auto">
          <a:xfrm>
            <a:off x="4191000" y="3429000"/>
            <a:ext cx="1981200" cy="457200"/>
          </a:xfrm>
          <a:custGeom>
            <a:avLst/>
            <a:gdLst>
              <a:gd name="T0" fmla="*/ 0 w 1584"/>
              <a:gd name="T1" fmla="*/ 2147483647 h 440"/>
              <a:gd name="T2" fmla="*/ 2147483647 w 1584"/>
              <a:gd name="T3" fmla="*/ 2147483647 h 440"/>
              <a:gd name="T4" fmla="*/ 2147483647 w 1584"/>
              <a:gd name="T5" fmla="*/ 2147483647 h 440"/>
              <a:gd name="T6" fmla="*/ 2147483647 w 1584"/>
              <a:gd name="T7" fmla="*/ 2147483647 h 440"/>
              <a:gd name="T8" fmla="*/ 0 60000 65536"/>
              <a:gd name="T9" fmla="*/ 0 60000 65536"/>
              <a:gd name="T10" fmla="*/ 0 60000 65536"/>
              <a:gd name="T11" fmla="*/ 0 60000 65536"/>
              <a:gd name="T12" fmla="*/ 0 w 1584"/>
              <a:gd name="T13" fmla="*/ 0 h 440"/>
              <a:gd name="T14" fmla="*/ 1584 w 1584"/>
              <a:gd name="T15" fmla="*/ 440 h 44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84" h="440">
                <a:moveTo>
                  <a:pt x="0" y="440"/>
                </a:moveTo>
                <a:cubicBezTo>
                  <a:pt x="96" y="304"/>
                  <a:pt x="192" y="168"/>
                  <a:pt x="384" y="104"/>
                </a:cubicBezTo>
                <a:cubicBezTo>
                  <a:pt x="576" y="40"/>
                  <a:pt x="952" y="0"/>
                  <a:pt x="1152" y="56"/>
                </a:cubicBezTo>
                <a:cubicBezTo>
                  <a:pt x="1352" y="112"/>
                  <a:pt x="1468" y="276"/>
                  <a:pt x="1584" y="440"/>
                </a:cubicBezTo>
              </a:path>
            </a:pathLst>
          </a:custGeom>
          <a:noFill/>
          <a:ln w="28575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12" name="берт_кемпферт___путники_в_ноч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70993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9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94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94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94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9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9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 nodeType="clickPar">
                      <p:stCondLst>
                        <p:cond delay="0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3" dur="19817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>
                <p:cTn id="3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19460" grpId="0"/>
      <p:bldP spid="19461" grpId="0" animBg="1"/>
      <p:bldP spid="19462" grpId="0" animBg="1"/>
      <p:bldP spid="19463" grpId="0" animBg="1"/>
      <p:bldP spid="19464" grpId="0" animBg="1"/>
      <p:bldP spid="19465" grpId="0" animBg="1"/>
      <p:bldP spid="19466" grpId="0" animBg="1"/>
      <p:bldP spid="1946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Прямоугольник 1"/>
          <p:cNvSpPr>
            <a:spLocks noChangeArrowheads="1"/>
          </p:cNvSpPr>
          <p:nvPr/>
        </p:nvSpPr>
        <p:spPr bwMode="auto">
          <a:xfrm>
            <a:off x="928688" y="1357313"/>
            <a:ext cx="20034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70C0"/>
                </a:solidFill>
                <a:latin typeface="Verdana" pitchFamily="34" charset="0"/>
              </a:rPr>
              <a:t>_жата,</a:t>
            </a:r>
          </a:p>
        </p:txBody>
      </p:sp>
      <p:sp>
        <p:nvSpPr>
          <p:cNvPr id="17411" name="Прямоугольник 2"/>
          <p:cNvSpPr>
            <a:spLocks noChangeArrowheads="1"/>
          </p:cNvSpPr>
          <p:nvPr/>
        </p:nvSpPr>
        <p:spPr bwMode="auto">
          <a:xfrm>
            <a:off x="3143250" y="1357313"/>
            <a:ext cx="24828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70C0"/>
                </a:solidFill>
                <a:latin typeface="Verdana" pitchFamily="34" charset="0"/>
              </a:rPr>
              <a:t>в  лчата,</a:t>
            </a:r>
          </a:p>
        </p:txBody>
      </p:sp>
      <p:sp>
        <p:nvSpPr>
          <p:cNvPr id="17412" name="Прямоугольник 3"/>
          <p:cNvSpPr>
            <a:spLocks noChangeArrowheads="1"/>
          </p:cNvSpPr>
          <p:nvPr/>
        </p:nvSpPr>
        <p:spPr bwMode="auto">
          <a:xfrm>
            <a:off x="4357688" y="4500563"/>
            <a:ext cx="21367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70C0"/>
                </a:solidFill>
                <a:latin typeface="Verdana" pitchFamily="34" charset="0"/>
              </a:rPr>
              <a:t>л  сята.</a:t>
            </a:r>
          </a:p>
        </p:txBody>
      </p:sp>
      <p:sp>
        <p:nvSpPr>
          <p:cNvPr id="17413" name="Прямоугольник 4"/>
          <p:cNvSpPr>
            <a:spLocks noChangeArrowheads="1"/>
          </p:cNvSpPr>
          <p:nvPr/>
        </p:nvSpPr>
        <p:spPr bwMode="auto">
          <a:xfrm>
            <a:off x="928688" y="2928938"/>
            <a:ext cx="2446337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70C0"/>
                </a:solidFill>
                <a:latin typeface="Verdana" pitchFamily="34" charset="0"/>
              </a:rPr>
              <a:t>з  йчата,</a:t>
            </a:r>
          </a:p>
        </p:txBody>
      </p:sp>
      <p:sp>
        <p:nvSpPr>
          <p:cNvPr id="17414" name="Прямоугольник 5"/>
          <p:cNvSpPr>
            <a:spLocks noChangeArrowheads="1"/>
          </p:cNvSpPr>
          <p:nvPr/>
        </p:nvSpPr>
        <p:spPr bwMode="auto">
          <a:xfrm>
            <a:off x="3714750" y="2928938"/>
            <a:ext cx="259715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70C0"/>
                </a:solidFill>
                <a:latin typeface="Verdana" pitchFamily="34" charset="0"/>
              </a:rPr>
              <a:t>зв  рята, </a:t>
            </a:r>
          </a:p>
        </p:txBody>
      </p:sp>
      <p:sp>
        <p:nvSpPr>
          <p:cNvPr id="17415" name="Прямоугольник 6"/>
          <p:cNvSpPr>
            <a:spLocks noChangeArrowheads="1"/>
          </p:cNvSpPr>
          <p:nvPr/>
        </p:nvSpPr>
        <p:spPr bwMode="auto">
          <a:xfrm>
            <a:off x="6286500" y="2928938"/>
            <a:ext cx="197643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70C0"/>
                </a:solidFill>
                <a:latin typeface="Verdana" pitchFamily="34" charset="0"/>
              </a:rPr>
              <a:t>кр  ты,</a:t>
            </a:r>
          </a:p>
        </p:txBody>
      </p:sp>
      <p:sp>
        <p:nvSpPr>
          <p:cNvPr id="17416" name="Прямоугольник 7"/>
          <p:cNvSpPr>
            <a:spLocks noChangeArrowheads="1"/>
          </p:cNvSpPr>
          <p:nvPr/>
        </p:nvSpPr>
        <p:spPr bwMode="auto">
          <a:xfrm>
            <a:off x="857250" y="4500563"/>
            <a:ext cx="33178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70C0"/>
                </a:solidFill>
                <a:latin typeface="Verdana" pitchFamily="34" charset="0"/>
              </a:rPr>
              <a:t>м  дв  жата,</a:t>
            </a:r>
          </a:p>
        </p:txBody>
      </p:sp>
      <p:sp>
        <p:nvSpPr>
          <p:cNvPr id="17417" name="Прямоугольник 8"/>
          <p:cNvSpPr>
            <a:spLocks noChangeArrowheads="1"/>
          </p:cNvSpPr>
          <p:nvPr/>
        </p:nvSpPr>
        <p:spPr bwMode="auto">
          <a:xfrm>
            <a:off x="5715000" y="1357313"/>
            <a:ext cx="2198688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sz="3600" b="1">
                <a:solidFill>
                  <a:srgbClr val="0070C0"/>
                </a:solidFill>
                <a:latin typeface="Verdana" pitchFamily="34" charset="0"/>
              </a:rPr>
              <a:t>с  рока,</a:t>
            </a:r>
          </a:p>
        </p:txBody>
      </p:sp>
      <p:pic>
        <p:nvPicPr>
          <p:cNvPr id="174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88" b="15118"/>
          <a:stretch>
            <a:fillRect/>
          </a:stretch>
        </p:blipFill>
        <p:spPr bwMode="auto">
          <a:xfrm rot="618377">
            <a:off x="6946900" y="4108450"/>
            <a:ext cx="1712913" cy="131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Скругленный прямоугольник 10"/>
          <p:cNvSpPr/>
          <p:nvPr/>
        </p:nvSpPr>
        <p:spPr>
          <a:xfrm>
            <a:off x="857250" y="857250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е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428750" y="857250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и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143250" y="857250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а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714750" y="857250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о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5857875" y="928688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а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29375" y="928688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о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000125" y="2428875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а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571625" y="2428875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о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000500" y="2428875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е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572000" y="2428875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и</a:t>
            </a: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6643688" y="2428875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а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215188" y="2428875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о</a:t>
            </a: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071563" y="4000500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е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1643063" y="4000500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и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4500563" y="4000500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е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5072063" y="4000500"/>
            <a:ext cx="428625" cy="428625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B0F0"/>
                </a:solidFill>
              </a:rPr>
              <a:t>и</a:t>
            </a:r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28688" y="1357313"/>
            <a:ext cx="428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00B05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е</a:t>
            </a:r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3429000" y="1357313"/>
            <a:ext cx="428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о</a:t>
            </a:r>
            <a:endParaRPr lang="ru-RU" sz="3600" b="1">
              <a:solidFill>
                <a:srgbClr val="00B050"/>
              </a:solidFill>
              <a:latin typeface="Verdana" pitchFamily="34" charset="0"/>
            </a:endParaRPr>
          </a:p>
        </p:txBody>
      </p:sp>
      <p:sp>
        <p:nvSpPr>
          <p:cNvPr id="29" name="Rectangle 1"/>
          <p:cNvSpPr>
            <a:spLocks noChangeArrowheads="1"/>
          </p:cNvSpPr>
          <p:nvPr/>
        </p:nvSpPr>
        <p:spPr bwMode="auto">
          <a:xfrm>
            <a:off x="6000750" y="1357313"/>
            <a:ext cx="428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00B050"/>
                </a:solidFill>
                <a:latin typeface="Verdana" pitchFamily="34" charset="0"/>
              </a:rPr>
              <a:t>о</a:t>
            </a:r>
          </a:p>
        </p:txBody>
      </p:sp>
      <p:sp>
        <p:nvSpPr>
          <p:cNvPr id="30" name="Rectangle 1"/>
          <p:cNvSpPr>
            <a:spLocks noChangeArrowheads="1"/>
          </p:cNvSpPr>
          <p:nvPr/>
        </p:nvSpPr>
        <p:spPr bwMode="auto">
          <a:xfrm>
            <a:off x="1214438" y="2928938"/>
            <a:ext cx="428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00B050"/>
                </a:solidFill>
                <a:latin typeface="Verdana" pitchFamily="34" charset="0"/>
              </a:rPr>
              <a:t>а</a:t>
            </a:r>
          </a:p>
        </p:txBody>
      </p:sp>
      <p:sp>
        <p:nvSpPr>
          <p:cNvPr id="31" name="Rectangle 1"/>
          <p:cNvSpPr>
            <a:spLocks noChangeArrowheads="1"/>
          </p:cNvSpPr>
          <p:nvPr/>
        </p:nvSpPr>
        <p:spPr bwMode="auto">
          <a:xfrm>
            <a:off x="4286250" y="2928938"/>
            <a:ext cx="428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00B05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е</a:t>
            </a:r>
          </a:p>
        </p:txBody>
      </p:sp>
      <p:sp>
        <p:nvSpPr>
          <p:cNvPr id="32" name="Rectangle 1"/>
          <p:cNvSpPr>
            <a:spLocks noChangeArrowheads="1"/>
          </p:cNvSpPr>
          <p:nvPr/>
        </p:nvSpPr>
        <p:spPr bwMode="auto">
          <a:xfrm>
            <a:off x="6929438" y="2928938"/>
            <a:ext cx="428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о</a:t>
            </a:r>
            <a:endParaRPr lang="ru-RU" sz="3600" b="1">
              <a:solidFill>
                <a:srgbClr val="00B050"/>
              </a:solidFill>
              <a:latin typeface="Verdana" pitchFamily="34" charset="0"/>
            </a:endParaRPr>
          </a:p>
        </p:txBody>
      </p:sp>
      <p:sp>
        <p:nvSpPr>
          <p:cNvPr id="33" name="Rectangle 1"/>
          <p:cNvSpPr>
            <a:spLocks noChangeArrowheads="1"/>
          </p:cNvSpPr>
          <p:nvPr/>
        </p:nvSpPr>
        <p:spPr bwMode="auto">
          <a:xfrm>
            <a:off x="1214438" y="4500563"/>
            <a:ext cx="428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00B05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е</a:t>
            </a:r>
          </a:p>
        </p:txBody>
      </p:sp>
      <p:sp>
        <p:nvSpPr>
          <p:cNvPr id="34" name="Rectangle 1"/>
          <p:cNvSpPr>
            <a:spLocks noChangeArrowheads="1"/>
          </p:cNvSpPr>
          <p:nvPr/>
        </p:nvSpPr>
        <p:spPr bwMode="auto">
          <a:xfrm>
            <a:off x="2143125" y="4500563"/>
            <a:ext cx="428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00B050"/>
                </a:solidFill>
                <a:latin typeface="Verdana" pitchFamily="34" charset="0"/>
                <a:ea typeface="Calibri" pitchFamily="34" charset="0"/>
                <a:cs typeface="Times New Roman" pitchFamily="18" charset="0"/>
              </a:rPr>
              <a:t>е</a:t>
            </a:r>
          </a:p>
        </p:txBody>
      </p:sp>
      <p:sp>
        <p:nvSpPr>
          <p:cNvPr id="35" name="Rectangle 1"/>
          <p:cNvSpPr>
            <a:spLocks noChangeArrowheads="1"/>
          </p:cNvSpPr>
          <p:nvPr/>
        </p:nvSpPr>
        <p:spPr bwMode="auto">
          <a:xfrm>
            <a:off x="4714875" y="4500563"/>
            <a:ext cx="428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r>
              <a:rPr lang="ru-RU" sz="3600" b="1">
                <a:solidFill>
                  <a:srgbClr val="00B050"/>
                </a:solidFill>
                <a:latin typeface="Verdana" pitchFamily="34" charset="0"/>
                <a:cs typeface="Times New Roman" pitchFamily="18" charset="0"/>
              </a:rPr>
              <a:t>и</a:t>
            </a:r>
            <a:endParaRPr lang="ru-RU" sz="3600" b="1">
              <a:solidFill>
                <a:srgbClr val="00B050"/>
              </a:solidFill>
              <a:latin typeface="Verdana" pitchFamily="34" charset="0"/>
            </a:endParaRPr>
          </a:p>
        </p:txBody>
      </p:sp>
      <p:sp>
        <p:nvSpPr>
          <p:cNvPr id="36" name="Управляющая кнопка: далее 35">
            <a:hlinkClick r:id="" action="ppaction://hlinkshowjump?jump=nextslide" highlightClick="1"/>
          </p:cNvPr>
          <p:cNvSpPr/>
          <p:nvPr/>
        </p:nvSpPr>
        <p:spPr>
          <a:xfrm>
            <a:off x="7643813" y="6000750"/>
            <a:ext cx="785812" cy="357188"/>
          </a:xfrm>
          <a:prstGeom prst="actionButtonForwardNext">
            <a:avLst/>
          </a:prstGeom>
          <a:solidFill>
            <a:srgbClr val="FF6600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829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 nodeType="clickPar">
                      <p:stCondLst>
                        <p:cond delay="0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 nodeType="clickPar">
                      <p:stCondLst>
                        <p:cond delay="0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 nodeType="clickPar">
                      <p:stCondLst>
                        <p:cond delay="0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 nodeType="clickPar">
                      <p:stCondLst>
                        <p:cond delay="0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 nodeType="clickPar">
                      <p:stCondLst>
                        <p:cond delay="0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 nodeType="clickPar">
                      <p:stCondLst>
                        <p:cond delay="0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 nodeType="clickPar">
                      <p:stCondLst>
                        <p:cond delay="0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 nodeType="clickPar">
                      <p:stCondLst>
                        <p:cond delay="0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 nodeType="clickPar">
                      <p:stCondLst>
                        <p:cond delay="0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 nodeType="clickPar">
                      <p:stCondLst>
                        <p:cond delay="0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 nodeType="clickPar">
                      <p:stCondLst>
                        <p:cond delay="0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67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8" fill="hold" nodeType="clickPar">
                      <p:stCondLst>
                        <p:cond delay="0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 nodeType="clickPar">
                      <p:stCondLst>
                        <p:cond delay="0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 nodeType="clickPar">
                      <p:stCondLst>
                        <p:cond delay="0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 nodeType="clickPar">
                      <p:stCondLst>
                        <p:cond delay="0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E54215"/>
                                      </p:to>
                                    </p:animClr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9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4" fill="hold" nodeType="clickPar">
                      <p:stCondLst>
                        <p:cond delay="0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mph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9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2EA234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3073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4"/>
          <p:cNvSpPr txBox="1">
            <a:spLocks noChangeArrowheads="1"/>
          </p:cNvSpPr>
          <p:nvPr/>
        </p:nvSpPr>
        <p:spPr bwMode="auto">
          <a:xfrm>
            <a:off x="0" y="411163"/>
            <a:ext cx="9917113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3600">
                <a:solidFill>
                  <a:srgbClr val="000000"/>
                </a:solidFill>
              </a:rPr>
              <a:t>От значения слова – к правильной букве</a:t>
            </a:r>
          </a:p>
        </p:txBody>
      </p:sp>
      <p:sp>
        <p:nvSpPr>
          <p:cNvPr id="7171" name="Text Box 5"/>
          <p:cNvSpPr txBox="1">
            <a:spLocks noChangeArrowheads="1"/>
          </p:cNvSpPr>
          <p:nvPr/>
        </p:nvSpPr>
        <p:spPr bwMode="auto">
          <a:xfrm>
            <a:off x="1403350" y="2205038"/>
            <a:ext cx="2087563" cy="393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chemeClr val="folHlink"/>
                </a:solidFill>
              </a:rPr>
              <a:t>с . лонка</a:t>
            </a:r>
          </a:p>
          <a:p>
            <a:endParaRPr lang="ru-RU" altLang="ru-RU" sz="2800">
              <a:solidFill>
                <a:schemeClr val="folHlink"/>
              </a:solidFill>
            </a:endParaRPr>
          </a:p>
          <a:p>
            <a:r>
              <a:rPr lang="ru-RU" altLang="ru-RU" sz="2800">
                <a:solidFill>
                  <a:schemeClr val="folHlink"/>
                </a:solidFill>
              </a:rPr>
              <a:t>хл . пушка</a:t>
            </a:r>
          </a:p>
          <a:p>
            <a:endParaRPr lang="ru-RU" altLang="ru-RU" sz="2800">
              <a:solidFill>
                <a:schemeClr val="folHlink"/>
              </a:solidFill>
            </a:endParaRPr>
          </a:p>
          <a:p>
            <a:r>
              <a:rPr lang="ru-RU" altLang="ru-RU" sz="2800">
                <a:solidFill>
                  <a:schemeClr val="folHlink"/>
                </a:solidFill>
              </a:rPr>
              <a:t>л . нейка</a:t>
            </a:r>
          </a:p>
          <a:p>
            <a:endParaRPr lang="ru-RU" altLang="ru-RU" sz="2800">
              <a:solidFill>
                <a:schemeClr val="folHlink"/>
              </a:solidFill>
            </a:endParaRPr>
          </a:p>
          <a:p>
            <a:r>
              <a:rPr lang="ru-RU" altLang="ru-RU" sz="2800">
                <a:solidFill>
                  <a:schemeClr val="folHlink"/>
                </a:solidFill>
              </a:rPr>
              <a:t>в . ренье</a:t>
            </a:r>
          </a:p>
          <a:p>
            <a:endParaRPr lang="ru-RU" altLang="ru-RU" sz="2800">
              <a:solidFill>
                <a:schemeClr val="folHlink"/>
              </a:solidFill>
            </a:endParaRPr>
          </a:p>
          <a:p>
            <a:r>
              <a:rPr lang="ru-RU" altLang="ru-RU" sz="2800">
                <a:solidFill>
                  <a:schemeClr val="folHlink"/>
                </a:solidFill>
              </a:rPr>
              <a:t>хр . брец</a:t>
            </a:r>
          </a:p>
        </p:txBody>
      </p:sp>
      <p:sp>
        <p:nvSpPr>
          <p:cNvPr id="34823" name="Text Box 7"/>
          <p:cNvSpPr txBox="1">
            <a:spLocks noChangeArrowheads="1"/>
          </p:cNvSpPr>
          <p:nvPr/>
        </p:nvSpPr>
        <p:spPr bwMode="auto">
          <a:xfrm>
            <a:off x="1671638" y="2205038"/>
            <a:ext cx="377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о</a:t>
            </a:r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3492500" y="2205038"/>
            <a:ext cx="9159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соль</a:t>
            </a:r>
          </a:p>
        </p:txBody>
      </p:sp>
      <p:sp>
        <p:nvSpPr>
          <p:cNvPr id="34825" name="Text Box 9"/>
          <p:cNvSpPr txBox="1">
            <a:spLocks noChangeArrowheads="1"/>
          </p:cNvSpPr>
          <p:nvPr/>
        </p:nvSpPr>
        <p:spPr bwMode="auto">
          <a:xfrm>
            <a:off x="1887538" y="3068638"/>
            <a:ext cx="3778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о</a:t>
            </a:r>
          </a:p>
        </p:txBody>
      </p:sp>
      <p:sp>
        <p:nvSpPr>
          <p:cNvPr id="34826" name="Text Box 10"/>
          <p:cNvSpPr txBox="1">
            <a:spLocks noChangeArrowheads="1"/>
          </p:cNvSpPr>
          <p:nvPr/>
        </p:nvSpPr>
        <p:spPr bwMode="auto">
          <a:xfrm>
            <a:off x="3543300" y="3028950"/>
            <a:ext cx="14827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хлопать</a:t>
            </a:r>
          </a:p>
        </p:txBody>
      </p:sp>
      <p:sp>
        <p:nvSpPr>
          <p:cNvPr id="34827" name="Text Box 11"/>
          <p:cNvSpPr txBox="1">
            <a:spLocks noChangeArrowheads="1"/>
          </p:cNvSpPr>
          <p:nvPr/>
        </p:nvSpPr>
        <p:spPr bwMode="auto">
          <a:xfrm>
            <a:off x="1692275" y="3933825"/>
            <a:ext cx="43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и</a:t>
            </a:r>
          </a:p>
        </p:txBody>
      </p:sp>
      <p:sp>
        <p:nvSpPr>
          <p:cNvPr id="34828" name="Text Box 12"/>
          <p:cNvSpPr txBox="1">
            <a:spLocks noChangeArrowheads="1"/>
          </p:cNvSpPr>
          <p:nvPr/>
        </p:nvSpPr>
        <p:spPr bwMode="auto">
          <a:xfrm>
            <a:off x="3471863" y="3933825"/>
            <a:ext cx="11684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линия</a:t>
            </a:r>
          </a:p>
        </p:txBody>
      </p:sp>
      <p:sp>
        <p:nvSpPr>
          <p:cNvPr id="34829" name="Text Box 13"/>
          <p:cNvSpPr txBox="1">
            <a:spLocks noChangeArrowheads="1"/>
          </p:cNvSpPr>
          <p:nvPr/>
        </p:nvSpPr>
        <p:spPr bwMode="auto">
          <a:xfrm>
            <a:off x="1671638" y="4757738"/>
            <a:ext cx="371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а</a:t>
            </a:r>
          </a:p>
        </p:txBody>
      </p:sp>
      <p:sp>
        <p:nvSpPr>
          <p:cNvPr id="34830" name="Text Box 14"/>
          <p:cNvSpPr txBox="1">
            <a:spLocks noChangeArrowheads="1"/>
          </p:cNvSpPr>
          <p:nvPr/>
        </p:nvSpPr>
        <p:spPr bwMode="auto">
          <a:xfrm>
            <a:off x="3471863" y="4757738"/>
            <a:ext cx="11207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варит</a:t>
            </a:r>
          </a:p>
        </p:txBody>
      </p:sp>
      <p:sp>
        <p:nvSpPr>
          <p:cNvPr id="34831" name="Text Box 15"/>
          <p:cNvSpPr txBox="1">
            <a:spLocks noChangeArrowheads="1"/>
          </p:cNvSpPr>
          <p:nvPr/>
        </p:nvSpPr>
        <p:spPr bwMode="auto">
          <a:xfrm>
            <a:off x="1887538" y="5661025"/>
            <a:ext cx="3714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а</a:t>
            </a:r>
          </a:p>
        </p:txBody>
      </p:sp>
      <p:sp>
        <p:nvSpPr>
          <p:cNvPr id="34832" name="Text Box 16"/>
          <p:cNvSpPr txBox="1">
            <a:spLocks noChangeArrowheads="1"/>
          </p:cNvSpPr>
          <p:nvPr/>
        </p:nvSpPr>
        <p:spPr bwMode="auto">
          <a:xfrm>
            <a:off x="3471863" y="5661025"/>
            <a:ext cx="1582737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храбрый</a:t>
            </a:r>
          </a:p>
        </p:txBody>
      </p:sp>
      <p:sp>
        <p:nvSpPr>
          <p:cNvPr id="7182" name="Text Box 18"/>
          <p:cNvSpPr txBox="1">
            <a:spLocks noChangeArrowheads="1"/>
          </p:cNvSpPr>
          <p:nvPr/>
        </p:nvSpPr>
        <p:spPr bwMode="auto">
          <a:xfrm>
            <a:off x="1000125" y="1214438"/>
            <a:ext cx="7450138" cy="915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1800">
                <a:solidFill>
                  <a:schemeClr val="folHlink"/>
                </a:solidFill>
              </a:rPr>
              <a:t>ЧТОБЫ ПОДОБРАТЬ ПРОВЕРОЧНОЕ СЛОВО, МОЖНО ПОПРОБОВАТЬ</a:t>
            </a:r>
          </a:p>
          <a:p>
            <a:endParaRPr lang="ru-RU" altLang="ru-RU" sz="1800">
              <a:solidFill>
                <a:schemeClr val="folHlink"/>
              </a:solidFill>
            </a:endParaRPr>
          </a:p>
          <a:p>
            <a:r>
              <a:rPr lang="ru-RU" altLang="ru-RU" sz="1800">
                <a:solidFill>
                  <a:schemeClr val="folHlink"/>
                </a:solidFill>
              </a:rPr>
              <a:t>ОБЪЯСНИТЬ ЗНАЧЕНИЕ СЛОВА С ПОМОЩЬЮ ОДНОКОРЕННОГО</a:t>
            </a:r>
          </a:p>
        </p:txBody>
      </p:sp>
    </p:spTree>
    <p:extLst>
      <p:ext uri="{BB962C8B-B14F-4D97-AF65-F5344CB8AC3E}">
        <p14:creationId xmlns:p14="http://schemas.microsoft.com/office/powerpoint/2010/main" val="1635945181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3" grpId="0"/>
      <p:bldP spid="34824" grpId="0"/>
      <p:bldP spid="34827" grpId="0"/>
      <p:bldP spid="34828" grpId="0"/>
      <p:bldP spid="34831" grpId="0"/>
      <p:bldP spid="3483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4"/>
          <p:cNvSpPr txBox="1">
            <a:spLocks noChangeArrowheads="1"/>
          </p:cNvSpPr>
          <p:nvPr/>
        </p:nvSpPr>
        <p:spPr bwMode="auto">
          <a:xfrm>
            <a:off x="376238" y="333375"/>
            <a:ext cx="7867650" cy="641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3600">
                <a:solidFill>
                  <a:srgbClr val="000000"/>
                </a:solidFill>
                <a:latin typeface="Showcard Gothic" pitchFamily="82" charset="0"/>
              </a:rPr>
              <a:t>Используй разные способы проверки!  </a:t>
            </a:r>
          </a:p>
        </p:txBody>
      </p:sp>
      <p:sp>
        <p:nvSpPr>
          <p:cNvPr id="14339" name="Text Box 5"/>
          <p:cNvSpPr txBox="1">
            <a:spLocks noChangeArrowheads="1"/>
          </p:cNvSpPr>
          <p:nvPr/>
        </p:nvSpPr>
        <p:spPr bwMode="auto">
          <a:xfrm>
            <a:off x="592138" y="1157288"/>
            <a:ext cx="5248275" cy="478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в</a:t>
            </a:r>
            <a:r>
              <a:rPr lang="ru-RU" altLang="ru-RU" sz="2800">
                <a:solidFill>
                  <a:srgbClr val="FF0000"/>
                </a:solidFill>
              </a:rPr>
              <a:t>е</a:t>
            </a:r>
            <a:r>
              <a:rPr lang="ru-RU" altLang="ru-RU" sz="2800">
                <a:solidFill>
                  <a:srgbClr val="000000"/>
                </a:solidFill>
              </a:rPr>
              <a:t>шний – в . сна, в . сенний</a:t>
            </a:r>
          </a:p>
          <a:p>
            <a:endParaRPr lang="ru-RU" altLang="ru-RU" sz="2800">
              <a:solidFill>
                <a:srgbClr val="000000"/>
              </a:solidFill>
            </a:endParaRPr>
          </a:p>
          <a:p>
            <a:r>
              <a:rPr lang="ru-RU" altLang="ru-RU" sz="2800">
                <a:solidFill>
                  <a:srgbClr val="000000"/>
                </a:solidFill>
              </a:rPr>
              <a:t>кл</a:t>
            </a:r>
            <a:r>
              <a:rPr lang="ru-RU" altLang="ru-RU" sz="2800">
                <a:solidFill>
                  <a:srgbClr val="FF0000"/>
                </a:solidFill>
              </a:rPr>
              <a:t>ё</a:t>
            </a:r>
            <a:r>
              <a:rPr lang="ru-RU" altLang="ru-RU" sz="2800">
                <a:solidFill>
                  <a:srgbClr val="000000"/>
                </a:solidFill>
              </a:rPr>
              <a:t>ст – кл . сты, у кл . стов</a:t>
            </a:r>
          </a:p>
          <a:p>
            <a:endParaRPr lang="ru-RU" altLang="ru-RU" sz="2800">
              <a:solidFill>
                <a:srgbClr val="000000"/>
              </a:solidFill>
            </a:endParaRPr>
          </a:p>
          <a:p>
            <a:r>
              <a:rPr lang="ru-RU" altLang="ru-RU" sz="2800">
                <a:solidFill>
                  <a:srgbClr val="000000"/>
                </a:solidFill>
              </a:rPr>
              <a:t>д</a:t>
            </a:r>
            <a:r>
              <a:rPr lang="ru-RU" altLang="ru-RU" sz="2800">
                <a:solidFill>
                  <a:srgbClr val="FF0000"/>
                </a:solidFill>
              </a:rPr>
              <a:t>и</a:t>
            </a:r>
            <a:r>
              <a:rPr lang="ru-RU" altLang="ru-RU" sz="2800">
                <a:solidFill>
                  <a:srgbClr val="000000"/>
                </a:solidFill>
              </a:rPr>
              <a:t>во – уд . вить, уд . вительно</a:t>
            </a:r>
          </a:p>
          <a:p>
            <a:endParaRPr lang="ru-RU" altLang="ru-RU" sz="2800">
              <a:solidFill>
                <a:srgbClr val="000000"/>
              </a:solidFill>
            </a:endParaRPr>
          </a:p>
          <a:p>
            <a:r>
              <a:rPr lang="ru-RU" altLang="ru-RU" sz="2800">
                <a:solidFill>
                  <a:srgbClr val="000000"/>
                </a:solidFill>
              </a:rPr>
              <a:t>т</a:t>
            </a:r>
            <a:r>
              <a:rPr lang="ru-RU" altLang="ru-RU" sz="2800">
                <a:solidFill>
                  <a:srgbClr val="FF0000"/>
                </a:solidFill>
              </a:rPr>
              <a:t>и</a:t>
            </a:r>
            <a:r>
              <a:rPr lang="ru-RU" altLang="ru-RU" sz="2800">
                <a:solidFill>
                  <a:srgbClr val="000000"/>
                </a:solidFill>
              </a:rPr>
              <a:t>хо – т . ишина, пот. хоньку</a:t>
            </a:r>
          </a:p>
          <a:p>
            <a:endParaRPr lang="ru-RU" altLang="ru-RU" sz="2800">
              <a:solidFill>
                <a:srgbClr val="000000"/>
              </a:solidFill>
            </a:endParaRPr>
          </a:p>
          <a:p>
            <a:r>
              <a:rPr lang="ru-RU" altLang="ru-RU" sz="2800">
                <a:solidFill>
                  <a:srgbClr val="000000"/>
                </a:solidFill>
              </a:rPr>
              <a:t>с</a:t>
            </a:r>
            <a:r>
              <a:rPr lang="ru-RU" altLang="ru-RU" sz="2800">
                <a:solidFill>
                  <a:srgbClr val="FF0000"/>
                </a:solidFill>
              </a:rPr>
              <a:t>и</a:t>
            </a:r>
            <a:r>
              <a:rPr lang="ru-RU" altLang="ru-RU" sz="2800">
                <a:solidFill>
                  <a:srgbClr val="000000"/>
                </a:solidFill>
              </a:rPr>
              <a:t>дя – с . дели, пос . дим</a:t>
            </a:r>
          </a:p>
          <a:p>
            <a:endParaRPr lang="ru-RU" altLang="ru-RU" sz="2800">
              <a:solidFill>
                <a:srgbClr val="000000"/>
              </a:solidFill>
            </a:endParaRPr>
          </a:p>
          <a:p>
            <a:r>
              <a:rPr lang="ru-RU" altLang="ru-RU" sz="2800">
                <a:solidFill>
                  <a:srgbClr val="000000"/>
                </a:solidFill>
              </a:rPr>
              <a:t>пов</a:t>
            </a:r>
            <a:r>
              <a:rPr lang="ru-RU" altLang="ru-RU" sz="2800">
                <a:solidFill>
                  <a:srgbClr val="FF0000"/>
                </a:solidFill>
              </a:rPr>
              <a:t>и</a:t>
            </a:r>
            <a:r>
              <a:rPr lang="ru-RU" altLang="ru-RU" sz="2800">
                <a:solidFill>
                  <a:srgbClr val="000000"/>
                </a:solidFill>
              </a:rPr>
              <a:t>с – в . сят, в . сели</a:t>
            </a:r>
          </a:p>
        </p:txBody>
      </p:sp>
      <p:sp>
        <p:nvSpPr>
          <p:cNvPr id="25607" name="Text Box 7"/>
          <p:cNvSpPr txBox="1">
            <a:spLocks noChangeArrowheads="1"/>
          </p:cNvSpPr>
          <p:nvPr/>
        </p:nvSpPr>
        <p:spPr bwMode="auto">
          <a:xfrm>
            <a:off x="2535238" y="1125538"/>
            <a:ext cx="371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25608" name="Text Box 8"/>
          <p:cNvSpPr txBox="1">
            <a:spLocks noChangeArrowheads="1"/>
          </p:cNvSpPr>
          <p:nvPr/>
        </p:nvSpPr>
        <p:spPr bwMode="auto">
          <a:xfrm>
            <a:off x="3832225" y="1125538"/>
            <a:ext cx="371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25609" name="Text Box 9"/>
          <p:cNvSpPr txBox="1">
            <a:spLocks noChangeArrowheads="1"/>
          </p:cNvSpPr>
          <p:nvPr/>
        </p:nvSpPr>
        <p:spPr bwMode="auto">
          <a:xfrm>
            <a:off x="2392363" y="1989138"/>
            <a:ext cx="371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4192588" y="1989138"/>
            <a:ext cx="3714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е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2268538" y="2852738"/>
            <a:ext cx="4349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25612" name="Text Box 12"/>
          <p:cNvSpPr txBox="1">
            <a:spLocks noChangeArrowheads="1"/>
          </p:cNvSpPr>
          <p:nvPr/>
        </p:nvSpPr>
        <p:spPr bwMode="auto">
          <a:xfrm>
            <a:off x="3903663" y="2852738"/>
            <a:ext cx="3841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25613" name="Text Box 13"/>
          <p:cNvSpPr txBox="1">
            <a:spLocks noChangeArrowheads="1"/>
          </p:cNvSpPr>
          <p:nvPr/>
        </p:nvSpPr>
        <p:spPr bwMode="auto">
          <a:xfrm>
            <a:off x="1979613" y="3716338"/>
            <a:ext cx="4365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25614" name="Text Box 14"/>
          <p:cNvSpPr txBox="1">
            <a:spLocks noChangeArrowheads="1"/>
          </p:cNvSpPr>
          <p:nvPr/>
        </p:nvSpPr>
        <p:spPr bwMode="auto">
          <a:xfrm>
            <a:off x="4067175" y="3716338"/>
            <a:ext cx="5095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25615" name="Text Box 15"/>
          <p:cNvSpPr txBox="1">
            <a:spLocks noChangeArrowheads="1"/>
          </p:cNvSpPr>
          <p:nvPr/>
        </p:nvSpPr>
        <p:spPr bwMode="auto">
          <a:xfrm>
            <a:off x="2032000" y="4581525"/>
            <a:ext cx="384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25616" name="Text Box 16"/>
          <p:cNvSpPr txBox="1">
            <a:spLocks noChangeArrowheads="1"/>
          </p:cNvSpPr>
          <p:nvPr/>
        </p:nvSpPr>
        <p:spPr bwMode="auto">
          <a:xfrm>
            <a:off x="3903663" y="4581525"/>
            <a:ext cx="384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14350" name="Text Box 17"/>
          <p:cNvSpPr txBox="1">
            <a:spLocks noChangeArrowheads="1"/>
          </p:cNvSpPr>
          <p:nvPr/>
        </p:nvSpPr>
        <p:spPr bwMode="auto">
          <a:xfrm>
            <a:off x="2195513" y="5405438"/>
            <a:ext cx="5762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и</a:t>
            </a:r>
          </a:p>
        </p:txBody>
      </p:sp>
      <p:sp>
        <p:nvSpPr>
          <p:cNvPr id="25618" name="Text Box 18"/>
          <p:cNvSpPr txBox="1">
            <a:spLocks noChangeArrowheads="1"/>
          </p:cNvSpPr>
          <p:nvPr/>
        </p:nvSpPr>
        <p:spPr bwMode="auto">
          <a:xfrm>
            <a:off x="3471863" y="5445125"/>
            <a:ext cx="38417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FF0000"/>
                </a:solidFill>
              </a:rPr>
              <a:t>и</a:t>
            </a:r>
          </a:p>
        </p:txBody>
      </p:sp>
    </p:spTree>
    <p:extLst>
      <p:ext uri="{BB962C8B-B14F-4D97-AF65-F5344CB8AC3E}">
        <p14:creationId xmlns:p14="http://schemas.microsoft.com/office/powerpoint/2010/main" val="3755300327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7" grpId="0"/>
      <p:bldP spid="25610" grpId="0"/>
      <p:bldP spid="25612" grpId="0"/>
      <p:bldP spid="25614" grpId="0"/>
      <p:bldP spid="25615" grpId="0"/>
      <p:bldP spid="2561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462455"/>
            <a:ext cx="4343400" cy="15240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r>
              <a:rPr lang="ru-RU" sz="6600" dirty="0" smtClean="0"/>
              <a:t>ЗАЛАТОЙ</a:t>
            </a:r>
          </a:p>
        </p:txBody>
      </p:sp>
      <p:pic>
        <p:nvPicPr>
          <p:cNvPr id="3075" name="Picture 4" descr="0_60914_6dd77512_ori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32656"/>
            <a:ext cx="2699792" cy="4386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5" name="Rectangle 5"/>
          <p:cNvSpPr>
            <a:spLocks noChangeArrowheads="1"/>
          </p:cNvSpPr>
          <p:nvPr/>
        </p:nvSpPr>
        <p:spPr bwMode="auto">
          <a:xfrm>
            <a:off x="0" y="2017986"/>
            <a:ext cx="4975887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6600" dirty="0"/>
              <a:t>ЗОЛАТОЙ</a:t>
            </a:r>
          </a:p>
        </p:txBody>
      </p:sp>
      <p:sp>
        <p:nvSpPr>
          <p:cNvPr id="5126" name="Rectangle 6"/>
          <p:cNvSpPr>
            <a:spLocks noChangeArrowheads="1"/>
          </p:cNvSpPr>
          <p:nvPr/>
        </p:nvSpPr>
        <p:spPr bwMode="auto">
          <a:xfrm>
            <a:off x="179512" y="3357563"/>
            <a:ext cx="5216698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6600" dirty="0"/>
              <a:t>ЗАЛОТОЙ</a:t>
            </a:r>
          </a:p>
        </p:txBody>
      </p:sp>
      <p:pic>
        <p:nvPicPr>
          <p:cNvPr id="1026" name="Picture 2" descr="C:\Users\admin\YandexDisk\Загрузки\8e5542da0c8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0" y="4875213"/>
            <a:ext cx="3293137" cy="191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2772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20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1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  <p:bldP spid="5123" grpId="1" build="p"/>
      <p:bldP spid="5125" grpId="0" build="p"/>
      <p:bldP spid="5125" grpId="1" build="p"/>
      <p:bldP spid="5126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4"/>
          <p:cNvSpPr txBox="1">
            <a:spLocks noChangeArrowheads="1"/>
          </p:cNvSpPr>
          <p:nvPr/>
        </p:nvSpPr>
        <p:spPr bwMode="auto">
          <a:xfrm>
            <a:off x="663575" y="581025"/>
            <a:ext cx="6988175" cy="564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В В. ДРЕ – ВЕДРО        ______________</a:t>
            </a:r>
          </a:p>
          <a:p>
            <a:r>
              <a:rPr lang="ru-RU" altLang="ru-RU" sz="2800">
                <a:solidFill>
                  <a:srgbClr val="000000"/>
                </a:solidFill>
              </a:rPr>
              <a:t>   </a:t>
            </a:r>
          </a:p>
          <a:p>
            <a:r>
              <a:rPr lang="ru-RU" altLang="ru-RU" sz="2800">
                <a:solidFill>
                  <a:srgbClr val="000000"/>
                </a:solidFill>
              </a:rPr>
              <a:t>У КЛ. СТОВ – КЛЁСТ   _______________</a:t>
            </a:r>
          </a:p>
          <a:p>
            <a:r>
              <a:rPr lang="ru-RU" altLang="ru-RU" sz="2800">
                <a:solidFill>
                  <a:srgbClr val="000000"/>
                </a:solidFill>
              </a:rPr>
              <a:t>    </a:t>
            </a:r>
          </a:p>
          <a:p>
            <a:r>
              <a:rPr lang="ru-RU" altLang="ru-RU" sz="2800">
                <a:solidFill>
                  <a:srgbClr val="000000"/>
                </a:solidFill>
              </a:rPr>
              <a:t>Т. ЖЁЛЫЙ – ТЯЖЕСТЬ  ______________</a:t>
            </a:r>
          </a:p>
          <a:p>
            <a:endParaRPr lang="ru-RU" altLang="ru-RU" sz="2800">
              <a:solidFill>
                <a:srgbClr val="000000"/>
              </a:solidFill>
            </a:endParaRPr>
          </a:p>
          <a:p>
            <a:r>
              <a:rPr lang="ru-RU" altLang="ru-RU" sz="2800">
                <a:solidFill>
                  <a:srgbClr val="000000"/>
                </a:solidFill>
              </a:rPr>
              <a:t>З. РНИСТЫЙ – ЗЕРНО    ______________</a:t>
            </a:r>
          </a:p>
          <a:p>
            <a:endParaRPr lang="ru-RU" altLang="ru-RU" sz="2800">
              <a:solidFill>
                <a:srgbClr val="000000"/>
              </a:solidFill>
            </a:endParaRPr>
          </a:p>
          <a:p>
            <a:r>
              <a:rPr lang="ru-RU" altLang="ru-RU" sz="2800">
                <a:solidFill>
                  <a:srgbClr val="000000"/>
                </a:solidFill>
              </a:rPr>
              <a:t>П. ХУЧИЙ – ПАХНЕТ      ______________</a:t>
            </a:r>
          </a:p>
          <a:p>
            <a:endParaRPr lang="ru-RU" altLang="ru-RU" sz="2800">
              <a:solidFill>
                <a:srgbClr val="000000"/>
              </a:solidFill>
            </a:endParaRPr>
          </a:p>
          <a:p>
            <a:r>
              <a:rPr lang="ru-RU" altLang="ru-RU" sz="2800">
                <a:solidFill>
                  <a:srgbClr val="000000"/>
                </a:solidFill>
              </a:rPr>
              <a:t>ГР.  ЗОВАЯ – В ГРОЗУ   ______________</a:t>
            </a:r>
          </a:p>
          <a:p>
            <a:endParaRPr lang="ru-RU" altLang="ru-RU" sz="2800">
              <a:solidFill>
                <a:srgbClr val="000000"/>
              </a:solidFill>
            </a:endParaRPr>
          </a:p>
          <a:p>
            <a:r>
              <a:rPr lang="ru-RU" altLang="ru-RU" sz="2800">
                <a:solidFill>
                  <a:srgbClr val="000000"/>
                </a:solidFill>
              </a:rPr>
              <a:t>ВЫЛ..  – ВЛЕЗ                ______________</a:t>
            </a:r>
          </a:p>
        </p:txBody>
      </p:sp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1187450" y="549275"/>
            <a:ext cx="431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9900"/>
                </a:solidFill>
              </a:rPr>
              <a:t>Е</a:t>
            </a: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4624388" y="508000"/>
            <a:ext cx="1244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ВЁДРА</a:t>
            </a:r>
          </a:p>
        </p:txBody>
      </p:sp>
      <p:sp>
        <p:nvSpPr>
          <p:cNvPr id="35847" name="Text Box 7"/>
          <p:cNvSpPr txBox="1">
            <a:spLocks noChangeArrowheads="1"/>
          </p:cNvSpPr>
          <p:nvPr/>
        </p:nvSpPr>
        <p:spPr bwMode="auto">
          <a:xfrm>
            <a:off x="1476375" y="1412875"/>
            <a:ext cx="28733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9900"/>
                </a:solidFill>
              </a:rPr>
              <a:t>Е</a:t>
            </a:r>
          </a:p>
        </p:txBody>
      </p:sp>
      <p:sp>
        <p:nvSpPr>
          <p:cNvPr id="35848" name="Text Box 8"/>
          <p:cNvSpPr txBox="1">
            <a:spLocks noChangeArrowheads="1"/>
          </p:cNvSpPr>
          <p:nvPr/>
        </p:nvSpPr>
        <p:spPr bwMode="auto">
          <a:xfrm>
            <a:off x="900113" y="2276475"/>
            <a:ext cx="504825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9900"/>
                </a:solidFill>
              </a:rPr>
              <a:t>Я</a:t>
            </a:r>
          </a:p>
        </p:txBody>
      </p:sp>
      <p:sp>
        <p:nvSpPr>
          <p:cNvPr id="35849" name="Text Box 9"/>
          <p:cNvSpPr txBox="1">
            <a:spLocks noChangeArrowheads="1"/>
          </p:cNvSpPr>
          <p:nvPr/>
        </p:nvSpPr>
        <p:spPr bwMode="auto">
          <a:xfrm>
            <a:off x="900113" y="3141663"/>
            <a:ext cx="287337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9900"/>
                </a:solidFill>
              </a:rPr>
              <a:t>Е</a:t>
            </a:r>
          </a:p>
        </p:txBody>
      </p:sp>
      <p:sp>
        <p:nvSpPr>
          <p:cNvPr id="35850" name="Text Box 10"/>
          <p:cNvSpPr txBox="1">
            <a:spLocks noChangeArrowheads="1"/>
          </p:cNvSpPr>
          <p:nvPr/>
        </p:nvSpPr>
        <p:spPr bwMode="auto">
          <a:xfrm>
            <a:off x="4695825" y="3100388"/>
            <a:ext cx="1220788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ЗЁРНА</a:t>
            </a:r>
          </a:p>
        </p:txBody>
      </p:sp>
      <p:sp>
        <p:nvSpPr>
          <p:cNvPr id="35851" name="Text Box 11"/>
          <p:cNvSpPr txBox="1">
            <a:spLocks noChangeArrowheads="1"/>
          </p:cNvSpPr>
          <p:nvPr/>
        </p:nvSpPr>
        <p:spPr bwMode="auto">
          <a:xfrm>
            <a:off x="900113" y="4005263"/>
            <a:ext cx="44767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9900"/>
                </a:solidFill>
              </a:rPr>
              <a:t>А</a:t>
            </a:r>
          </a:p>
        </p:txBody>
      </p:sp>
      <p:sp>
        <p:nvSpPr>
          <p:cNvPr id="35852" name="Text Box 12"/>
          <p:cNvSpPr txBox="1">
            <a:spLocks noChangeArrowheads="1"/>
          </p:cNvSpPr>
          <p:nvPr/>
        </p:nvSpPr>
        <p:spPr bwMode="auto">
          <a:xfrm>
            <a:off x="1042988" y="4868863"/>
            <a:ext cx="487362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9900"/>
                </a:solidFill>
              </a:rPr>
              <a:t>О</a:t>
            </a:r>
          </a:p>
        </p:txBody>
      </p:sp>
      <p:sp>
        <p:nvSpPr>
          <p:cNvPr id="35853" name="Text Box 13"/>
          <p:cNvSpPr txBox="1">
            <a:spLocks noChangeArrowheads="1"/>
          </p:cNvSpPr>
          <p:nvPr/>
        </p:nvSpPr>
        <p:spPr bwMode="auto">
          <a:xfrm>
            <a:off x="4840288" y="4708525"/>
            <a:ext cx="14382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>
                <a:solidFill>
                  <a:srgbClr val="000000"/>
                </a:solidFill>
              </a:rPr>
              <a:t>ГРОЗЫ</a:t>
            </a:r>
          </a:p>
        </p:txBody>
      </p:sp>
      <p:sp>
        <p:nvSpPr>
          <p:cNvPr id="35854" name="Text Box 14"/>
          <p:cNvSpPr txBox="1">
            <a:spLocks noChangeArrowheads="1"/>
          </p:cNvSpPr>
          <p:nvPr/>
        </p:nvSpPr>
        <p:spPr bwMode="auto">
          <a:xfrm>
            <a:off x="1403350" y="5734050"/>
            <a:ext cx="4572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9900"/>
                </a:solidFill>
              </a:rPr>
              <a:t>Е</a:t>
            </a:r>
          </a:p>
        </p:txBody>
      </p:sp>
      <p:sp>
        <p:nvSpPr>
          <p:cNvPr id="35855" name="Text Box 15"/>
          <p:cNvSpPr txBox="1">
            <a:spLocks noChangeArrowheads="1"/>
          </p:cNvSpPr>
          <p:nvPr/>
        </p:nvSpPr>
        <p:spPr bwMode="auto">
          <a:xfrm>
            <a:off x="1743075" y="5734050"/>
            <a:ext cx="3730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9900"/>
                </a:solidFill>
              </a:rPr>
              <a:t>З</a:t>
            </a:r>
          </a:p>
        </p:txBody>
      </p:sp>
      <p:sp>
        <p:nvSpPr>
          <p:cNvPr id="35856" name="Text Box 16"/>
          <p:cNvSpPr txBox="1">
            <a:spLocks noChangeArrowheads="1"/>
          </p:cNvSpPr>
          <p:nvPr/>
        </p:nvSpPr>
        <p:spPr bwMode="auto">
          <a:xfrm>
            <a:off x="4984750" y="5661025"/>
            <a:ext cx="3497263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200">
                <a:solidFill>
                  <a:schemeClr val="tx1"/>
                </a:solidFill>
                <a:latin typeface="Tahoma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Tahoma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Tahoma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Tahoma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ru-RU" altLang="ru-RU" sz="2800">
                <a:solidFill>
                  <a:srgbClr val="000000"/>
                </a:solidFill>
              </a:rPr>
              <a:t>ЛЕЗ    ВЫЛЕЗАТЬ</a:t>
            </a:r>
          </a:p>
        </p:txBody>
      </p:sp>
    </p:spTree>
    <p:extLst>
      <p:ext uri="{BB962C8B-B14F-4D97-AF65-F5344CB8AC3E}">
        <p14:creationId xmlns:p14="http://schemas.microsoft.com/office/powerpoint/2010/main" val="60674246"/>
      </p:ext>
    </p:extLst>
  </p:cSld>
  <p:clrMapOvr>
    <a:masterClrMapping/>
  </p:clrMapOvr>
  <p:transition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5" grpId="0"/>
      <p:bldP spid="35847" grpId="0"/>
      <p:bldP spid="35848" grpId="0"/>
      <p:bldP spid="35849" grpId="0"/>
      <p:bldP spid="35851" grpId="0"/>
      <p:bldP spid="35852" grpId="0"/>
      <p:bldP spid="35854" grpId="0"/>
      <p:bldP spid="35855" grpId="0"/>
      <p:bldP spid="35856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Прямоугольник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0" y="19050"/>
            <a:ext cx="7237413" cy="2389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Прямоугольник 3"/>
          <p:cNvGrpSpPr>
            <a:grpSpLocks/>
          </p:cNvGrpSpPr>
          <p:nvPr/>
        </p:nvGrpSpPr>
        <p:grpSpPr bwMode="auto">
          <a:xfrm>
            <a:off x="5194300" y="1731963"/>
            <a:ext cx="1962150" cy="919162"/>
            <a:chOff x="3272" y="1091"/>
            <a:chExt cx="1236" cy="579"/>
          </a:xfrm>
        </p:grpSpPr>
        <p:pic>
          <p:nvPicPr>
            <p:cNvPr id="7176" name="Прямоугольник 3"/>
            <p:cNvPicPr>
              <a:picLocks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72" y="1091"/>
              <a:ext cx="1236" cy="57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72" name="Text Box 4"/>
            <p:cNvSpPr txBox="1">
              <a:spLocks noChangeArrowheads="1"/>
            </p:cNvSpPr>
            <p:nvPr/>
          </p:nvSpPr>
          <p:spPr bwMode="auto">
            <a:xfrm>
              <a:off x="3465" y="1215"/>
              <a:ext cx="866" cy="36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ru-RU" sz="3200" b="1">
                  <a:solidFill>
                    <a:srgbClr val="0070C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charset="0"/>
                  <a:cs typeface="Arial" charset="0"/>
                </a:rPr>
                <a:t>ЗИМА</a:t>
              </a:r>
              <a:endParaRPr lang="ru-RU" sz="3200">
                <a:latin typeface="Arial" charset="0"/>
                <a:cs typeface="Arial" charset="0"/>
              </a:endParaRPr>
            </a:p>
          </p:txBody>
        </p:sp>
      </p:grpSp>
      <p:pic>
        <p:nvPicPr>
          <p:cNvPr id="60417" name="Picture 1" descr="G:\Зима\1о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1088" y="2566988"/>
            <a:ext cx="4187825" cy="828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599D3509.wav">
            <a:hlinkClick r:id="" action="ppaction://media"/>
          </p:cNvPr>
          <p:cNvPicPr>
            <a:picLocks noRot="1" noChangeAspect="1"/>
          </p:cNvPicPr>
          <p:nvPr>
            <a:wavAudioFile r:embed="rId1" name="599DB719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8325" y="25146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173509.wav">
            <a:hlinkClick r:id="" action="ppaction://media"/>
          </p:cNvPr>
          <p:cNvPicPr>
            <a:picLocks noRot="1" noChangeAspect="1"/>
          </p:cNvPicPr>
          <p:nvPr>
            <a:wavAudioFile r:embed="rId2" name="EF172088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3863" y="5516563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 descr="D:\анимашки\зима\0_46a46_ce9ea449_L.gif"/>
          <p:cNvPicPr>
            <a:picLocks noChangeAspect="1" noChangeArrowheads="1" noCrop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2743200"/>
            <a:ext cx="3151188" cy="4071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306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604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1" dur="1000"/>
                                        <p:tgtEl>
                                          <p:spTgt spid="604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0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6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357188" y="357188"/>
            <a:ext cx="5967412" cy="1323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  <a:t>Над рекой стоит утёс,</a:t>
            </a:r>
            <a:br>
              <a:rPr lang="ru-RU" sz="4000" b="1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  <a:t>А на нем растет </a:t>
            </a:r>
            <a:r>
              <a:rPr lang="ru-RU" sz="4000" b="1" dirty="0">
                <a:solidFill>
                  <a:srgbClr val="FF0000"/>
                </a:solidFill>
                <a:latin typeface="Arial" pitchFamily="34" charset="0"/>
                <a:cs typeface="Times New Roman" pitchFamily="18" charset="0"/>
              </a:rPr>
              <a:t>на</a:t>
            </a:r>
            <a:r>
              <a:rPr lang="ru-RU" sz="4000" b="1" dirty="0">
                <a:solidFill>
                  <a:srgbClr val="0070C0"/>
                </a:solidFill>
                <a:latin typeface="Arial" pitchFamily="34" charset="0"/>
                <a:cs typeface="Times New Roman" pitchFamily="18" charset="0"/>
              </a:rPr>
              <a:t>сос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Прямоугольник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2513" y="1731963"/>
            <a:ext cx="2609850" cy="1150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Прямоугольник 4"/>
          <p:cNvPicPr>
            <a:picLocks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50" y="5376863"/>
            <a:ext cx="3455988" cy="1152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357188" y="3214688"/>
            <a:ext cx="6497637" cy="132397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anchor="ctr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  <a:t>В магазин Степан пошёл</a:t>
            </a:r>
            <a:br>
              <a:rPr lang="ru-RU" sz="4000" b="1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</a:b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  <a:t>И купил там </a:t>
            </a:r>
            <a:r>
              <a:rPr lang="ru-RU" sz="4000" b="1" dirty="0" err="1">
                <a:solidFill>
                  <a:srgbClr val="7030A0"/>
                </a:solidFill>
                <a:latin typeface="Arial" pitchFamily="34" charset="0"/>
                <a:cs typeface="Times New Roman" pitchFamily="18" charset="0"/>
              </a:rPr>
              <a:t>су</a:t>
            </a:r>
            <a:r>
              <a:rPr lang="ru-RU" sz="4000" b="1" dirty="0" err="1">
                <a:solidFill>
                  <a:srgbClr val="FF0000"/>
                </a:solidFill>
                <a:latin typeface="Arial" pitchFamily="34" charset="0"/>
                <a:cs typeface="Times New Roman" pitchFamily="18" charset="0"/>
              </a:rPr>
              <a:t>ба</a:t>
            </a:r>
            <a:r>
              <a:rPr lang="ru-RU" sz="4000" b="1" dirty="0" err="1">
                <a:solidFill>
                  <a:srgbClr val="0070C0"/>
                </a:solidFill>
                <a:latin typeface="Arial" pitchFamily="34" charset="0"/>
                <a:cs typeface="Times New Roman" pitchFamily="18" charset="0"/>
              </a:rPr>
              <a:t>ко́л</a:t>
            </a:r>
            <a:r>
              <a:rPr lang="ru-RU" sz="4000" b="1" dirty="0">
                <a:solidFill>
                  <a:schemeClr val="tx1"/>
                </a:solidFill>
                <a:latin typeface="Arial" pitchFamily="34" charset="0"/>
                <a:cs typeface="Times New Roman" pitchFamily="18" charset="0"/>
              </a:rPr>
              <a:t>.</a:t>
            </a:r>
            <a:endParaRPr lang="ru-RU" sz="4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6325" name="Picture 5" descr="http://photoshopia.ru/forum/clipart/images/373/754011_photoshopia.ru_373_kolbasa_43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813" y="4857750"/>
            <a:ext cx="2319337" cy="172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12A73390.wav">
            <a:hlinkClick r:id="" action="ppaction://media"/>
          </p:cNvPr>
          <p:cNvPicPr>
            <a:picLocks noRot="1" noChangeAspect="1"/>
          </p:cNvPicPr>
          <p:nvPr>
            <a:wavAudioFile r:embed="rId1" name="12A76AFE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7625" y="71437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4C193390.wav">
            <a:hlinkClick r:id="" action="ppaction://media"/>
          </p:cNvPr>
          <p:cNvPicPr>
            <a:picLocks noRot="1" noChangeAspect="1"/>
          </p:cNvPicPr>
          <p:nvPr>
            <a:wavAudioFile r:embed="rId2" name="4C191D89.wav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375" y="31638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4661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7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63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D:\мама\разные картинки\картинки-фото\2406961-76d1174599d1e94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625" y="714375"/>
            <a:ext cx="7739063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WordArt 3"/>
          <p:cNvSpPr>
            <a:spLocks noChangeArrowheads="1" noChangeShapeType="1" noTextEdit="1"/>
          </p:cNvSpPr>
          <p:nvPr/>
        </p:nvSpPr>
        <p:spPr bwMode="auto">
          <a:xfrm>
            <a:off x="1071563" y="4643438"/>
            <a:ext cx="6929437" cy="714375"/>
          </a:xfrm>
          <a:prstGeom prst="rect">
            <a:avLst/>
          </a:prstGeom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49306"/>
              </a:avLst>
            </a:prstTxWarp>
          </a:bodyPr>
          <a:lstStyle/>
          <a:p>
            <a:pPr algn="ctr"/>
            <a:r>
              <a:rPr lang="ru-RU" sz="3600" kern="10"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Желаю успехов в учёбе!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643438" y="1000125"/>
            <a:ext cx="3286125" cy="314325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FF6600"/>
                </a:solidFill>
                <a:latin typeface="+mj-lt"/>
              </a:rPr>
              <a:t>Большое спасибо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b="1" i="1" dirty="0">
                <a:solidFill>
                  <a:srgbClr val="FF6600"/>
                </a:solidFill>
                <a:latin typeface="+mj-lt"/>
              </a:rPr>
              <a:t>за работу!</a:t>
            </a:r>
          </a:p>
        </p:txBody>
      </p:sp>
    </p:spTree>
    <p:extLst>
      <p:ext uri="{BB962C8B-B14F-4D97-AF65-F5344CB8AC3E}">
        <p14:creationId xmlns:p14="http://schemas.microsoft.com/office/powerpoint/2010/main" val="507786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Прямоугольник 9"/>
          <p:cNvSpPr>
            <a:spLocks noChangeArrowheads="1"/>
          </p:cNvSpPr>
          <p:nvPr/>
        </p:nvSpPr>
        <p:spPr bwMode="auto">
          <a:xfrm>
            <a:off x="1831082" y="1545536"/>
            <a:ext cx="363005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ru-RU" sz="3600" b="1" i="1" dirty="0">
                <a:solidFill>
                  <a:srgbClr val="16D6E0"/>
                </a:solidFill>
                <a:latin typeface="Calibri" pitchFamily="34" charset="0"/>
              </a:rPr>
              <a:t>Запомни</a:t>
            </a:r>
            <a:r>
              <a:rPr lang="ru-RU" sz="3600" b="1" dirty="0">
                <a:solidFill>
                  <a:srgbClr val="16D6E0"/>
                </a:solidFill>
                <a:latin typeface="Calibri" pitchFamily="34" charset="0"/>
              </a:rPr>
              <a:t>!</a:t>
            </a:r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256456" y="2068270"/>
            <a:ext cx="6779309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r>
              <a:rPr lang="ru-RU" sz="4000" b="1" i="1" dirty="0" smtClean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Безударный</a:t>
            </a:r>
            <a:r>
              <a:rPr lang="ru-RU" sz="4000" dirty="0" smtClean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--</a:t>
            </a:r>
          </a:p>
          <a:p>
            <a:r>
              <a:rPr lang="ru-RU" sz="3600" dirty="0" smtClean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3600" dirty="0">
                <a:solidFill>
                  <a:srgbClr val="0000FF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хитрый гласный:</a:t>
            </a:r>
          </a:p>
          <a:p>
            <a:pPr eaLnBrk="0" hangingPunct="0"/>
            <a:r>
              <a:rPr lang="ru-RU" sz="3600" dirty="0">
                <a:solidFill>
                  <a:srgbClr val="00B05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Слышим мы его прекрасно.</a:t>
            </a:r>
            <a:endParaRPr lang="ru-RU" sz="3600" dirty="0">
              <a:solidFill>
                <a:srgbClr val="00B050"/>
              </a:solidFill>
              <a:latin typeface="Calibri" pitchFamily="34" charset="0"/>
            </a:endParaRPr>
          </a:p>
          <a:p>
            <a:pPr eaLnBrk="0" hangingPunct="0"/>
            <a:r>
              <a:rPr lang="ru-RU" sz="3600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А в письме какая буква?</a:t>
            </a:r>
            <a:endParaRPr lang="ru-RU" sz="3600" dirty="0">
              <a:solidFill>
                <a:srgbClr val="00B050"/>
              </a:solidFill>
              <a:latin typeface="Calibri" pitchFamily="34" charset="0"/>
            </a:endParaRPr>
          </a:p>
          <a:p>
            <a:pPr eaLnBrk="0" hangingPunct="0"/>
            <a:r>
              <a:rPr lang="ru-RU" sz="3600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Здесь поможет нам наука:</a:t>
            </a:r>
            <a:endParaRPr lang="ru-RU" sz="3600" dirty="0">
              <a:solidFill>
                <a:srgbClr val="00B050"/>
              </a:solidFill>
              <a:latin typeface="Calibri" pitchFamily="34" charset="0"/>
            </a:endParaRPr>
          </a:p>
          <a:p>
            <a:pPr eaLnBrk="0" hangingPunct="0"/>
            <a:r>
              <a:rPr lang="ru-RU" sz="4000" b="1" i="1" dirty="0">
                <a:solidFill>
                  <a:srgbClr val="FF00FF"/>
                </a:solidFill>
                <a:latin typeface="Calibri" pitchFamily="34" charset="0"/>
                <a:cs typeface="Calibri" pitchFamily="34" charset="0"/>
              </a:rPr>
              <a:t>Гласный </a:t>
            </a:r>
            <a:endParaRPr lang="ru-RU" sz="4000" b="1" i="1" dirty="0" smtClean="0">
              <a:solidFill>
                <a:srgbClr val="FF00FF"/>
              </a:solidFill>
              <a:latin typeface="Calibri" pitchFamily="34" charset="0"/>
              <a:cs typeface="Calibri" pitchFamily="34" charset="0"/>
            </a:endParaRPr>
          </a:p>
          <a:p>
            <a:pPr eaLnBrk="0" hangingPunct="0"/>
            <a:r>
              <a:rPr lang="ru-RU" sz="4000" b="1" dirty="0" smtClean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ставь </a:t>
            </a:r>
            <a:r>
              <a:rPr lang="ru-RU" sz="4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под ударенье,</a:t>
            </a:r>
            <a:endParaRPr lang="ru-RU" sz="4000" b="1" dirty="0">
              <a:solidFill>
                <a:srgbClr val="FF0000"/>
              </a:solidFill>
              <a:latin typeface="Calibri" pitchFamily="34" charset="0"/>
            </a:endParaRPr>
          </a:p>
          <a:p>
            <a:pPr eaLnBrk="0" hangingPunct="0"/>
            <a:r>
              <a:rPr lang="ru-RU" sz="4000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Чтоб развеять все сомненья! </a:t>
            </a:r>
            <a:endParaRPr lang="ru-RU" sz="4000" b="1" dirty="0">
              <a:solidFill>
                <a:srgbClr val="00B050"/>
              </a:solidFill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6456" y="47640"/>
            <a:ext cx="8631088" cy="1569660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i="1" dirty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Тема</a:t>
            </a:r>
            <a:r>
              <a:rPr lang="ru-RU" sz="3600" b="1" dirty="0" smtClean="0">
                <a:ln w="11430"/>
                <a:solidFill>
                  <a:srgbClr val="00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:        </a:t>
            </a:r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 </a:t>
            </a:r>
            <a:r>
              <a:rPr lang="ru-RU" sz="4800" b="1" dirty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Проверка безударных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>
                <a:ln w="11430"/>
                <a:solidFill>
                  <a:srgbClr val="FF00FF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n-lt"/>
                <a:cs typeface="+mn-cs"/>
              </a:rPr>
              <a:t>гласных в корне слова.</a:t>
            </a:r>
          </a:p>
        </p:txBody>
      </p:sp>
      <p:pic>
        <p:nvPicPr>
          <p:cNvPr id="2050" name="Picture 2" descr="C:\Users\admin\YandexDisk\Загрузки\802bd2bcb76d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4134" y="1868702"/>
            <a:ext cx="2513410" cy="40627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3319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ятно 1 4"/>
          <p:cNvSpPr/>
          <p:nvPr/>
        </p:nvSpPr>
        <p:spPr>
          <a:xfrm>
            <a:off x="179512" y="3169849"/>
            <a:ext cx="1944216" cy="1687902"/>
          </a:xfrm>
          <a:prstGeom prst="irregularSeal1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8" name="Пятно 1 7"/>
          <p:cNvSpPr/>
          <p:nvPr/>
        </p:nvSpPr>
        <p:spPr>
          <a:xfrm>
            <a:off x="2123728" y="4010025"/>
            <a:ext cx="1214437" cy="1939255"/>
          </a:xfrm>
          <a:prstGeom prst="irregularSeal1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9" name="Пятно 1 8"/>
          <p:cNvSpPr/>
          <p:nvPr/>
        </p:nvSpPr>
        <p:spPr>
          <a:xfrm>
            <a:off x="3707905" y="4581692"/>
            <a:ext cx="1522318" cy="1847683"/>
          </a:xfrm>
          <a:prstGeom prst="irregularSeal1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10" name="Пятно 1 9"/>
          <p:cNvSpPr/>
          <p:nvPr/>
        </p:nvSpPr>
        <p:spPr>
          <a:xfrm>
            <a:off x="5357813" y="3501008"/>
            <a:ext cx="1374427" cy="2152827"/>
          </a:xfrm>
          <a:prstGeom prst="irregularSeal1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6600" b="1" dirty="0">
                <a:solidFill>
                  <a:srgbClr val="FF00FF"/>
                </a:solidFill>
              </a:rPr>
              <a:t>И</a:t>
            </a: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475656" y="215562"/>
            <a:ext cx="5857875" cy="3170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defRPr/>
            </a:pPr>
            <a:r>
              <a:rPr lang="ru-RU" sz="4000" b="1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Безударных гласных пять,</a:t>
            </a:r>
            <a:endParaRPr lang="ru-RU" sz="4000" b="1" dirty="0">
              <a:solidFill>
                <a:srgbClr val="0000FF"/>
              </a:solidFill>
              <a:latin typeface="+mj-lt"/>
            </a:endParaRPr>
          </a:p>
          <a:p>
            <a:pPr eaLnBrk="0" hangingPunct="0">
              <a:defRPr/>
            </a:pPr>
            <a:r>
              <a:rPr lang="ru-RU" sz="4000" b="1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Тех, что нужно повторять. </a:t>
            </a:r>
          </a:p>
          <a:p>
            <a:pPr eaLnBrk="0" hangingPunct="0">
              <a:defRPr/>
            </a:pPr>
            <a:r>
              <a:rPr lang="ru-RU" sz="4000" b="1" dirty="0">
                <a:solidFill>
                  <a:srgbClr val="0000FF"/>
                </a:solidFill>
                <a:latin typeface="+mj-lt"/>
                <a:ea typeface="Calibri" pitchFamily="34" charset="0"/>
                <a:cs typeface="Times New Roman" pitchFamily="18" charset="0"/>
              </a:rPr>
              <a:t>Вы запомните, друзья</a:t>
            </a:r>
            <a:r>
              <a:rPr lang="ru-RU" sz="3600" dirty="0">
                <a:solidFill>
                  <a:srgbClr val="C00000"/>
                </a:solidFill>
                <a:latin typeface="+mj-lt"/>
                <a:ea typeface="Calibri" pitchFamily="34" charset="0"/>
                <a:cs typeface="Times New Roman" pitchFamily="18" charset="0"/>
              </a:rPr>
              <a:t>,</a:t>
            </a:r>
            <a:r>
              <a:rPr lang="ru-RU" sz="3600" dirty="0">
                <a:solidFill>
                  <a:srgbClr val="C00000"/>
                </a:solidFill>
                <a:latin typeface="+mj-lt"/>
                <a:cs typeface="+mn-cs"/>
              </a:rPr>
              <a:t> </a:t>
            </a:r>
          </a:p>
        </p:txBody>
      </p:sp>
      <p:pic>
        <p:nvPicPr>
          <p:cNvPr id="13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9729" y="4250533"/>
            <a:ext cx="1062433" cy="14033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6" descr="C:\Documents and Settings\User\Мои документы\Мои рисунки\Буква е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2904" y="4818959"/>
            <a:ext cx="1492319" cy="13463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Рисунок 7">
            <a:hlinkClick r:id="rId4" action="ppaction://hlinkpres?slideindex=1&amp;slidetitle=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540" y="3290640"/>
            <a:ext cx="1440159" cy="1528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ятно 1 11"/>
          <p:cNvSpPr/>
          <p:nvPr/>
        </p:nvSpPr>
        <p:spPr>
          <a:xfrm>
            <a:off x="6931432" y="2132856"/>
            <a:ext cx="1889040" cy="3240360"/>
          </a:xfrm>
          <a:prstGeom prst="irregularSeal1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0" b="1" dirty="0">
                <a:solidFill>
                  <a:srgbClr val="00B050"/>
                </a:solidFill>
              </a:rPr>
              <a:t>я</a:t>
            </a:r>
          </a:p>
        </p:txBody>
      </p:sp>
    </p:spTree>
    <p:extLst>
      <p:ext uri="{BB962C8B-B14F-4D97-AF65-F5344CB8AC3E}">
        <p14:creationId xmlns:p14="http://schemas.microsoft.com/office/powerpoint/2010/main" val="200395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4"/>
          <p:cNvSpPr>
            <a:spLocks/>
          </p:cNvSpPr>
          <p:nvPr/>
        </p:nvSpPr>
        <p:spPr bwMode="auto">
          <a:xfrm>
            <a:off x="457200" y="1219200"/>
            <a:ext cx="914400" cy="381000"/>
          </a:xfrm>
          <a:custGeom>
            <a:avLst/>
            <a:gdLst>
              <a:gd name="T0" fmla="*/ 0 w 2064"/>
              <a:gd name="T1" fmla="*/ 2147483647 h 560"/>
              <a:gd name="T2" fmla="*/ 2147483647 w 2064"/>
              <a:gd name="T3" fmla="*/ 2147483647 h 560"/>
              <a:gd name="T4" fmla="*/ 2147483647 w 2064"/>
              <a:gd name="T5" fmla="*/ 2147483647 h 560"/>
              <a:gd name="T6" fmla="*/ 2147483647 w 2064"/>
              <a:gd name="T7" fmla="*/ 2147483647 h 560"/>
              <a:gd name="T8" fmla="*/ 2147483647 w 2064"/>
              <a:gd name="T9" fmla="*/ 2147483647 h 560"/>
              <a:gd name="T10" fmla="*/ 2147483647 w 2064"/>
              <a:gd name="T11" fmla="*/ 2147483647 h 5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064"/>
              <a:gd name="T19" fmla="*/ 0 h 560"/>
              <a:gd name="T20" fmla="*/ 2064 w 2064"/>
              <a:gd name="T21" fmla="*/ 560 h 56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064" h="560">
                <a:moveTo>
                  <a:pt x="0" y="560"/>
                </a:moveTo>
                <a:cubicBezTo>
                  <a:pt x="60" y="436"/>
                  <a:pt x="120" y="312"/>
                  <a:pt x="240" y="224"/>
                </a:cubicBezTo>
                <a:cubicBezTo>
                  <a:pt x="360" y="136"/>
                  <a:pt x="512" y="64"/>
                  <a:pt x="720" y="32"/>
                </a:cubicBezTo>
                <a:cubicBezTo>
                  <a:pt x="928" y="0"/>
                  <a:pt x="1304" y="8"/>
                  <a:pt x="1488" y="32"/>
                </a:cubicBezTo>
                <a:cubicBezTo>
                  <a:pt x="1672" y="56"/>
                  <a:pt x="1728" y="96"/>
                  <a:pt x="1824" y="176"/>
                </a:cubicBezTo>
                <a:cubicBezTo>
                  <a:pt x="1920" y="256"/>
                  <a:pt x="1992" y="384"/>
                  <a:pt x="2064" y="512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5" name="Line 25"/>
          <p:cNvSpPr>
            <a:spLocks noChangeShapeType="1"/>
          </p:cNvSpPr>
          <p:nvPr/>
        </p:nvSpPr>
        <p:spPr bwMode="auto">
          <a:xfrm flipV="1">
            <a:off x="1600200" y="1295400"/>
            <a:ext cx="152400" cy="228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6" name="Line 26"/>
          <p:cNvSpPr>
            <a:spLocks noChangeShapeType="1"/>
          </p:cNvSpPr>
          <p:nvPr/>
        </p:nvSpPr>
        <p:spPr bwMode="auto">
          <a:xfrm>
            <a:off x="457200" y="1828800"/>
            <a:ext cx="137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7" name="Line 27"/>
          <p:cNvSpPr>
            <a:spLocks noChangeShapeType="1"/>
          </p:cNvSpPr>
          <p:nvPr/>
        </p:nvSpPr>
        <p:spPr bwMode="auto">
          <a:xfrm>
            <a:off x="685800" y="2057400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198" name="Freeform 28"/>
          <p:cNvSpPr>
            <a:spLocks/>
          </p:cNvSpPr>
          <p:nvPr/>
        </p:nvSpPr>
        <p:spPr bwMode="auto">
          <a:xfrm>
            <a:off x="6781800" y="1295400"/>
            <a:ext cx="1143000" cy="381000"/>
          </a:xfrm>
          <a:custGeom>
            <a:avLst/>
            <a:gdLst>
              <a:gd name="T0" fmla="*/ 0 w 2064"/>
              <a:gd name="T1" fmla="*/ 2147483647 h 560"/>
              <a:gd name="T2" fmla="*/ 2147483647 w 2064"/>
              <a:gd name="T3" fmla="*/ 2147483647 h 560"/>
              <a:gd name="T4" fmla="*/ 2147483647 w 2064"/>
              <a:gd name="T5" fmla="*/ 2147483647 h 560"/>
              <a:gd name="T6" fmla="*/ 2147483647 w 2064"/>
              <a:gd name="T7" fmla="*/ 2147483647 h 560"/>
              <a:gd name="T8" fmla="*/ 2147483647 w 2064"/>
              <a:gd name="T9" fmla="*/ 2147483647 h 560"/>
              <a:gd name="T10" fmla="*/ 2147483647 w 2064"/>
              <a:gd name="T11" fmla="*/ 2147483647 h 560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2064"/>
              <a:gd name="T19" fmla="*/ 0 h 560"/>
              <a:gd name="T20" fmla="*/ 2064 w 2064"/>
              <a:gd name="T21" fmla="*/ 560 h 560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2064" h="560">
                <a:moveTo>
                  <a:pt x="0" y="560"/>
                </a:moveTo>
                <a:cubicBezTo>
                  <a:pt x="60" y="436"/>
                  <a:pt x="120" y="312"/>
                  <a:pt x="240" y="224"/>
                </a:cubicBezTo>
                <a:cubicBezTo>
                  <a:pt x="360" y="136"/>
                  <a:pt x="512" y="64"/>
                  <a:pt x="720" y="32"/>
                </a:cubicBezTo>
                <a:cubicBezTo>
                  <a:pt x="928" y="0"/>
                  <a:pt x="1304" y="8"/>
                  <a:pt x="1488" y="32"/>
                </a:cubicBezTo>
                <a:cubicBezTo>
                  <a:pt x="1672" y="56"/>
                  <a:pt x="1728" y="96"/>
                  <a:pt x="1824" y="176"/>
                </a:cubicBezTo>
                <a:cubicBezTo>
                  <a:pt x="1920" y="256"/>
                  <a:pt x="1992" y="384"/>
                  <a:pt x="2064" y="512"/>
                </a:cubicBezTo>
              </a:path>
            </a:pathLst>
          </a:custGeom>
          <a:noFill/>
          <a:ln w="76200" cmpd="sng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0" name="Line 30"/>
          <p:cNvSpPr>
            <a:spLocks noChangeShapeType="1"/>
          </p:cNvSpPr>
          <p:nvPr/>
        </p:nvSpPr>
        <p:spPr bwMode="auto">
          <a:xfrm>
            <a:off x="6781800" y="1905000"/>
            <a:ext cx="13716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1" name="Line 31"/>
          <p:cNvSpPr>
            <a:spLocks noChangeShapeType="1"/>
          </p:cNvSpPr>
          <p:nvPr/>
        </p:nvSpPr>
        <p:spPr bwMode="auto">
          <a:xfrm>
            <a:off x="7010400" y="2057400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2" name="Line 32"/>
          <p:cNvSpPr>
            <a:spLocks noChangeShapeType="1"/>
          </p:cNvSpPr>
          <p:nvPr/>
        </p:nvSpPr>
        <p:spPr bwMode="auto">
          <a:xfrm>
            <a:off x="7010400" y="2209800"/>
            <a:ext cx="304800" cy="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3" name="Rectangle 33"/>
          <p:cNvSpPr>
            <a:spLocks noChangeArrowheads="1"/>
          </p:cNvSpPr>
          <p:nvPr/>
        </p:nvSpPr>
        <p:spPr bwMode="auto">
          <a:xfrm>
            <a:off x="2133600" y="1066800"/>
            <a:ext cx="48006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ru-RU" sz="6600"/>
              <a:t>проверить</a:t>
            </a:r>
          </a:p>
        </p:txBody>
      </p:sp>
      <p:sp>
        <p:nvSpPr>
          <p:cNvPr id="9250" name="Rectangle 34"/>
          <p:cNvSpPr>
            <a:spLocks noChangeArrowheads="1"/>
          </p:cNvSpPr>
          <p:nvPr/>
        </p:nvSpPr>
        <p:spPr bwMode="auto">
          <a:xfrm>
            <a:off x="152400" y="2514600"/>
            <a:ext cx="4648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spcBef>
                <a:spcPct val="20000"/>
              </a:spcBef>
              <a:buFontTx/>
              <a:buAutoNum type="arabicPeriod"/>
            </a:pPr>
            <a:r>
              <a:rPr lang="ru-RU" sz="3200" b="1" i="1" dirty="0">
                <a:solidFill>
                  <a:srgbClr val="0000FF"/>
                </a:solidFill>
              </a:rPr>
              <a:t>Изменить форму слова.</a:t>
            </a:r>
          </a:p>
          <a:p>
            <a:pPr marL="609600" indent="-609600">
              <a:spcBef>
                <a:spcPct val="20000"/>
              </a:spcBef>
            </a:pPr>
            <a:endParaRPr lang="ru-RU" sz="3200" dirty="0"/>
          </a:p>
          <a:p>
            <a:pPr marL="609600" indent="-609600">
              <a:spcBef>
                <a:spcPct val="20000"/>
              </a:spcBef>
            </a:pPr>
            <a:endParaRPr lang="ru-RU" sz="3200" dirty="0"/>
          </a:p>
        </p:txBody>
      </p:sp>
      <p:sp>
        <p:nvSpPr>
          <p:cNvPr id="9251" name="Rectangle 35"/>
          <p:cNvSpPr>
            <a:spLocks noChangeArrowheads="1"/>
          </p:cNvSpPr>
          <p:nvPr/>
        </p:nvSpPr>
        <p:spPr bwMode="auto">
          <a:xfrm>
            <a:off x="4211960" y="3048000"/>
            <a:ext cx="4267200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ru-RU" sz="3200" b="1" dirty="0"/>
              <a:t>    ед. ч.            </a:t>
            </a:r>
            <a:r>
              <a:rPr lang="ru-RU" sz="3200" b="1" dirty="0" err="1" smtClean="0"/>
              <a:t>мн.ч</a:t>
            </a:r>
            <a:r>
              <a:rPr lang="ru-RU" sz="3200" b="1" dirty="0"/>
              <a:t>.</a:t>
            </a:r>
          </a:p>
        </p:txBody>
      </p:sp>
      <p:sp>
        <p:nvSpPr>
          <p:cNvPr id="9252" name="Line 36"/>
          <p:cNvSpPr>
            <a:spLocks noChangeShapeType="1"/>
          </p:cNvSpPr>
          <p:nvPr/>
        </p:nvSpPr>
        <p:spPr bwMode="auto">
          <a:xfrm>
            <a:off x="5916304" y="3295207"/>
            <a:ext cx="7620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253" name="Line 37"/>
          <p:cNvSpPr>
            <a:spLocks noChangeShapeType="1"/>
          </p:cNvSpPr>
          <p:nvPr/>
        </p:nvSpPr>
        <p:spPr bwMode="auto">
          <a:xfrm flipH="1">
            <a:off x="5916304" y="3533237"/>
            <a:ext cx="685800" cy="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8208" name="Rectangle 38"/>
          <p:cNvSpPr>
            <a:spLocks noChangeArrowheads="1"/>
          </p:cNvSpPr>
          <p:nvPr/>
        </p:nvSpPr>
        <p:spPr bwMode="auto">
          <a:xfrm>
            <a:off x="304800" y="4572000"/>
            <a:ext cx="4648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spcBef>
                <a:spcPct val="20000"/>
              </a:spcBef>
            </a:pPr>
            <a:endParaRPr lang="ru-RU" sz="3200"/>
          </a:p>
          <a:p>
            <a:pPr marL="609600" indent="-609600">
              <a:spcBef>
                <a:spcPct val="20000"/>
              </a:spcBef>
            </a:pPr>
            <a:endParaRPr lang="ru-RU" sz="3200"/>
          </a:p>
        </p:txBody>
      </p:sp>
      <p:sp>
        <p:nvSpPr>
          <p:cNvPr id="9255" name="Rectangle 39"/>
          <p:cNvSpPr>
            <a:spLocks noChangeArrowheads="1"/>
          </p:cNvSpPr>
          <p:nvPr/>
        </p:nvSpPr>
        <p:spPr bwMode="auto">
          <a:xfrm>
            <a:off x="238868" y="4585138"/>
            <a:ext cx="4648200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609600" indent="-609600">
              <a:spcBef>
                <a:spcPct val="20000"/>
              </a:spcBef>
            </a:pPr>
            <a:r>
              <a:rPr lang="ru-RU" sz="3200" dirty="0">
                <a:solidFill>
                  <a:srgbClr val="0000FF"/>
                </a:solidFill>
              </a:rPr>
              <a:t>2</a:t>
            </a:r>
            <a:r>
              <a:rPr lang="ru-RU" sz="3200" b="1" i="1" dirty="0">
                <a:solidFill>
                  <a:srgbClr val="0000FF"/>
                </a:solidFill>
              </a:rPr>
              <a:t>. 	Подобрать родственные слова.</a:t>
            </a:r>
          </a:p>
          <a:p>
            <a:pPr marL="609600" indent="-609600">
              <a:spcBef>
                <a:spcPct val="20000"/>
              </a:spcBef>
            </a:pPr>
            <a:endParaRPr lang="ru-RU" sz="3200" dirty="0"/>
          </a:p>
          <a:p>
            <a:pPr marL="609600" indent="-609600">
              <a:spcBef>
                <a:spcPct val="20000"/>
              </a:spcBef>
            </a:pPr>
            <a:endParaRPr lang="ru-RU" sz="3200" dirty="0"/>
          </a:p>
        </p:txBody>
      </p:sp>
      <p:sp>
        <p:nvSpPr>
          <p:cNvPr id="19" name="Line 29"/>
          <p:cNvSpPr>
            <a:spLocks noChangeShapeType="1"/>
          </p:cNvSpPr>
          <p:nvPr/>
        </p:nvSpPr>
        <p:spPr bwMode="auto">
          <a:xfrm flipV="1">
            <a:off x="7315200" y="1371600"/>
            <a:ext cx="152400" cy="228600"/>
          </a:xfrm>
          <a:prstGeom prst="line">
            <a:avLst/>
          </a:prstGeom>
          <a:noFill/>
          <a:ln w="762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725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9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9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9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50" grpId="0"/>
      <p:bldP spid="9251" grpId="0"/>
      <p:bldP spid="9252" grpId="0" animBg="1"/>
      <p:bldP spid="9253" grpId="0" animBg="1"/>
      <p:bldP spid="925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90" name="Picture 14" descr="http://www.vectory.ru/products_pictures/regsdfmvn00659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128" y="1839467"/>
            <a:ext cx="669600" cy="5414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50" name="Прямоугольник 1"/>
          <p:cNvSpPr>
            <a:spLocks noChangeArrowheads="1"/>
          </p:cNvSpPr>
          <p:nvPr/>
        </p:nvSpPr>
        <p:spPr bwMode="auto">
          <a:xfrm>
            <a:off x="7554241" y="2370490"/>
            <a:ext cx="420784" cy="468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ru-RU" altLang="ru-RU" sz="2500" b="1" dirty="0">
                <a:solidFill>
                  <a:srgbClr val="0070C0"/>
                </a:solidFill>
              </a:rPr>
              <a:t>Б</a:t>
            </a:r>
          </a:p>
        </p:txBody>
      </p:sp>
      <p:sp>
        <p:nvSpPr>
          <p:cNvPr id="10256" name="Стрелка вправо 3"/>
          <p:cNvSpPr>
            <a:spLocks noChangeArrowheads="1"/>
          </p:cNvSpPr>
          <p:nvPr/>
        </p:nvSpPr>
        <p:spPr bwMode="auto">
          <a:xfrm rot="-4122316">
            <a:off x="1570938" y="3448643"/>
            <a:ext cx="565979" cy="354240"/>
          </a:xfrm>
          <a:prstGeom prst="rightArrow">
            <a:avLst>
              <a:gd name="adj1" fmla="val 50000"/>
              <a:gd name="adj2" fmla="val 49924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ru-RU" altLang="ru-RU">
              <a:solidFill>
                <a:srgbClr val="FF00FF"/>
              </a:solidFill>
            </a:endParaRPr>
          </a:p>
        </p:txBody>
      </p:sp>
      <p:sp>
        <p:nvSpPr>
          <p:cNvPr id="10257" name="Стрелка вправо 24"/>
          <p:cNvSpPr>
            <a:spLocks noChangeArrowheads="1"/>
          </p:cNvSpPr>
          <p:nvPr/>
        </p:nvSpPr>
        <p:spPr bwMode="auto">
          <a:xfrm rot="-1662685">
            <a:off x="3057104" y="1596288"/>
            <a:ext cx="564480" cy="352837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B8FF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lIns="82945" tIns="41473" rIns="82945" bIns="41473"/>
          <a:lstStyle/>
          <a:p>
            <a:endParaRPr lang="ru-RU" altLang="ru-RU"/>
          </a:p>
        </p:txBody>
      </p:sp>
      <p:pic>
        <p:nvPicPr>
          <p:cNvPr id="10258" name="Picture 4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820000">
            <a:off x="5799752" y="1463450"/>
            <a:ext cx="409003" cy="57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9" name="Picture 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10361335">
            <a:off x="7627652" y="3385295"/>
            <a:ext cx="408960" cy="574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0" name="Picture 4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7753193">
            <a:off x="6866818" y="5118852"/>
            <a:ext cx="409003" cy="574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" descr="C:\Users\admin\YandexDisk\Мои Яндекс.Картинки\7527_1347276966_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9350" y="744015"/>
            <a:ext cx="1784296" cy="1860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4" descr="http://freelance.ru/img/portfolio/pics/00/10/7B/108024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0529" y="1301895"/>
            <a:ext cx="2710080" cy="3843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Прямоугольник 7"/>
          <p:cNvSpPr>
            <a:spLocks noChangeArrowheads="1"/>
          </p:cNvSpPr>
          <p:nvPr/>
        </p:nvSpPr>
        <p:spPr bwMode="auto">
          <a:xfrm>
            <a:off x="6912317" y="5886824"/>
            <a:ext cx="2264494" cy="637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ru-RU" altLang="ru-RU" b="1" i="1" dirty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Работа </a:t>
            </a:r>
            <a:r>
              <a:rPr lang="ru-RU" altLang="ru-RU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</a:p>
          <a:p>
            <a:r>
              <a:rPr lang="ru-RU" altLang="ru-RU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«Рабочей тетради»</a:t>
            </a:r>
            <a:endParaRPr lang="ru-RU" altLang="ru-RU" dirty="0">
              <a:solidFill>
                <a:srgbClr val="663300"/>
              </a:solidFill>
            </a:endParaRPr>
          </a:p>
        </p:txBody>
      </p:sp>
      <p:pic>
        <p:nvPicPr>
          <p:cNvPr id="34" name="Picture 38" descr="http://shvets.info/wp-content/uploads/2012/11/%D1%87%D0%B8%D1%82%D0%B0%D1%82%D1%8C-%D0%BA%D0%BD%D0%B8%D0%B3%D0%B8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5562" y="3983602"/>
            <a:ext cx="1731358" cy="36003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Прямоугольник 9"/>
          <p:cNvSpPr>
            <a:spLocks noChangeArrowheads="1"/>
          </p:cNvSpPr>
          <p:nvPr/>
        </p:nvSpPr>
        <p:spPr bwMode="auto">
          <a:xfrm>
            <a:off x="6729540" y="803759"/>
            <a:ext cx="2205184" cy="36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ru-RU" altLang="ru-RU" b="1" i="1" dirty="0" smtClean="0">
                <a:solidFill>
                  <a:srgbClr val="1B6B23"/>
                </a:solidFill>
                <a:latin typeface="Times New Roman" pitchFamily="18" charset="0"/>
                <a:cs typeface="Times New Roman" pitchFamily="18" charset="0"/>
              </a:rPr>
              <a:t>Станция  «Лесная»</a:t>
            </a:r>
            <a:endParaRPr lang="ru-RU" altLang="ru-RU" dirty="0">
              <a:solidFill>
                <a:srgbClr val="1B6B23"/>
              </a:solidFill>
            </a:endParaRPr>
          </a:p>
        </p:txBody>
      </p:sp>
      <p:pic>
        <p:nvPicPr>
          <p:cNvPr id="38" name="Picture 2" descr="C:\Users\admin\YandexDisk\Мои Яндекс.Картинки\103215257_large_content_2_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59" y="3891596"/>
            <a:ext cx="2341563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Прямоугольник 10"/>
          <p:cNvSpPr>
            <a:spLocks noChangeArrowheads="1"/>
          </p:cNvSpPr>
          <p:nvPr/>
        </p:nvSpPr>
        <p:spPr bwMode="auto">
          <a:xfrm>
            <a:off x="24857" y="6159512"/>
            <a:ext cx="2592982" cy="36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ru-RU" altLang="ru-RU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 </a:t>
            </a:r>
            <a:r>
              <a:rPr lang="ru-RU" altLang="ru-RU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«Чистописания»</a:t>
            </a:r>
            <a:endParaRPr lang="ru-RU" altLang="ru-RU" dirty="0">
              <a:solidFill>
                <a:srgbClr val="FF0000"/>
              </a:solidFill>
            </a:endParaRPr>
          </a:p>
        </p:txBody>
      </p:sp>
      <p:pic>
        <p:nvPicPr>
          <p:cNvPr id="40" name="Picture 20" descr="http://demiart.ru/forum/uploads/post-19537-119252651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881" y="2206312"/>
            <a:ext cx="862560" cy="73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0" descr="http://t2.gstatic.com/images?q=tbn:ANd9GcRRxM1lHAkomEE0orja2sSE3ly9-Wa3K8CqUdNg90TUzYDWBz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520" y="2377690"/>
            <a:ext cx="724320" cy="69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8" descr="http://krasota-gif.narod.ru/s/fish/09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200" y="2246636"/>
            <a:ext cx="505440" cy="445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6" descr="http://demiart.ru/forum/uploads2/post-91762-1223166106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6480" y="1686418"/>
            <a:ext cx="701280" cy="74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4" descr="http://t2.gstatic.com/images?q=tbn:ANd9GcSZyRqE7uC5jPYucceW5uAiNW2zDIk0NXDAJP8h9IAFijHVd55xD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08" y="1923322"/>
            <a:ext cx="862560" cy="64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625" y="1104251"/>
            <a:ext cx="2731680" cy="41029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4" descr="http://t2.gstatic.com/images?q=tbn:ANd9GcSZyRqE7uC5jPYucceW5uAiNW2zDIk0NXDAJP8h9IAFijHVd55xD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08" y="2075722"/>
            <a:ext cx="862560" cy="6466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6" descr="http://demiart.ru/forum/uploads2/post-91762-1223166106.gif"/>
          <p:cNvPicPr>
            <a:picLocks noChangeAspect="1" noChangeArrowheads="1" noCrop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2025" y="1973041"/>
            <a:ext cx="701280" cy="747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20" descr="http://demiart.ru/forum/uploads/post-19537-1192526517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5281" y="2358712"/>
            <a:ext cx="862560" cy="730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10" descr="http://t2.gstatic.com/images?q=tbn:ANd9GcRRxM1lHAkomEE0orja2sSE3ly9-Wa3K8CqUdNg90TUzYDWBzNt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1920" y="2530090"/>
            <a:ext cx="724320" cy="6912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8" descr="http://krasota-gif.narod.ru/s/fish/09.gif"/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2125" y="1865898"/>
            <a:ext cx="505440" cy="4450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" name="Picture 3" descr="C:\Users\admin\YandexDisk\Мои Яндекс.Картинки\103215267_large_content_4_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200" y="3221363"/>
            <a:ext cx="4286518" cy="3642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6"/>
          <p:cNvSpPr>
            <a:spLocks noChangeArrowheads="1"/>
          </p:cNvSpPr>
          <p:nvPr/>
        </p:nvSpPr>
        <p:spPr bwMode="auto">
          <a:xfrm>
            <a:off x="2732531" y="3118279"/>
            <a:ext cx="4704458" cy="5761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ru-RU" altLang="ru-RU" sz="3200" b="1" i="1" dirty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Город Умники и умницы </a:t>
            </a:r>
            <a:endParaRPr lang="ru-RU" altLang="ru-RU" sz="3200" dirty="0">
              <a:solidFill>
                <a:srgbClr val="FF00FF"/>
              </a:solidFill>
            </a:endParaRPr>
          </a:p>
        </p:txBody>
      </p:sp>
      <p:sp>
        <p:nvSpPr>
          <p:cNvPr id="55" name="Прямоугольник 5"/>
          <p:cNvSpPr>
            <a:spLocks noChangeArrowheads="1"/>
          </p:cNvSpPr>
          <p:nvPr/>
        </p:nvSpPr>
        <p:spPr bwMode="auto">
          <a:xfrm>
            <a:off x="179420" y="644486"/>
            <a:ext cx="2679416" cy="36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82945" tIns="41473" rIns="82945" bIns="41473">
            <a:spAutoFit/>
          </a:bodyPr>
          <a:lstStyle/>
          <a:p>
            <a:r>
              <a:rPr lang="ru-RU" altLang="ru-RU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Озеро «Словарных слов»</a:t>
            </a:r>
            <a:endParaRPr lang="ru-RU" altLang="ru-RU" dirty="0">
              <a:solidFill>
                <a:srgbClr val="7030A0"/>
              </a:solidFill>
            </a:endParaRPr>
          </a:p>
        </p:txBody>
      </p:sp>
      <p:sp>
        <p:nvSpPr>
          <p:cNvPr id="56" name="Прямоугольник 8"/>
          <p:cNvSpPr>
            <a:spLocks noChangeArrowheads="1"/>
          </p:cNvSpPr>
          <p:nvPr/>
        </p:nvSpPr>
        <p:spPr bwMode="auto">
          <a:xfrm>
            <a:off x="2565751" y="396119"/>
            <a:ext cx="4617779" cy="360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82945" tIns="41473" rIns="82945" bIns="41473">
            <a:spAutoFit/>
          </a:bodyPr>
          <a:lstStyle/>
          <a:p>
            <a:pPr algn="ctr"/>
            <a:r>
              <a:rPr lang="ru-RU" altLang="ru-RU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Мастерская     « </a:t>
            </a:r>
            <a:r>
              <a:rPr lang="ru-RU" altLang="ru-RU" b="1" i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Самоделкина</a:t>
            </a:r>
            <a:r>
              <a:rPr lang="ru-RU" altLang="ru-RU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altLang="ru-RU" b="1" i="1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030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Прямоугольник 4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1626" y="5094245"/>
            <a:ext cx="2547937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CD8A2602.wav">
            <a:hlinkClick r:id="" action="ppaction://media"/>
          </p:cNvPr>
          <p:cNvPicPr>
            <a:picLocks noRot="1" noChangeAspect="1"/>
          </p:cNvPicPr>
          <p:nvPr>
            <a:wavAudioFile r:embed="rId1" name="CD8AB8C2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0238" y="339725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38552602.wav">
            <a:hlinkClick r:id="" action="ppaction://media"/>
          </p:cNvPr>
          <p:cNvPicPr>
            <a:picLocks noRot="1" noChangeAspect="1"/>
          </p:cNvPicPr>
          <p:nvPr>
            <a:wavAudioFile r:embed="rId2" name="3855636F.wav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3" y="357188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Прямоугольник 3"/>
          <p:cNvPicPr>
            <a:picLocks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48" y="4435719"/>
            <a:ext cx="5980112" cy="1828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34" descr="http://arstyle.org/uploads/posts/2010-07/1278134230_1263974281_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9" y="339725"/>
            <a:ext cx="5335314" cy="6775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Заголовок 1"/>
          <p:cNvSpPr txBox="1">
            <a:spLocks/>
          </p:cNvSpPr>
          <p:nvPr/>
        </p:nvSpPr>
        <p:spPr>
          <a:xfrm>
            <a:off x="7614746" y="5350119"/>
            <a:ext cx="314817" cy="39604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>
                <a:solidFill>
                  <a:srgbClr val="0000FF"/>
                </a:solidFill>
              </a:rPr>
              <a:t>.</a:t>
            </a:r>
          </a:p>
        </p:txBody>
      </p:sp>
      <p:sp>
        <p:nvSpPr>
          <p:cNvPr id="16" name="Заголовок 1"/>
          <p:cNvSpPr txBox="1">
            <a:spLocks/>
          </p:cNvSpPr>
          <p:nvPr/>
        </p:nvSpPr>
        <p:spPr>
          <a:xfrm>
            <a:off x="465879" y="3753607"/>
            <a:ext cx="3600400" cy="792088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b="1" i="1" dirty="0" smtClean="0">
                <a:solidFill>
                  <a:srgbClr val="0000FF"/>
                </a:solidFill>
              </a:rPr>
              <a:t>Девиз:</a:t>
            </a:r>
            <a:endParaRPr lang="ru-RU" b="1" i="1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774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0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300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showWhenStopped="0">
                <p:cTn id="1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3"/>
          <p:cNvSpPr>
            <a:spLocks noChangeArrowheads="1"/>
          </p:cNvSpPr>
          <p:nvPr/>
        </p:nvSpPr>
        <p:spPr bwMode="auto">
          <a:xfrm>
            <a:off x="1070573" y="80988"/>
            <a:ext cx="6010941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ru-RU" altLang="ru-RU" sz="4400" b="1" i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город </a:t>
            </a:r>
            <a:r>
              <a:rPr lang="ru-RU" altLang="ru-RU" sz="4400" b="1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«Чистописания»</a:t>
            </a:r>
            <a:endParaRPr lang="ru-RU" altLang="ru-RU" sz="4400" dirty="0">
              <a:solidFill>
                <a:srgbClr val="FF0000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4316" y="902240"/>
            <a:ext cx="4363232" cy="727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4" descr="E109157E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951" t="67941" r="22604" b="3119"/>
          <a:stretch>
            <a:fillRect/>
          </a:stretch>
        </p:blipFill>
        <p:spPr bwMode="auto">
          <a:xfrm>
            <a:off x="468694" y="3989284"/>
            <a:ext cx="1573249" cy="11205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5" descr="9901384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97" t="69156" r="27837"/>
          <a:stretch>
            <a:fillRect/>
          </a:stretch>
        </p:blipFill>
        <p:spPr bwMode="auto">
          <a:xfrm>
            <a:off x="6870924" y="197622"/>
            <a:ext cx="1727522" cy="12480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5" descr="DDE7538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86" t="68687" r="30908" b="1776"/>
          <a:stretch>
            <a:fillRect/>
          </a:stretch>
        </p:blipFill>
        <p:spPr bwMode="auto">
          <a:xfrm>
            <a:off x="6870924" y="1700808"/>
            <a:ext cx="1603375" cy="1273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 descr="B3B7EE0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9" t="65173"/>
          <a:stretch>
            <a:fillRect/>
          </a:stretch>
        </p:blipFill>
        <p:spPr bwMode="auto">
          <a:xfrm>
            <a:off x="6870924" y="3282508"/>
            <a:ext cx="1581542" cy="2279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5" descr="DCEFE5F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019" t="66220" r="15732" b="2711"/>
          <a:stretch>
            <a:fillRect/>
          </a:stretch>
        </p:blipFill>
        <p:spPr bwMode="auto">
          <a:xfrm>
            <a:off x="6487123" y="5608287"/>
            <a:ext cx="1797442" cy="10342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5" descr="3BEE638C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559" t="68112" r="36360" b="1778"/>
          <a:stretch>
            <a:fillRect/>
          </a:stretch>
        </p:blipFill>
        <p:spPr bwMode="auto">
          <a:xfrm>
            <a:off x="4529718" y="5402248"/>
            <a:ext cx="1457595" cy="10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3" descr="3B01A7D9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60" t="68755" r="25212"/>
          <a:stretch>
            <a:fillRect/>
          </a:stretch>
        </p:blipFill>
        <p:spPr bwMode="auto">
          <a:xfrm>
            <a:off x="2527440" y="5379084"/>
            <a:ext cx="1259681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5" descr="3B01A7D9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60" t="68755" r="25212"/>
          <a:stretch>
            <a:fillRect/>
          </a:stretch>
        </p:blipFill>
        <p:spPr bwMode="auto">
          <a:xfrm>
            <a:off x="426620" y="5317370"/>
            <a:ext cx="1367730" cy="1179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9" descr="DCEFE5F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12" t="52921" r="75751" b="38187"/>
          <a:stretch>
            <a:fillRect/>
          </a:stretch>
        </p:blipFill>
        <p:spPr bwMode="auto">
          <a:xfrm>
            <a:off x="2986685" y="4802821"/>
            <a:ext cx="792163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4" descr="6DE42864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005" t="59738" r="35931" b="8054"/>
          <a:stretch>
            <a:fillRect/>
          </a:stretch>
        </p:blipFill>
        <p:spPr bwMode="auto">
          <a:xfrm>
            <a:off x="354401" y="2465612"/>
            <a:ext cx="1512167" cy="1210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0" descr="C2FB304F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73" t="68877" r="39865" b="1292"/>
          <a:stretch>
            <a:fillRect/>
          </a:stretch>
        </p:blipFill>
        <p:spPr bwMode="auto">
          <a:xfrm>
            <a:off x="468694" y="902240"/>
            <a:ext cx="1368598" cy="1086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008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428</TotalTime>
  <Words>542</Words>
  <Application>Microsoft Office PowerPoint</Application>
  <PresentationFormat>Экран (4:3)</PresentationFormat>
  <Paragraphs>220</Paragraphs>
  <Slides>33</Slides>
  <Notes>0</Notes>
  <HiddenSlides>0</HiddenSlides>
  <MMClips>11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Давай поиграем!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admin</dc:creator>
  <cp:lastModifiedBy>admin</cp:lastModifiedBy>
  <cp:revision>40</cp:revision>
  <dcterms:created xsi:type="dcterms:W3CDTF">2016-11-18T23:49:18Z</dcterms:created>
  <dcterms:modified xsi:type="dcterms:W3CDTF">2018-03-04T16:13:43Z</dcterms:modified>
</cp:coreProperties>
</file>