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7" r:id="rId2"/>
    <p:sldId id="264" r:id="rId3"/>
    <p:sldId id="278" r:id="rId4"/>
    <p:sldId id="258" r:id="rId5"/>
    <p:sldId id="269" r:id="rId6"/>
    <p:sldId id="272" r:id="rId7"/>
    <p:sldId id="274" r:id="rId8"/>
    <p:sldId id="275" r:id="rId9"/>
    <p:sldId id="273" r:id="rId10"/>
    <p:sldId id="276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5"/>
  </p:normalViewPr>
  <p:slideViewPr>
    <p:cSldViewPr>
      <p:cViewPr varScale="1">
        <p:scale>
          <a:sx n="93" d="100"/>
          <a:sy n="93" d="100"/>
        </p:scale>
        <p:origin x="166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EC01637-96DE-4038-BABA-441EB6060F1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135A85-7A04-4CF9-96FB-FD9F0BC51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25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1637-96DE-4038-BABA-441EB6060F1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5A85-7A04-4CF9-96FB-FD9F0BC51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1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1637-96DE-4038-BABA-441EB6060F1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5A85-7A04-4CF9-96FB-FD9F0BC51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8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1637-96DE-4038-BABA-441EB6060F1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5A85-7A04-4CF9-96FB-FD9F0BC51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1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EC01637-96DE-4038-BABA-441EB6060F1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17135A85-7A04-4CF9-96FB-FD9F0BC51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13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1637-96DE-4038-BABA-441EB6060F1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5A85-7A04-4CF9-96FB-FD9F0BC51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5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1637-96DE-4038-BABA-441EB6060F1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5A85-7A04-4CF9-96FB-FD9F0BC51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2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1637-96DE-4038-BABA-441EB6060F1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5A85-7A04-4CF9-96FB-FD9F0BC51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3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1637-96DE-4038-BABA-441EB6060F1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5A85-7A04-4CF9-96FB-FD9F0BC51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1637-96DE-4038-BABA-441EB6060F1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135A85-7A04-4CF9-96FB-FD9F0BC519B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438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EC01637-96DE-4038-BABA-441EB6060F1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135A85-7A04-4CF9-96FB-FD9F0BC519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269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C01637-96DE-4038-BABA-441EB6060F1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135A85-7A04-4CF9-96FB-FD9F0BC51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ar.ru/books/2149650_Bukva_E_Glasnye_E-E_Naglyadnoe_posobie_Obuchenie_gramote_Russkij_yazyk.jpg" TargetMode="External"/><Relationship Id="rId3" Type="http://schemas.openxmlformats.org/officeDocument/2006/relationships/hyperlink" Target="http://clipartmania.ru/uploads/gallery/main/358/new-year-993.png" TargetMode="External"/><Relationship Id="rId7" Type="http://schemas.openxmlformats.org/officeDocument/2006/relationships/hyperlink" Target="http://www.uchmarket.ru/catalog/bg/14239_10.jpg" TargetMode="External"/><Relationship Id="rId2" Type="http://schemas.openxmlformats.org/officeDocument/2006/relationships/hyperlink" Target="http://www.playcast.ru/uploads/2014/08/27/9642443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penik.ru/dizain/bukv_e.jpg" TargetMode="External"/><Relationship Id="rId5" Type="http://schemas.openxmlformats.org/officeDocument/2006/relationships/hyperlink" Target="http://www.proza.ru/pics/2016/07/06/592.jpg" TargetMode="External"/><Relationship Id="rId4" Type="http://schemas.openxmlformats.org/officeDocument/2006/relationships/hyperlink" Target="http://school413-spb.ru/images/fon/fon6.png" TargetMode="External"/><Relationship Id="rId9" Type="http://schemas.openxmlformats.org/officeDocument/2006/relationships/hyperlink" Target="http://smart-torrent.org/download/file.php?id=595&amp;ext=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7764" y="2132856"/>
            <a:ext cx="4752528" cy="2046089"/>
          </a:xfrm>
        </p:spPr>
        <p:txBody>
          <a:bodyPr/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Буква Е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, звуки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йэ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]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э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58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56image52530848">
            <a:extLst>
              <a:ext uri="{FF2B5EF4-FFF2-40B4-BE49-F238E27FC236}">
                <a16:creationId xmlns:a16="http://schemas.microsoft.com/office/drawing/2014/main" id="{9B6AB410-B04B-5441-AACB-23A600B2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9172"/>
            <a:ext cx="6840760" cy="622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2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Пословицы.</a:t>
            </a:r>
            <a:br>
              <a:rPr lang="ru-RU" dirty="0"/>
            </a:br>
            <a:r>
              <a:rPr lang="ru-RU" i="1" dirty="0"/>
              <a:t>Объясни, почему так говорят?</a:t>
            </a:r>
          </a:p>
        </p:txBody>
      </p:sp>
      <p:pic>
        <p:nvPicPr>
          <p:cNvPr id="2050" name="Picture 2" descr="C:\Users\Ольга\Desktop\2016-10-27_00-25-5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2204864"/>
            <a:ext cx="832710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8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Найди слова, в которых буква 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dirty="0"/>
              <a:t> </a:t>
            </a:r>
            <a:br>
              <a:rPr lang="ru-RU" sz="2800" dirty="0"/>
            </a:br>
            <a:r>
              <a:rPr lang="ru-RU" sz="2800" dirty="0"/>
              <a:t>обозначает два звука</a:t>
            </a:r>
          </a:p>
        </p:txBody>
      </p:sp>
      <p:pic>
        <p:nvPicPr>
          <p:cNvPr id="3074" name="Picture 2" descr="C:\Users\Ольга\Desktop\2016-10-27_00-26-2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986846"/>
            <a:ext cx="7327849" cy="4187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har.ru/books/2149650_Bukva_E_Glasnye_E-E_Naglyadnoe_posobie_Obuchenie_gramote_Russkij_yazyk.jpg">
            <a:extLst>
              <a:ext uri="{FF2B5EF4-FFF2-40B4-BE49-F238E27FC236}">
                <a16:creationId xmlns:a16="http://schemas.microsoft.com/office/drawing/2014/main" id="{B0131AC5-F3E7-8E4D-92BA-1207C2AD3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56732" r="37322" b="27273"/>
          <a:stretch/>
        </p:blipFill>
        <p:spPr bwMode="auto">
          <a:xfrm>
            <a:off x="323528" y="5201816"/>
            <a:ext cx="75608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98A83AD-DA7D-624E-A2C8-E30BB15FF60E}"/>
              </a:ext>
            </a:extLst>
          </p:cNvPr>
          <p:cNvSpPr txBox="1">
            <a:spLocks/>
          </p:cNvSpPr>
          <p:nvPr/>
        </p:nvSpPr>
        <p:spPr>
          <a:xfrm>
            <a:off x="6372200" y="212386"/>
            <a:ext cx="1587388" cy="56207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ru-RU" sz="40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й</a:t>
            </a:r>
            <a:r>
              <a:rPr lang="ru-RU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э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]</a:t>
            </a:r>
            <a:endParaRPr lang="ru-RU" sz="4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770CC13-E838-BF45-95E4-5AE0398C2826}"/>
              </a:ext>
            </a:extLst>
          </p:cNvPr>
          <p:cNvSpPr txBox="1">
            <a:spLocks/>
          </p:cNvSpPr>
          <p:nvPr/>
        </p:nvSpPr>
        <p:spPr>
          <a:xfrm>
            <a:off x="7657465" y="5748871"/>
            <a:ext cx="1279911" cy="56207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э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]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7338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3168352" cy="4320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Правило!!!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1723537" cy="3042043"/>
          </a:xfrm>
          <a:prstGeom prst="rect">
            <a:avLst/>
          </a:prstGeom>
        </p:spPr>
      </p:pic>
      <p:pic>
        <p:nvPicPr>
          <p:cNvPr id="5" name="Picture 2" descr="C:\Users\Ольга\Desktop\2016-10-27_00-26-37.png">
            <a:extLst>
              <a:ext uri="{FF2B5EF4-FFF2-40B4-BE49-F238E27FC236}">
                <a16:creationId xmlns:a16="http://schemas.microsoft.com/office/drawing/2014/main" id="{049DCC06-66AA-7A4D-A7F1-69513E83D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" t="15981" r="12307" b="18697"/>
          <a:stretch/>
        </p:blipFill>
        <p:spPr bwMode="auto">
          <a:xfrm>
            <a:off x="179512" y="789112"/>
            <a:ext cx="856895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BD01D6B-6D6D-294B-8B4F-945B51D5BA6C}"/>
              </a:ext>
            </a:extLst>
          </p:cNvPr>
          <p:cNvSpPr txBox="1">
            <a:spLocks/>
          </p:cNvSpPr>
          <p:nvPr/>
        </p:nvSpPr>
        <p:spPr>
          <a:xfrm>
            <a:off x="1882261" y="2996952"/>
            <a:ext cx="2988331" cy="8640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</a:rPr>
              <a:t>[</a:t>
            </a:r>
            <a:r>
              <a:rPr lang="ru-RU" sz="4000" b="1" dirty="0" err="1">
                <a:solidFill>
                  <a:srgbClr val="00B050"/>
                </a:solidFill>
              </a:rPr>
              <a:t>Й</a:t>
            </a:r>
            <a:r>
              <a:rPr lang="ru-RU" sz="4000" b="1" dirty="0" err="1">
                <a:solidFill>
                  <a:srgbClr val="C00000"/>
                </a:solidFill>
              </a:rPr>
              <a:t>Э</a:t>
            </a:r>
            <a:r>
              <a:rPr lang="ru-RU" sz="4000" b="1" dirty="0" err="1">
                <a:solidFill>
                  <a:srgbClr val="00B050"/>
                </a:solidFill>
              </a:rPr>
              <a:t>л</a:t>
            </a:r>
            <a:r>
              <a:rPr lang="ru-RU" sz="4000" b="1" dirty="0" err="1">
                <a:solidFill>
                  <a:srgbClr val="FF0000"/>
                </a:solidFill>
              </a:rPr>
              <a:t>и</a:t>
            </a:r>
            <a:r>
              <a:rPr lang="en-US" sz="4000" b="1" dirty="0">
                <a:solidFill>
                  <a:schemeClr val="tx1"/>
                </a:solidFill>
              </a:rPr>
              <a:t>]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5D0017E-5BD1-9641-8092-2C17B651E686}"/>
              </a:ext>
            </a:extLst>
          </p:cNvPr>
          <p:cNvSpPr txBox="1">
            <a:spLocks/>
          </p:cNvSpPr>
          <p:nvPr/>
        </p:nvSpPr>
        <p:spPr>
          <a:xfrm>
            <a:off x="2277122" y="4013917"/>
            <a:ext cx="2236903" cy="8640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/>
                </a:solidFill>
              </a:rPr>
              <a:t>ели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F49FCC3-1FCD-0947-99B3-5E93FCABC76A}"/>
              </a:ext>
            </a:extLst>
          </p:cNvPr>
          <p:cNvSpPr txBox="1">
            <a:spLocks/>
          </p:cNvSpPr>
          <p:nvPr/>
        </p:nvSpPr>
        <p:spPr>
          <a:xfrm>
            <a:off x="5220072" y="2996952"/>
            <a:ext cx="3600400" cy="8640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</a:rPr>
              <a:t>[</a:t>
            </a:r>
            <a:r>
              <a:rPr lang="ru-RU" sz="4000" b="1" dirty="0" err="1">
                <a:solidFill>
                  <a:srgbClr val="0070C0"/>
                </a:solidFill>
              </a:rPr>
              <a:t>р</a:t>
            </a:r>
            <a:r>
              <a:rPr lang="ru-RU" sz="4000" b="1" dirty="0" err="1">
                <a:solidFill>
                  <a:srgbClr val="FF0000"/>
                </a:solidFill>
              </a:rPr>
              <a:t>о</a:t>
            </a:r>
            <a:r>
              <a:rPr lang="ru-RU" sz="4000" b="1" dirty="0" err="1">
                <a:solidFill>
                  <a:srgbClr val="0070C0"/>
                </a:solidFill>
              </a:rPr>
              <a:t>вн</a:t>
            </a:r>
            <a:r>
              <a:rPr lang="ru-RU" sz="4000" b="1" dirty="0" err="1">
                <a:solidFill>
                  <a:srgbClr val="C00000"/>
                </a:solidFill>
              </a:rPr>
              <a:t>о</a:t>
            </a:r>
            <a:r>
              <a:rPr lang="ru-RU" sz="4000" b="1" dirty="0" err="1">
                <a:solidFill>
                  <a:srgbClr val="00B050"/>
                </a:solidFill>
              </a:rPr>
              <a:t>й</a:t>
            </a:r>
            <a:r>
              <a:rPr lang="ru-RU" sz="4000" b="1" dirty="0" err="1">
                <a:solidFill>
                  <a:srgbClr val="C00000"/>
                </a:solidFill>
              </a:rPr>
              <a:t>э</a:t>
            </a:r>
            <a:r>
              <a:rPr lang="en-US" sz="4000" b="1" dirty="0">
                <a:solidFill>
                  <a:schemeClr val="tx1"/>
                </a:solidFill>
              </a:rPr>
              <a:t>]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5BDAB67-D5FA-0246-8073-3BA4672581B2}"/>
              </a:ext>
            </a:extLst>
          </p:cNvPr>
          <p:cNvSpPr txBox="1">
            <a:spLocks/>
          </p:cNvSpPr>
          <p:nvPr/>
        </p:nvSpPr>
        <p:spPr>
          <a:xfrm>
            <a:off x="5220072" y="4013917"/>
            <a:ext cx="3600400" cy="8640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/>
                </a:solidFill>
              </a:rPr>
              <a:t>ровное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01E85EE-BF8C-0842-AA01-681FACFCA4E6}"/>
              </a:ext>
            </a:extLst>
          </p:cNvPr>
          <p:cNvSpPr txBox="1">
            <a:spLocks/>
          </p:cNvSpPr>
          <p:nvPr/>
        </p:nvSpPr>
        <p:spPr>
          <a:xfrm>
            <a:off x="2466397" y="5379252"/>
            <a:ext cx="2988331" cy="8640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</a:rPr>
              <a:t>[</a:t>
            </a:r>
            <a:r>
              <a:rPr lang="ru-RU" sz="4000" b="1" dirty="0" err="1">
                <a:solidFill>
                  <a:srgbClr val="00B050"/>
                </a:solidFill>
              </a:rPr>
              <a:t>л</a:t>
            </a:r>
            <a:r>
              <a:rPr lang="ru-RU" sz="4000" b="1" dirty="0" err="1">
                <a:solidFill>
                  <a:srgbClr val="FF0000"/>
                </a:solidFill>
              </a:rPr>
              <a:t>э</a:t>
            </a:r>
            <a:r>
              <a:rPr lang="ru-RU" sz="4000" b="1" dirty="0" err="1">
                <a:solidFill>
                  <a:srgbClr val="0070C0"/>
                </a:solidFill>
              </a:rPr>
              <a:t>т</a:t>
            </a:r>
            <a:r>
              <a:rPr lang="en-US" sz="4000" b="1" dirty="0">
                <a:solidFill>
                  <a:srgbClr val="FF0000"/>
                </a:solidFill>
              </a:rPr>
              <a:t>o</a:t>
            </a:r>
            <a:r>
              <a:rPr lang="en-US" sz="4000" b="1" dirty="0">
                <a:solidFill>
                  <a:schemeClr val="tx1"/>
                </a:solidFill>
              </a:rPr>
              <a:t>]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33982A3-8756-2A4D-9D0A-DC9813FB4285}"/>
              </a:ext>
            </a:extLst>
          </p:cNvPr>
          <p:cNvSpPr txBox="1">
            <a:spLocks/>
          </p:cNvSpPr>
          <p:nvPr/>
        </p:nvSpPr>
        <p:spPr>
          <a:xfrm>
            <a:off x="5585138" y="5373216"/>
            <a:ext cx="2988331" cy="8640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/>
                </a:solidFill>
              </a:rPr>
              <a:t>лето</a:t>
            </a:r>
          </a:p>
        </p:txBody>
      </p:sp>
    </p:spTree>
    <p:extLst>
      <p:ext uri="{BB962C8B-B14F-4D97-AF65-F5344CB8AC3E}">
        <p14:creationId xmlns:p14="http://schemas.microsoft.com/office/powerpoint/2010/main" val="15456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http://www.playcast.ru/uploads/2014/08/27/9642443.png</a:t>
            </a:r>
            <a:endParaRPr lang="ru-RU" sz="1800" dirty="0"/>
          </a:p>
          <a:p>
            <a:r>
              <a:rPr lang="en-US" sz="1800" dirty="0">
                <a:hlinkClick r:id="rId3"/>
              </a:rPr>
              <a:t>http://clipartmania.ru/uploads/gallery/main/358/new-year-993.png</a:t>
            </a:r>
            <a:endParaRPr lang="ru-RU" sz="1800" dirty="0"/>
          </a:p>
          <a:p>
            <a:r>
              <a:rPr lang="en-US" sz="1800" dirty="0">
                <a:hlinkClick r:id="rId4"/>
              </a:rPr>
              <a:t>http://school413-spb.ru/images/fon/fon6.png</a:t>
            </a:r>
            <a:endParaRPr lang="ru-RU" sz="1800" dirty="0"/>
          </a:p>
          <a:p>
            <a:r>
              <a:rPr lang="en-US" sz="1800" dirty="0">
                <a:hlinkClick r:id="rId5"/>
              </a:rPr>
              <a:t>http://www.proza.ru/pics/2016/07/06/592.jpg</a:t>
            </a:r>
            <a:endParaRPr lang="ru-RU" sz="1800" dirty="0"/>
          </a:p>
          <a:p>
            <a:r>
              <a:rPr lang="en-US" sz="1800" dirty="0">
                <a:hlinkClick r:id="rId6"/>
              </a:rPr>
              <a:t>http://tapenik.ru/dizain/bukv_e.jpg</a:t>
            </a:r>
            <a:endParaRPr lang="ru-RU" sz="1800" dirty="0"/>
          </a:p>
          <a:p>
            <a:r>
              <a:rPr lang="en-US" sz="1800" dirty="0">
                <a:hlinkClick r:id="rId7"/>
              </a:rPr>
              <a:t>http://www.uchmarket.ru/catalog/bg/14239_10.jpg</a:t>
            </a:r>
            <a:endParaRPr lang="ru-RU" sz="1800" dirty="0"/>
          </a:p>
          <a:p>
            <a:r>
              <a:rPr lang="en-US" sz="1800" dirty="0">
                <a:hlinkClick r:id="rId8"/>
              </a:rPr>
              <a:t>http://www.char.ru/books/2149650_Bukva_E_Glasnye_E-E_Naglyadnoe_posobie_Obuchenie_gramote_Russkij_yazyk.jpg</a:t>
            </a:r>
            <a:endParaRPr lang="ru-RU" sz="1800" dirty="0"/>
          </a:p>
          <a:p>
            <a:r>
              <a:rPr lang="en-US" sz="1800" dirty="0">
                <a:hlinkClick r:id="rId9"/>
              </a:rPr>
              <a:t>http://smart-torrent.org/download/file.php?id=595&amp;ext=.gif</a:t>
            </a:r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80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28000">
              <a:srgbClr val="00CCCC"/>
            </a:gs>
            <a:gs pos="49000">
              <a:srgbClr val="9999FF"/>
            </a:gs>
            <a:gs pos="0">
              <a:srgbClr val="2E6792"/>
            </a:gs>
            <a:gs pos="75000">
              <a:srgbClr val="3333CC">
                <a:alpha val="81000"/>
              </a:srgbClr>
            </a:gs>
            <a:gs pos="100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2016-10-27_00-25-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44" y="1417638"/>
            <a:ext cx="5771628" cy="504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31444"/>
            <a:ext cx="6925141" cy="1188720"/>
          </a:xfrm>
        </p:spPr>
        <p:txBody>
          <a:bodyPr>
            <a:normAutofit/>
          </a:bodyPr>
          <a:lstStyle/>
          <a:p>
            <a:r>
              <a:rPr lang="ru-RU" b="1" dirty="0"/>
              <a:t>Как называется русская народная сказка?</a:t>
            </a: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EB8D67B4-DE66-014C-A31C-47C815DCA15A}"/>
              </a:ext>
            </a:extLst>
          </p:cNvPr>
          <p:cNvSpPr txBox="1">
            <a:spLocks/>
          </p:cNvSpPr>
          <p:nvPr/>
        </p:nvSpPr>
        <p:spPr>
          <a:xfrm>
            <a:off x="323527" y="1988840"/>
            <a:ext cx="27253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rgbClr val="C00000"/>
                </a:solidFill>
              </a:rPr>
              <a:t>Е </a:t>
            </a:r>
            <a:r>
              <a:rPr lang="ru-RU" sz="5400" b="1" dirty="0" err="1">
                <a:solidFill>
                  <a:srgbClr val="00B050"/>
                </a:solidFill>
              </a:rPr>
              <a:t>м</a:t>
            </a:r>
            <a:r>
              <a:rPr lang="ru-RU" sz="5400" b="1" dirty="0" err="1">
                <a:solidFill>
                  <a:srgbClr val="C00000"/>
                </a:solidFill>
              </a:rPr>
              <a:t>е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>
                <a:solidFill>
                  <a:srgbClr val="00B050"/>
                </a:solidFill>
              </a:rPr>
              <a:t>л</a:t>
            </a:r>
            <a:r>
              <a:rPr lang="ru-RU" sz="5400" b="1" dirty="0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249ACA-B504-0549-AF6C-37C453BBAAA2}"/>
              </a:ext>
            </a:extLst>
          </p:cNvPr>
          <p:cNvSpPr/>
          <p:nvPr/>
        </p:nvSpPr>
        <p:spPr>
          <a:xfrm>
            <a:off x="178963" y="3173481"/>
            <a:ext cx="360040" cy="4103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181DF6-E8B4-C04E-82B2-2097732ADB01}"/>
              </a:ext>
            </a:extLst>
          </p:cNvPr>
          <p:cNvSpPr/>
          <p:nvPr/>
        </p:nvSpPr>
        <p:spPr>
          <a:xfrm>
            <a:off x="565644" y="3173481"/>
            <a:ext cx="360040" cy="410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3618F2-58BF-274B-AF59-5EF75B6E5D52}"/>
              </a:ext>
            </a:extLst>
          </p:cNvPr>
          <p:cNvSpPr/>
          <p:nvPr/>
        </p:nvSpPr>
        <p:spPr>
          <a:xfrm>
            <a:off x="1114764" y="3194185"/>
            <a:ext cx="360040" cy="4103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7433B8-3D05-3C42-8655-BA7E3DD59A21}"/>
              </a:ext>
            </a:extLst>
          </p:cNvPr>
          <p:cNvSpPr/>
          <p:nvPr/>
        </p:nvSpPr>
        <p:spPr>
          <a:xfrm>
            <a:off x="1544491" y="3212269"/>
            <a:ext cx="360040" cy="410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AB0515-93D4-C94F-AC71-64F118EADBF9}"/>
              </a:ext>
            </a:extLst>
          </p:cNvPr>
          <p:cNvSpPr/>
          <p:nvPr/>
        </p:nvSpPr>
        <p:spPr>
          <a:xfrm>
            <a:off x="2182181" y="3220812"/>
            <a:ext cx="360040" cy="4103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DA62574-BB9C-B948-86ED-A5123CFE6451}"/>
              </a:ext>
            </a:extLst>
          </p:cNvPr>
          <p:cNvSpPr/>
          <p:nvPr/>
        </p:nvSpPr>
        <p:spPr>
          <a:xfrm>
            <a:off x="2542221" y="3243207"/>
            <a:ext cx="360040" cy="410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BF5E12D-D360-8844-82EF-6672F1DAC29A}"/>
              </a:ext>
            </a:extLst>
          </p:cNvPr>
          <p:cNvCxnSpPr>
            <a:cxnSpLocks/>
          </p:cNvCxnSpPr>
          <p:nvPr/>
        </p:nvCxnSpPr>
        <p:spPr>
          <a:xfrm>
            <a:off x="1037867" y="2996952"/>
            <a:ext cx="0" cy="70609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FC2F0310-E775-D649-8B30-54DFDE51C269}"/>
              </a:ext>
            </a:extLst>
          </p:cNvPr>
          <p:cNvSpPr txBox="1">
            <a:spLocks/>
          </p:cNvSpPr>
          <p:nvPr/>
        </p:nvSpPr>
        <p:spPr>
          <a:xfrm>
            <a:off x="-108521" y="3793048"/>
            <a:ext cx="1440160" cy="56207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ru-RU" sz="36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й</a:t>
            </a:r>
            <a:r>
              <a:rPr lang="ru-RU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э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]</a:t>
            </a:r>
            <a:endParaRPr lang="ru-RU" sz="36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0A7B10B0-831F-4941-9461-109E05444DDB}"/>
              </a:ext>
            </a:extLst>
          </p:cNvPr>
          <p:cNvSpPr txBox="1">
            <a:spLocks/>
          </p:cNvSpPr>
          <p:nvPr/>
        </p:nvSpPr>
        <p:spPr>
          <a:xfrm>
            <a:off x="1365664" y="3793048"/>
            <a:ext cx="996537" cy="56207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э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]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01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har.ru/books/2149650_Bukva_E_Glasnye_E-E_Naglyadnoe_posobie_Obuchenie_gramote_Russkij_yazyk.jpg">
            <a:extLst>
              <a:ext uri="{FF2B5EF4-FFF2-40B4-BE49-F238E27FC236}">
                <a16:creationId xmlns:a16="http://schemas.microsoft.com/office/drawing/2014/main" id="{E0DD1A94-20C9-634C-9FF1-3BF477132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12919" r="23000" b="41182"/>
          <a:stretch/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7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3168352" cy="4101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Лента букв</a:t>
            </a:r>
          </a:p>
        </p:txBody>
      </p:sp>
      <p:graphicFrame>
        <p:nvGraphicFramePr>
          <p:cNvPr id="4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44007"/>
              </p:ext>
            </p:extLst>
          </p:nvPr>
        </p:nvGraphicFramePr>
        <p:xfrm>
          <a:off x="264313" y="1057280"/>
          <a:ext cx="8507289" cy="1280160"/>
        </p:xfrm>
        <a:graphic>
          <a:graphicData uri="http://schemas.openxmlformats.org/drawingml/2006/table">
            <a:tbl>
              <a:tblPr/>
              <a:tblGrid>
                <a:gridCol w="40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53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53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53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37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3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53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53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53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534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534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370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534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534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534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559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9B6E538-A383-AC4C-AE9D-30D67DBB082F}"/>
              </a:ext>
            </a:extLst>
          </p:cNvPr>
          <p:cNvSpPr txBox="1">
            <a:spLocks/>
          </p:cNvSpPr>
          <p:nvPr/>
        </p:nvSpPr>
        <p:spPr>
          <a:xfrm>
            <a:off x="619026" y="2412504"/>
            <a:ext cx="8304976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7200" b="1" dirty="0">
                <a:solidFill>
                  <a:srgbClr val="FF0000"/>
                </a:solidFill>
              </a:rPr>
              <a:t>е</a:t>
            </a:r>
            <a:r>
              <a:rPr lang="ru-RU" sz="7200" b="1" dirty="0">
                <a:solidFill>
                  <a:srgbClr val="0070C0"/>
                </a:solidFill>
              </a:rPr>
              <a:t>л</a:t>
            </a:r>
            <a:r>
              <a:rPr lang="ru-RU" sz="7200" b="1" dirty="0"/>
              <a:t>   </a:t>
            </a:r>
            <a:r>
              <a:rPr lang="ru-RU" sz="7200" b="1" dirty="0">
                <a:solidFill>
                  <a:srgbClr val="FF0000"/>
                </a:solidFill>
              </a:rPr>
              <a:t>е</a:t>
            </a:r>
            <a:r>
              <a:rPr lang="ru-RU" sz="7200" b="1" dirty="0">
                <a:solidFill>
                  <a:srgbClr val="0070C0"/>
                </a:solidFill>
              </a:rPr>
              <a:t>м</a:t>
            </a:r>
            <a:r>
              <a:rPr lang="ru-RU" sz="7200" b="1" dirty="0"/>
              <a:t>    </a:t>
            </a:r>
            <a:r>
              <a:rPr lang="ru-RU" sz="7200" b="1" dirty="0" err="1">
                <a:solidFill>
                  <a:srgbClr val="FF0000"/>
                </a:solidFill>
              </a:rPr>
              <a:t>е</a:t>
            </a:r>
            <a:r>
              <a:rPr lang="ru-RU" sz="7200" b="1" dirty="0" err="1">
                <a:solidFill>
                  <a:srgbClr val="0070C0"/>
                </a:solidFill>
              </a:rPr>
              <a:t>н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7200" b="1" dirty="0"/>
              <a:t>    </a:t>
            </a:r>
            <a:r>
              <a:rPr lang="ru-RU" sz="7200" b="1" dirty="0">
                <a:solidFill>
                  <a:srgbClr val="FF0000"/>
                </a:solidFill>
              </a:rPr>
              <a:t>е</a:t>
            </a:r>
            <a:r>
              <a:rPr lang="ru-RU" sz="7200" b="1" dirty="0">
                <a:solidFill>
                  <a:srgbClr val="0070C0"/>
                </a:solidFill>
              </a:rPr>
              <a:t>р</a:t>
            </a:r>
            <a:r>
              <a:rPr lang="ru-RU" sz="7200" b="1" dirty="0"/>
              <a:t> </a:t>
            </a:r>
          </a:p>
          <a:p>
            <a:r>
              <a:rPr lang="ru-RU" sz="7200" b="1" dirty="0" err="1">
                <a:solidFill>
                  <a:srgbClr val="FF0000"/>
                </a:solidFill>
              </a:rPr>
              <a:t>е</a:t>
            </a:r>
            <a:r>
              <a:rPr lang="ru-RU" sz="7200" b="1" dirty="0" err="1">
                <a:solidFill>
                  <a:srgbClr val="0070C0"/>
                </a:solidFill>
              </a:rPr>
              <a:t>с</a:t>
            </a:r>
            <a:r>
              <a:rPr lang="ru-RU" sz="7200" b="1" dirty="0"/>
              <a:t>    </a:t>
            </a:r>
            <a:r>
              <a:rPr lang="ru-RU" sz="7200" b="1" dirty="0" err="1">
                <a:solidFill>
                  <a:srgbClr val="FF0000"/>
                </a:solidFill>
              </a:rPr>
              <a:t>е</a:t>
            </a:r>
            <a:r>
              <a:rPr lang="ru-RU" sz="7200" b="1" dirty="0" err="1">
                <a:solidFill>
                  <a:srgbClr val="0070C0"/>
                </a:solidFill>
              </a:rPr>
              <a:t>к</a:t>
            </a:r>
            <a:r>
              <a:rPr lang="ru-RU" sz="7200" b="1" dirty="0"/>
              <a:t>     </a:t>
            </a:r>
            <a:r>
              <a:rPr lang="ru-RU" sz="7200" b="1" dirty="0">
                <a:solidFill>
                  <a:srgbClr val="FF0000"/>
                </a:solidFill>
              </a:rPr>
              <a:t>е</a:t>
            </a:r>
            <a:r>
              <a:rPr lang="ru-RU" sz="7200" b="1" dirty="0">
                <a:solidFill>
                  <a:srgbClr val="0070C0"/>
                </a:solidFill>
              </a:rPr>
              <a:t>в</a:t>
            </a:r>
            <a:r>
              <a:rPr lang="ru-RU" sz="7200" b="1" dirty="0"/>
              <a:t>    </a:t>
            </a:r>
            <a:r>
              <a:rPr lang="ru-RU" sz="7200" b="1" dirty="0" err="1">
                <a:solidFill>
                  <a:srgbClr val="FF0000"/>
                </a:solidFill>
              </a:rPr>
              <a:t>е</a:t>
            </a:r>
            <a:r>
              <a:rPr lang="ru-RU" sz="7200" b="1" dirty="0" err="1">
                <a:solidFill>
                  <a:srgbClr val="0070C0"/>
                </a:solidFill>
              </a:rPr>
              <a:t>т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9248CBF-A3AD-CE48-AD27-BD9A9381CD68}"/>
              </a:ext>
            </a:extLst>
          </p:cNvPr>
          <p:cNvSpPr txBox="1">
            <a:spLocks/>
          </p:cNvSpPr>
          <p:nvPr/>
        </p:nvSpPr>
        <p:spPr>
          <a:xfrm>
            <a:off x="619026" y="4445496"/>
            <a:ext cx="8304976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7200" b="1" dirty="0" err="1">
                <a:solidFill>
                  <a:srgbClr val="00B050"/>
                </a:solidFill>
              </a:rPr>
              <a:t>Л</a:t>
            </a:r>
            <a:r>
              <a:rPr lang="ru-RU" sz="7200" b="1" dirty="0" err="1">
                <a:solidFill>
                  <a:srgbClr val="FF0000"/>
                </a:solidFill>
              </a:rPr>
              <a:t>е</a:t>
            </a:r>
            <a:r>
              <a:rPr lang="ru-RU" sz="7200" b="1" dirty="0"/>
              <a:t>   </a:t>
            </a:r>
            <a:r>
              <a:rPr lang="ru-RU" sz="7200" b="1" dirty="0" err="1">
                <a:solidFill>
                  <a:srgbClr val="00B050"/>
                </a:solidFill>
              </a:rPr>
              <a:t>м</a:t>
            </a:r>
            <a:r>
              <a:rPr lang="ru-RU" sz="7200" b="1" dirty="0" err="1">
                <a:solidFill>
                  <a:srgbClr val="FF0000"/>
                </a:solidFill>
              </a:rPr>
              <a:t>е</a:t>
            </a:r>
            <a:r>
              <a:rPr lang="ru-RU" sz="7200" b="1" dirty="0"/>
              <a:t>    </a:t>
            </a:r>
            <a:r>
              <a:rPr lang="ru-RU" sz="7200" b="1" dirty="0">
                <a:solidFill>
                  <a:srgbClr val="00B050"/>
                </a:solidFill>
              </a:rPr>
              <a:t>н</a:t>
            </a:r>
            <a:r>
              <a:rPr lang="ru-RU" sz="7200" b="1" dirty="0">
                <a:solidFill>
                  <a:srgbClr val="FF0000"/>
                </a:solidFill>
              </a:rPr>
              <a:t>е </a:t>
            </a:r>
            <a:r>
              <a:rPr lang="ru-RU" sz="7200" b="1" dirty="0"/>
              <a:t>    </a:t>
            </a:r>
            <a:r>
              <a:rPr lang="ru-RU" sz="7200" b="1" dirty="0">
                <a:solidFill>
                  <a:srgbClr val="00B050"/>
                </a:solidFill>
              </a:rPr>
              <a:t>р</a:t>
            </a:r>
            <a:r>
              <a:rPr lang="ru-RU" sz="7200" b="1" dirty="0">
                <a:solidFill>
                  <a:srgbClr val="FF0000"/>
                </a:solidFill>
              </a:rPr>
              <a:t>е</a:t>
            </a:r>
            <a:r>
              <a:rPr lang="ru-RU" sz="7200" b="1" dirty="0"/>
              <a:t> </a:t>
            </a:r>
          </a:p>
          <a:p>
            <a:r>
              <a:rPr lang="ru-RU" sz="7200" b="1" dirty="0">
                <a:solidFill>
                  <a:srgbClr val="00B050"/>
                </a:solidFill>
              </a:rPr>
              <a:t>с</a:t>
            </a:r>
            <a:r>
              <a:rPr lang="ru-RU" sz="7200" b="1" dirty="0">
                <a:solidFill>
                  <a:srgbClr val="FF0000"/>
                </a:solidFill>
              </a:rPr>
              <a:t>е</a:t>
            </a:r>
            <a:r>
              <a:rPr lang="ru-RU" sz="7200" b="1" dirty="0"/>
              <a:t>    </a:t>
            </a:r>
            <a:r>
              <a:rPr lang="ru-RU" sz="7200" b="1" dirty="0" err="1">
                <a:solidFill>
                  <a:srgbClr val="00B050"/>
                </a:solidFill>
              </a:rPr>
              <a:t>к</a:t>
            </a:r>
            <a:r>
              <a:rPr lang="ru-RU" sz="7200" b="1" dirty="0" err="1">
                <a:solidFill>
                  <a:srgbClr val="FF0000"/>
                </a:solidFill>
              </a:rPr>
              <a:t>е</a:t>
            </a:r>
            <a:r>
              <a:rPr lang="ru-RU" sz="7200" b="1" dirty="0"/>
              <a:t>     </a:t>
            </a:r>
            <a:r>
              <a:rPr lang="ru-RU" sz="7200" b="1" dirty="0" err="1">
                <a:solidFill>
                  <a:srgbClr val="00B050"/>
                </a:solidFill>
              </a:rPr>
              <a:t>в</a:t>
            </a:r>
            <a:r>
              <a:rPr lang="ru-RU" sz="7200" b="1" dirty="0" err="1">
                <a:solidFill>
                  <a:srgbClr val="FF0000"/>
                </a:solidFill>
              </a:rPr>
              <a:t>е</a:t>
            </a:r>
            <a:r>
              <a:rPr lang="ru-RU" sz="7200" b="1" dirty="0"/>
              <a:t>    </a:t>
            </a:r>
            <a:r>
              <a:rPr lang="ru-RU" sz="7200" b="1" dirty="0">
                <a:solidFill>
                  <a:srgbClr val="00B050"/>
                </a:solidFill>
              </a:rPr>
              <a:t>т</a:t>
            </a:r>
            <a:r>
              <a:rPr lang="ru-RU" sz="7200" b="1" dirty="0">
                <a:solidFill>
                  <a:srgbClr val="FF00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151813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871"/>
            <a:ext cx="4104456" cy="339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905C5D-380F-4749-8114-F1E1EBDD6817}"/>
              </a:ext>
            </a:extLst>
          </p:cNvPr>
          <p:cNvSpPr/>
          <p:nvPr/>
        </p:nvSpPr>
        <p:spPr>
          <a:xfrm>
            <a:off x="4863697" y="1556792"/>
            <a:ext cx="39917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ru-RU" sz="88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й</a:t>
            </a:r>
            <a:r>
              <a:rPr lang="ru-RU" sz="8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э</a:t>
            </a:r>
            <a:r>
              <a:rPr lang="en-US" sz="8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]</a:t>
            </a:r>
            <a:r>
              <a:rPr lang="ru-RU" sz="8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8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э</a:t>
            </a:r>
            <a:r>
              <a:rPr lang="en-US" sz="8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]</a:t>
            </a:r>
            <a:endParaRPr lang="ru-RU" sz="8800" dirty="0"/>
          </a:p>
        </p:txBody>
      </p:sp>
      <p:pic>
        <p:nvPicPr>
          <p:cNvPr id="5" name="Picture 2" descr="C:\Users\Ольга\Desktop\2016-10-27_00-26-37.png">
            <a:extLst>
              <a:ext uri="{FF2B5EF4-FFF2-40B4-BE49-F238E27FC236}">
                <a16:creationId xmlns:a16="http://schemas.microsoft.com/office/drawing/2014/main" id="{2DD75C13-62EC-1840-AA3F-B0F3186E8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 r="11765" b="5181"/>
          <a:stretch/>
        </p:blipFill>
        <p:spPr bwMode="auto">
          <a:xfrm>
            <a:off x="251520" y="4437112"/>
            <a:ext cx="85689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12F08-F58A-3148-B3C7-EDA9E9A4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2" y="283039"/>
            <a:ext cx="1587388" cy="562074"/>
          </a:xfrm>
        </p:spPr>
        <p:txBody>
          <a:bodyPr>
            <a:noAutofit/>
          </a:bodyPr>
          <a:lstStyle/>
          <a:p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ru-RU" sz="44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й</a:t>
            </a:r>
            <a:r>
              <a:rPr lang="ru-RU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э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]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4882A-92AC-FE4A-B310-2BD2D057B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44" y="1551382"/>
            <a:ext cx="2523492" cy="2880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dirty="0">
                <a:solidFill>
                  <a:srgbClr val="FF0000"/>
                </a:solidFill>
              </a:rPr>
              <a:t>Е</a:t>
            </a:r>
            <a:r>
              <a:rPr lang="en-US" sz="6000" dirty="0">
                <a:solidFill>
                  <a:schemeClr val="tx1"/>
                </a:solidFill>
              </a:rPr>
              <a:t>|</a:t>
            </a:r>
            <a:r>
              <a:rPr lang="ru-RU" sz="6000" dirty="0">
                <a:solidFill>
                  <a:schemeClr val="tx1"/>
                </a:solidFill>
              </a:rPr>
              <a:t>нот</a:t>
            </a:r>
          </a:p>
          <a:p>
            <a:pPr marL="0" indent="0">
              <a:buNone/>
            </a:pPr>
            <a:r>
              <a:rPr lang="ru-RU" sz="6000" dirty="0">
                <a:solidFill>
                  <a:srgbClr val="FF0000"/>
                </a:solidFill>
              </a:rPr>
              <a:t>Е</a:t>
            </a:r>
            <a:r>
              <a:rPr lang="en-US" sz="6000" dirty="0">
                <a:solidFill>
                  <a:schemeClr val="tx1"/>
                </a:solidFill>
              </a:rPr>
              <a:t>|</a:t>
            </a:r>
            <a:r>
              <a:rPr lang="ru-RU" sz="6000" dirty="0">
                <a:solidFill>
                  <a:schemeClr val="tx1"/>
                </a:solidFill>
              </a:rPr>
              <a:t>ли</a:t>
            </a:r>
          </a:p>
          <a:p>
            <a:pPr marL="0" indent="0">
              <a:buNone/>
            </a:pPr>
            <a:r>
              <a:rPr lang="ru-RU" sz="6000" dirty="0">
                <a:solidFill>
                  <a:srgbClr val="FF0000"/>
                </a:solidFill>
              </a:rPr>
              <a:t>Е</a:t>
            </a:r>
            <a:r>
              <a:rPr lang="en-US" sz="6000" dirty="0">
                <a:solidFill>
                  <a:schemeClr val="tx1"/>
                </a:solidFill>
              </a:rPr>
              <a:t>|</a:t>
            </a:r>
            <a:r>
              <a:rPr lang="ru-RU" sz="6000" dirty="0">
                <a:solidFill>
                  <a:schemeClr val="tx1"/>
                </a:solidFill>
              </a:rPr>
              <a:t>гор</a:t>
            </a:r>
            <a:r>
              <a:rPr lang="ru-RU" sz="6000" dirty="0"/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3E3141-CBDE-4243-8913-501F0202F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192" y="1196075"/>
            <a:ext cx="2667508" cy="30970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00B050"/>
                </a:solidFill>
              </a:rPr>
              <a:t>Л</a:t>
            </a:r>
            <a:r>
              <a:rPr lang="ru-RU" sz="6000" dirty="0">
                <a:solidFill>
                  <a:srgbClr val="FF0000"/>
                </a:solidFill>
              </a:rPr>
              <a:t>е</a:t>
            </a:r>
            <a:r>
              <a:rPr lang="ru-RU" sz="6000" dirty="0"/>
              <a:t>с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rgbClr val="00B050"/>
                </a:solidFill>
              </a:rPr>
              <a:t>Л</a:t>
            </a:r>
            <a:r>
              <a:rPr lang="ru-RU" sz="6000" dirty="0">
                <a:solidFill>
                  <a:srgbClr val="FF0000"/>
                </a:solidFill>
              </a:rPr>
              <a:t>е</a:t>
            </a:r>
            <a:r>
              <a:rPr lang="ru-RU" sz="6000" dirty="0">
                <a:solidFill>
                  <a:schemeClr val="tx1"/>
                </a:solidFill>
              </a:rPr>
              <a:t>то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rgbClr val="00B050"/>
                </a:solidFill>
              </a:rPr>
              <a:t>Т</a:t>
            </a:r>
            <a:r>
              <a:rPr lang="ru-RU" sz="6000" dirty="0">
                <a:solidFill>
                  <a:srgbClr val="FF0000"/>
                </a:solidFill>
              </a:rPr>
              <a:t>е</a:t>
            </a:r>
            <a:r>
              <a:rPr lang="ru-RU" sz="6000" dirty="0"/>
              <a:t>с</a:t>
            </a:r>
            <a:r>
              <a:rPr lang="ru-RU" sz="6000" dirty="0">
                <a:solidFill>
                  <a:schemeClr val="tx1"/>
                </a:solidFill>
              </a:rPr>
              <a:t>то</a:t>
            </a:r>
            <a:r>
              <a:rPr lang="ru-RU" sz="6000" dirty="0"/>
              <a:t> </a:t>
            </a:r>
          </a:p>
          <a:p>
            <a:pPr marL="0" indent="0" algn="ctr">
              <a:buNone/>
            </a:pP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949C0F4-42DE-3D4C-AC6C-DA986F485EDD}"/>
              </a:ext>
            </a:extLst>
          </p:cNvPr>
          <p:cNvSpPr txBox="1">
            <a:spLocks/>
          </p:cNvSpPr>
          <p:nvPr/>
        </p:nvSpPr>
        <p:spPr>
          <a:xfrm>
            <a:off x="2605132" y="1539752"/>
            <a:ext cx="3821596" cy="2880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0" dirty="0"/>
              <a:t>Кисл</a:t>
            </a:r>
            <a:r>
              <a:rPr lang="ru-RU" sz="24000" dirty="0">
                <a:solidFill>
                  <a:srgbClr val="C00000"/>
                </a:solidFill>
              </a:rPr>
              <a:t>о</a:t>
            </a:r>
            <a:r>
              <a:rPr lang="en-US" sz="24000" dirty="0"/>
              <a:t>|</a:t>
            </a:r>
            <a:r>
              <a:rPr lang="ru-RU" sz="24000" dirty="0">
                <a:solidFill>
                  <a:srgbClr val="FF0000"/>
                </a:solidFill>
              </a:rPr>
              <a:t>е</a:t>
            </a:r>
            <a:endParaRPr lang="en-US" sz="2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0" dirty="0" err="1"/>
              <a:t>Ранн</a:t>
            </a:r>
            <a:r>
              <a:rPr lang="ru-RU" sz="24000" dirty="0" err="1">
                <a:solidFill>
                  <a:srgbClr val="C00000"/>
                </a:solidFill>
              </a:rPr>
              <a:t>и</a:t>
            </a:r>
            <a:r>
              <a:rPr lang="en-US" sz="24000" dirty="0"/>
              <a:t>|</a:t>
            </a:r>
            <a:r>
              <a:rPr lang="ru-RU" sz="24000" dirty="0">
                <a:solidFill>
                  <a:srgbClr val="FF0000"/>
                </a:solidFill>
              </a:rPr>
              <a:t>е</a:t>
            </a:r>
          </a:p>
          <a:p>
            <a:pPr marL="0" indent="0" algn="ctr">
              <a:buNone/>
            </a:pPr>
            <a:r>
              <a:rPr lang="ru-RU" sz="24000" dirty="0"/>
              <a:t>Тонк</a:t>
            </a:r>
            <a:r>
              <a:rPr lang="ru-RU" sz="24000" dirty="0">
                <a:solidFill>
                  <a:srgbClr val="FF0000"/>
                </a:solidFill>
              </a:rPr>
              <a:t>и</a:t>
            </a:r>
            <a:r>
              <a:rPr lang="en-US" sz="24000" dirty="0"/>
              <a:t>|</a:t>
            </a:r>
            <a:r>
              <a:rPr lang="ru-RU" sz="24000" dirty="0">
                <a:solidFill>
                  <a:srgbClr val="FF0000"/>
                </a:solidFill>
              </a:rPr>
              <a:t>е</a:t>
            </a:r>
          </a:p>
          <a:p>
            <a:pPr marL="0" indent="0">
              <a:buNone/>
            </a:pPr>
            <a:endParaRPr lang="ru-RU" sz="6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6000" dirty="0"/>
              <a:t>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E92E9D-8ED5-7F4A-BFBF-07AD226E9EA5}"/>
              </a:ext>
            </a:extLst>
          </p:cNvPr>
          <p:cNvSpPr txBox="1">
            <a:spLocks/>
          </p:cNvSpPr>
          <p:nvPr/>
        </p:nvSpPr>
        <p:spPr>
          <a:xfrm>
            <a:off x="4139952" y="283039"/>
            <a:ext cx="1587388" cy="56207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ru-RU" sz="40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й</a:t>
            </a:r>
            <a:r>
              <a:rPr lang="ru-RU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э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]</a:t>
            </a:r>
            <a:endParaRPr lang="ru-RU" sz="40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BBE488-5C94-E844-B440-5E7A08C25AC0}"/>
              </a:ext>
            </a:extLst>
          </p:cNvPr>
          <p:cNvSpPr txBox="1">
            <a:spLocks/>
          </p:cNvSpPr>
          <p:nvPr/>
        </p:nvSpPr>
        <p:spPr>
          <a:xfrm>
            <a:off x="7020272" y="313108"/>
            <a:ext cx="1587388" cy="56207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э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]</a:t>
            </a:r>
            <a:endParaRPr lang="ru-RU" sz="4000" dirty="0"/>
          </a:p>
        </p:txBody>
      </p:sp>
      <p:pic>
        <p:nvPicPr>
          <p:cNvPr id="8" name="Picture 2" descr="C:\Users\Ольга\Desktop\2016-10-27_00-26-37.png">
            <a:extLst>
              <a:ext uri="{FF2B5EF4-FFF2-40B4-BE49-F238E27FC236}">
                <a16:creationId xmlns:a16="http://schemas.microsoft.com/office/drawing/2014/main" id="{10629EB6-33D1-4E49-A0FB-26235A96C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" t="15981" r="12307" b="18697"/>
          <a:stretch/>
        </p:blipFill>
        <p:spPr bwMode="auto">
          <a:xfrm>
            <a:off x="287524" y="5157192"/>
            <a:ext cx="856895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56CD8F7-CF91-534E-9678-71F2FE856B6C}"/>
              </a:ext>
            </a:extLst>
          </p:cNvPr>
          <p:cNvSpPr txBox="1">
            <a:spLocks/>
          </p:cNvSpPr>
          <p:nvPr/>
        </p:nvSpPr>
        <p:spPr>
          <a:xfrm>
            <a:off x="4139952" y="337935"/>
            <a:ext cx="1587388" cy="56207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[</a:t>
            </a:r>
            <a:r>
              <a:rPr lang="ru-RU" sz="40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й</a:t>
            </a:r>
            <a:r>
              <a:rPr lang="ru-RU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э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]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1358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55image52528352">
            <a:extLst>
              <a:ext uri="{FF2B5EF4-FFF2-40B4-BE49-F238E27FC236}">
                <a16:creationId xmlns:a16="http://schemas.microsoft.com/office/drawing/2014/main" id="{5ABE9839-8AF0-A447-A37B-2B9495E2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7280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5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01image52605328">
            <a:extLst>
              <a:ext uri="{FF2B5EF4-FFF2-40B4-BE49-F238E27FC236}">
                <a16:creationId xmlns:a16="http://schemas.microsoft.com/office/drawing/2014/main" id="{1435E875-3BA0-4F48-BFAC-F47D805F5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4"/>
          <a:stretch/>
        </p:blipFill>
        <p:spPr bwMode="auto">
          <a:xfrm>
            <a:off x="755576" y="260648"/>
            <a:ext cx="799288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4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age101image52605328">
            <a:extLst>
              <a:ext uri="{FF2B5EF4-FFF2-40B4-BE49-F238E27FC236}">
                <a16:creationId xmlns:a16="http://schemas.microsoft.com/office/drawing/2014/main" id="{E74A840D-C920-BE46-9E0C-E3C215F5B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26"/>
          <a:stretch/>
        </p:blipFill>
        <p:spPr bwMode="auto">
          <a:xfrm>
            <a:off x="575556" y="328464"/>
            <a:ext cx="7992888" cy="62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72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{9D2485E2-18D4-5745-B5DA-E2FC06C87DCC}tf10001067</Template>
  <TotalTime>145</TotalTime>
  <Words>278</Words>
  <Application>Microsoft Macintosh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Garamond</vt:lpstr>
      <vt:lpstr>Савон</vt:lpstr>
      <vt:lpstr>Буква Е е, звуки [йэ] [э]</vt:lpstr>
      <vt:lpstr>Как называется русская народная сказка?</vt:lpstr>
      <vt:lpstr>Презентация PowerPoint</vt:lpstr>
      <vt:lpstr>Лента букв</vt:lpstr>
      <vt:lpstr>Презентация PowerPoint</vt:lpstr>
      <vt:lpstr>[йэ]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Пословицы. Объясни, почему так говорят?</vt:lpstr>
      <vt:lpstr>Найди слова, в которых буква е  обозначает два звука</vt:lpstr>
      <vt:lpstr>Правило!!!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Microsoft Office User</cp:lastModifiedBy>
  <cp:revision>26</cp:revision>
  <dcterms:created xsi:type="dcterms:W3CDTF">2016-10-26T20:11:27Z</dcterms:created>
  <dcterms:modified xsi:type="dcterms:W3CDTF">2021-04-16T14:26:54Z</dcterms:modified>
</cp:coreProperties>
</file>