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4"/>
  </p:handoutMasterIdLst>
  <p:sldIdLst>
    <p:sldId id="264" r:id="rId2"/>
    <p:sldId id="257" r:id="rId3"/>
    <p:sldId id="301" r:id="rId4"/>
    <p:sldId id="258" r:id="rId5"/>
    <p:sldId id="259" r:id="rId6"/>
    <p:sldId id="269" r:id="rId7"/>
    <p:sldId id="270" r:id="rId8"/>
    <p:sldId id="260" r:id="rId9"/>
    <p:sldId id="261" r:id="rId10"/>
    <p:sldId id="265" r:id="rId11"/>
    <p:sldId id="273" r:id="rId12"/>
    <p:sldId id="266" r:id="rId13"/>
    <p:sldId id="278" r:id="rId14"/>
    <p:sldId id="280" r:id="rId15"/>
    <p:sldId id="279" r:id="rId16"/>
    <p:sldId id="281" r:id="rId17"/>
    <p:sldId id="275" r:id="rId18"/>
    <p:sldId id="299" r:id="rId19"/>
    <p:sldId id="283" r:id="rId20"/>
    <p:sldId id="284" r:id="rId21"/>
    <p:sldId id="285" r:id="rId22"/>
    <p:sldId id="286" r:id="rId23"/>
    <p:sldId id="288" r:id="rId24"/>
    <p:sldId id="290" r:id="rId25"/>
    <p:sldId id="287" r:id="rId26"/>
    <p:sldId id="289" r:id="rId27"/>
    <p:sldId id="291" r:id="rId28"/>
    <p:sldId id="296" r:id="rId29"/>
    <p:sldId id="300" r:id="rId30"/>
    <p:sldId id="302" r:id="rId31"/>
    <p:sldId id="303" r:id="rId32"/>
    <p:sldId id="27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515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8427-74BC-4F0F-9AE2-C011AD35587E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DC95-6BB2-4515-BCC1-94073FA4A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49F195-EDAD-4C17-88A1-D201D8B98332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E214D2-1E98-4EAF-9416-AF76609205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827088" y="836613"/>
            <a:ext cx="7559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844824"/>
            <a:ext cx="66985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Интеллектуальная игра</a:t>
            </a:r>
          </a:p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Инфознайка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4788024" y="5085184"/>
            <a:ext cx="4071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/>
              <a:t>Презентацию </a:t>
            </a:r>
            <a:r>
              <a:rPr lang="ru-RU" dirty="0" smtClean="0"/>
              <a:t>подготовил</a:t>
            </a:r>
            <a:r>
              <a:rPr lang="en-US" dirty="0" smtClean="0"/>
              <a:t>: </a:t>
            </a:r>
            <a:endParaRPr lang="ru-RU" dirty="0"/>
          </a:p>
          <a:p>
            <a:pPr algn="r"/>
            <a:r>
              <a:rPr lang="ru-RU" dirty="0"/>
              <a:t>учитель </a:t>
            </a:r>
            <a:r>
              <a:rPr lang="ru-RU" dirty="0" smtClean="0"/>
              <a:t>информатики</a:t>
            </a:r>
          </a:p>
          <a:p>
            <a:pPr algn="r"/>
            <a:r>
              <a:rPr lang="ru-RU" dirty="0" smtClean="0"/>
              <a:t>МАОУ «</a:t>
            </a:r>
            <a:r>
              <a:rPr lang="ru-RU" dirty="0" err="1" smtClean="0"/>
              <a:t>Гуринская</a:t>
            </a:r>
            <a:r>
              <a:rPr lang="ru-RU" dirty="0" smtClean="0"/>
              <a:t> СОШ »</a:t>
            </a:r>
            <a:endParaRPr lang="ru-RU" dirty="0" smtClean="0"/>
          </a:p>
          <a:p>
            <a:pPr algn="r"/>
            <a:r>
              <a:rPr lang="ru-RU" dirty="0" smtClean="0"/>
              <a:t>Гусельников Евгений Анатольевич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F:\АНИМАШКИ\31b73af89d1a8438836c73200f679a7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013176"/>
            <a:ext cx="1876425" cy="1552575"/>
          </a:xfrm>
          <a:prstGeom prst="rect">
            <a:avLst/>
          </a:prstGeom>
          <a:noFill/>
        </p:spPr>
      </p:pic>
      <p:pic>
        <p:nvPicPr>
          <p:cNvPr id="3075" name="Picture 3" descr="F:\АНИМАШКИ\626bc3773f20329cd538bae15b559b0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1714500" cy="800100"/>
          </a:xfrm>
          <a:prstGeom prst="rect">
            <a:avLst/>
          </a:prstGeom>
          <a:noFill/>
        </p:spPr>
      </p:pic>
      <p:pic>
        <p:nvPicPr>
          <p:cNvPr id="3076" name="Picture 4" descr="F:\АНИМАШКИ\приведения погода\430da11c52af67f880a2ce05691e61cb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92696"/>
            <a:ext cx="112395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5400" b="1" u="sng" dirty="0" smtClean="0">
                <a:solidFill>
                  <a:srgbClr val="FFFF00"/>
                </a:solidFill>
              </a:rPr>
              <a:t>«Анаграммы»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0825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ретьюпомк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124075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компьютер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0825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вредайр 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124075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драйвер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50825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демом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124075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модем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50825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лайф</a:t>
            </a:r>
            <a:r>
              <a:rPr lang="ru-RU"/>
              <a:t> 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124075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файл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0825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ротином</a:t>
            </a:r>
            <a:r>
              <a:rPr lang="ru-RU"/>
              <a:t> 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124075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монитор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250825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атексид</a:t>
            </a:r>
            <a:r>
              <a:rPr lang="ru-RU"/>
              <a:t> </a:t>
            </a: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124075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дискета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50825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нирперт</a:t>
            </a:r>
            <a:r>
              <a:rPr lang="ru-RU"/>
              <a:t> 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124075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принтер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5075238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чесвентир 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948488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винчестер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075238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красен 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948488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сканер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75238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локитайб 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948488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килобайт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075238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схеромикма </a:t>
            </a:r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6948488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микросхема</a:t>
            </a: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5075238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мьпята </a:t>
            </a:r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6948488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память</a:t>
            </a: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075238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аниш </a:t>
            </a: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6948488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шина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5075238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уншаикни 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694848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наушники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123728" y="2132856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процессор</a:t>
            </a:r>
            <a:endParaRPr lang="ru-RU" sz="2000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5400" b="1" u="sng" dirty="0" smtClean="0">
                <a:solidFill>
                  <a:srgbClr val="FFFF00"/>
                </a:solidFill>
              </a:rPr>
              <a:t>«Анаграммы»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0825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/>
              <a:t>НИИЯРОФЦАМ</a:t>
            </a:r>
            <a:endParaRPr lang="ru-RU" sz="1400" dirty="0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124075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 smtClean="0"/>
          </a:p>
          <a:p>
            <a:pPr algn="ctr"/>
            <a:r>
              <a:rPr lang="ru-RU" sz="2000" dirty="0" smtClean="0"/>
              <a:t>информация</a:t>
            </a:r>
          </a:p>
          <a:p>
            <a:pPr algn="ctr"/>
            <a:endParaRPr lang="ru-RU" sz="2000" dirty="0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0825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СОРЦОЕСПР</a:t>
            </a:r>
            <a:endParaRPr lang="ru-RU" sz="1600" b="1" dirty="0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51520" y="2852936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КИПЬЛЕС</a:t>
            </a:r>
            <a:endParaRPr lang="ru-RU" sz="1600" b="1" dirty="0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124075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пиксель</a:t>
            </a:r>
            <a:endParaRPr lang="ru-RU" sz="2000" b="1" dirty="0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50825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ФЕСЙРЕТНИ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123728" y="350100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интерфейс</a:t>
            </a:r>
            <a:endParaRPr lang="ru-RU" sz="2000" b="1" dirty="0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0825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МАПРОМГР</a:t>
            </a:r>
            <a:r>
              <a:rPr lang="ru-RU" b="1" dirty="0" smtClean="0"/>
              <a:t>А</a:t>
            </a:r>
            <a:endParaRPr lang="ru-RU" dirty="0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123728" y="414908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/>
              <a:t>программа</a:t>
            </a:r>
            <a:endParaRPr lang="ru-RU" sz="2000" dirty="0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250825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ИНВЧРЕТСЕ</a:t>
            </a:r>
            <a:endParaRPr lang="ru-RU" dirty="0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124075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винчестер</a:t>
            </a:r>
            <a:endParaRPr lang="ru-RU" sz="2000" b="1" dirty="0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50825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РЕНАКС</a:t>
            </a:r>
            <a:endParaRPr lang="ru-RU" dirty="0"/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124075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/>
              <a:t>сканер</a:t>
            </a:r>
            <a:endParaRPr lang="ru-RU" sz="2000" dirty="0"/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5075238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/>
              <a:t>ТЮРЕЬПОМК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948488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/>
              <a:t>компьютер</a:t>
            </a:r>
            <a:endParaRPr lang="ru-RU" sz="2000" dirty="0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075238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cap="all" dirty="0" err="1" smtClean="0"/>
              <a:t>Стригер</a:t>
            </a:r>
            <a:r>
              <a:rPr lang="ru-RU" b="1" cap="all" dirty="0" smtClean="0"/>
              <a:t> </a:t>
            </a:r>
            <a:endParaRPr lang="ru-RU" dirty="0"/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876256" y="2132856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регистр</a:t>
            </a:r>
            <a:endParaRPr lang="ru-RU" sz="2000" b="1" dirty="0"/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75238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ВЕРАЙДР</a:t>
            </a:r>
            <a:endParaRPr lang="ru-RU" sz="2000" dirty="0"/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948488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драйвер</a:t>
            </a:r>
            <a:endParaRPr lang="ru-RU" sz="2000" b="1" dirty="0"/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075238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 smtClean="0"/>
              <a:t>окосдвди</a:t>
            </a:r>
            <a:endParaRPr lang="ru-RU" sz="2400" b="1" dirty="0"/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6948264" y="350100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дисковод</a:t>
            </a:r>
            <a:endParaRPr lang="ru-RU" sz="2000" b="1" dirty="0"/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5075238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 smtClean="0"/>
              <a:t>малгитор</a:t>
            </a:r>
            <a:endParaRPr lang="ru-RU" sz="2000" b="1" dirty="0"/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6948488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алгоритм</a:t>
            </a:r>
            <a:endParaRPr lang="ru-RU" sz="2000" b="1" dirty="0"/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148064" y="486916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cap="all" dirty="0" smtClean="0"/>
              <a:t>Реверс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6948264" y="486916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 сервер</a:t>
            </a:r>
            <a:endParaRPr lang="ru-RU" sz="2000" b="1" dirty="0"/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5075238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cap="all" dirty="0" smtClean="0"/>
              <a:t>Среда</a:t>
            </a:r>
            <a:endParaRPr lang="ru-RU" sz="2000" dirty="0"/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694848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адрес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animBg="1"/>
      <p:bldP spid="103428" grpId="0" animBg="1"/>
      <p:bldP spid="103430" grpId="0" animBg="1"/>
      <p:bldP spid="103431" grpId="0" animBg="1"/>
      <p:bldP spid="103433" grpId="0" animBg="1"/>
      <p:bldP spid="103434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187450" y="1628775"/>
            <a:ext cx="6913563" cy="227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man Old Style"/>
              </a:rPr>
              <a:t>Задание болельщикам!</a:t>
            </a:r>
          </a:p>
        </p:txBody>
      </p:sp>
      <p:pic>
        <p:nvPicPr>
          <p:cNvPr id="9219" name="Picture 6" descr="Картинка 209 из 2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Mauridia_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25209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Mauridia_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60350"/>
            <a:ext cx="25209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Mauridia_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60350"/>
            <a:ext cx="25209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1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23034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692696"/>
            <a:ext cx="300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1 команде болельщиков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79208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endParaRPr lang="ru-RU" sz="1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003083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Без рук рисует, без зубов кусает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Сер, да не волк, длинноух, да не заяц, с копытами, да не лошадь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Между двух светил посередине один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Она вкусна и хороша – что красная, что из кабачка 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Бывает круглым, бывает квадратным, бывает с изюмом, бывает с маслом. Его обожают все дети на свете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Прижавшись тесно к брату брат, в зеленых гнездышках сидя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Гнездышки искусные, а братишки вкусные 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сенокос – горька, а в мороз сладка. Что за ягодка?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58638"/>
            <a:ext cx="425116" cy="57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Здесь </a:t>
            </a:r>
            <a:r>
              <a:rPr lang="ru-RU" sz="2800" dirty="0"/>
              <a:t>оценивается и время и правильность ответов.</a:t>
            </a:r>
            <a:endParaRPr lang="ru-RU" sz="28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980728"/>
            <a:ext cx="311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1 команде болельщиков</a:t>
            </a:r>
            <a:r>
              <a:rPr lang="ru-RU" dirty="0" smtClean="0"/>
              <a:t> 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Ответ: </a:t>
            </a:r>
            <a:r>
              <a:rPr lang="ru-RU" b="1" dirty="0" smtClean="0"/>
              <a:t>Монитор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79208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endParaRPr lang="ru-RU" sz="1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418293"/>
            <a:ext cx="856895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Без рук рисует, без зубов кусает  </a:t>
            </a:r>
            <a:r>
              <a:rPr lang="ru-RU" b="1" dirty="0" smtClean="0">
                <a:solidFill>
                  <a:srgbClr val="FFFF00"/>
                </a:solidFill>
              </a:rPr>
              <a:t>(Мороз)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Сер, да не волк, длинноух, да не заяц, с копытами, да не лошадь </a:t>
            </a:r>
            <a:r>
              <a:rPr lang="ru-RU" b="1" dirty="0" smtClean="0">
                <a:solidFill>
                  <a:srgbClr val="FFFF00"/>
                </a:solidFill>
              </a:rPr>
              <a:t>(Осел)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Между двух светил посередине один </a:t>
            </a:r>
            <a:r>
              <a:rPr lang="ru-RU" b="1" dirty="0" smtClean="0">
                <a:solidFill>
                  <a:srgbClr val="FFFF00"/>
                </a:solidFill>
              </a:rPr>
              <a:t>(Нос)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Она вкусна и хороша – что красная, что из кабачка </a:t>
            </a:r>
            <a:r>
              <a:rPr lang="ru-RU" b="1" dirty="0" smtClean="0">
                <a:solidFill>
                  <a:srgbClr val="FFFF00"/>
                </a:solidFill>
              </a:rPr>
              <a:t>(Икра)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Бывает круглым, бывает квадратным, бывает с изюмом, бывает с маслом. Его обожают все дети на свете    </a:t>
            </a:r>
            <a:r>
              <a:rPr lang="ru-RU" b="1" dirty="0" smtClean="0">
                <a:solidFill>
                  <a:srgbClr val="FFFF00"/>
                </a:solidFill>
              </a:rPr>
              <a:t>(Торт)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Прижавшись тесно к брату брат, в зеленых гнездышках сидя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Гнездышки искусные, а братишки вкусные </a:t>
            </a:r>
            <a:r>
              <a:rPr lang="ru-RU" b="1" dirty="0" smtClean="0">
                <a:solidFill>
                  <a:srgbClr val="FFFF00"/>
                </a:solidFill>
              </a:rPr>
              <a:t>(Орехи)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сенокос – горька, а в мороз сладка. Что за ягодка?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(Рябина)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69269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2 команде болельщиков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79208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endParaRPr lang="ru-RU" sz="1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623565"/>
            <a:ext cx="83529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Весной в цветном сарафане лежит, зимой в белой рубашке спит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Поднялись ворота – всему миру красота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Она и пахучая, она и плакучая, ветки наклоняет, от взоров скрывает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клубке живут, в ушко запрыгивают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Кланяется, кланяется, придет домой – растянется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Она как еж, но больше ростом, и нос длиннее у нее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 виду красна, раскусишь – бела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Здесь </a:t>
            </a:r>
            <a:r>
              <a:rPr lang="ru-RU" sz="2800" dirty="0"/>
              <a:t>оценивается и время и правильность ответов.</a:t>
            </a:r>
            <a:endParaRPr lang="ru-RU" sz="28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92696"/>
            <a:ext cx="3175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2 команде болельщиков</a:t>
            </a:r>
            <a:r>
              <a:rPr lang="ru-RU" dirty="0" smtClean="0"/>
              <a:t> .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Ответ: Принтер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79208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endParaRPr lang="ru-RU" sz="1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159442"/>
            <a:ext cx="849694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Весной в цветном сарафане лежит, зимой в белой рубашке спит </a:t>
            </a:r>
            <a:r>
              <a:rPr lang="ru-RU" b="1" dirty="0" smtClean="0">
                <a:solidFill>
                  <a:srgbClr val="FFFF00"/>
                </a:solidFill>
              </a:rPr>
              <a:t>(Поле)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Поднялись ворота – всему миру красота  </a:t>
            </a:r>
            <a:r>
              <a:rPr lang="ru-RU" b="1" dirty="0" smtClean="0">
                <a:solidFill>
                  <a:srgbClr val="FFFF00"/>
                </a:solidFill>
              </a:rPr>
              <a:t>(Радуга)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Она и пахучая, она и плакучая, ветки наклоняет, от взоров скрывает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клубке живут, в ушко запрыгивают </a:t>
            </a:r>
            <a:r>
              <a:rPr lang="ru-RU" b="1" dirty="0" smtClean="0">
                <a:solidFill>
                  <a:srgbClr val="FFFF00"/>
                </a:solidFill>
              </a:rPr>
              <a:t>(Нитки)</a:t>
            </a:r>
            <a:endParaRPr lang="ru-RU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Кланяется, кланяется, придет домой – растянется </a:t>
            </a:r>
            <a:r>
              <a:rPr lang="ru-RU" b="1" dirty="0" smtClean="0">
                <a:solidFill>
                  <a:srgbClr val="FFFF00"/>
                </a:solidFill>
              </a:rPr>
              <a:t>(Топор)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Она как еж, но больше ростом, и нос длиннее у нее </a:t>
            </a:r>
            <a:r>
              <a:rPr lang="ru-RU" b="1" dirty="0" smtClean="0">
                <a:solidFill>
                  <a:srgbClr val="FFFF00"/>
                </a:solidFill>
              </a:rPr>
              <a:t>(Ехидна)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 виду красна, раскусишь – бела </a:t>
            </a:r>
            <a:r>
              <a:rPr lang="ru-RU" b="1" dirty="0" smtClean="0">
                <a:solidFill>
                  <a:srgbClr val="FFFF00"/>
                </a:solidFill>
              </a:rPr>
              <a:t>(Редиска)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8498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(Ива)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04088"/>
            <a:ext cx="764319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u="sng" dirty="0" smtClean="0">
                <a:solidFill>
                  <a:srgbClr val="FFFF00"/>
                </a:solidFill>
              </a:rPr>
              <a:t>Конкурс   «Вопросник»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5986463" cy="5256485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Центральное устройство компьютера  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Сколько бит в одном байте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Поименованная область внешней памяти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Программы для подключения внешней памяти  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Что является носителем информации: клавиатура; мышь; магнитный диск; принтер. 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Наука о законах, методах и способах накопления, обработки и передачи информации. 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Минимальная единица измерения кол-ва информации. 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400" dirty="0" smtClean="0"/>
              <a:t>Устройство ввода информации 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516216" y="1701503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Процессор  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516216" y="2133550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8 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516216" y="2565598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Файл  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516216" y="3069655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Драйверы   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6516216" y="3717726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Магнитный диск    </a:t>
            </a:r>
            <a:endParaRPr lang="ru-RU" dirty="0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6516216" y="4653831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Информатика </a:t>
            </a:r>
            <a:endParaRPr lang="ru-RU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16216" y="5229895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Бит</a:t>
            </a:r>
            <a:endParaRPr lang="ru-RU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516216" y="5877967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  <p:bldP spid="105478" grpId="0" animBg="1"/>
      <p:bldP spid="105479" grpId="0" animBg="1"/>
      <p:bldP spid="105480" grpId="0" animBg="1"/>
      <p:bldP spid="105482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ортфолио\Катя 2018\с интернета\! 2 урок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1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Здесь оценивается </a:t>
            </a:r>
            <a:r>
              <a:rPr lang="ru-RU" sz="2800" dirty="0"/>
              <a:t>время </a:t>
            </a:r>
            <a:endParaRPr lang="ru-RU" sz="28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92696"/>
            <a:ext cx="250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Задание капитанам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79208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endParaRPr lang="ru-RU" sz="1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098434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19672" y="1196752"/>
            <a:ext cx="5340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Изобразить рисунок, в программе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WordPad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916832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^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#########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##### КАПИТАН#####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###########################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!      @        @     !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O</a:t>
            </a: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!          %        !</a:t>
            </a:r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O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!    \_____/   !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!       !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$$$$$$$$$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$$$$$$$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$$$$$</a:t>
            </a:r>
            <a:endParaRPr lang="ru-RU" sz="9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$$$</a:t>
            </a:r>
            <a:endParaRPr lang="ru-RU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Портфолио\Катя 2018\с интернета\! 2 урок\img1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7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920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«Ответ в тексте»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40324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dirty="0" smtClean="0"/>
              <a:t>В приведенных текстах идущие подряд буквы нескольких слов образуют термины, связанные с информатикой.  Пример: “Этот </a:t>
            </a:r>
            <a:r>
              <a:rPr lang="ru-RU" sz="4400" b="1" dirty="0" smtClean="0">
                <a:solidFill>
                  <a:srgbClr val="FFFF00"/>
                </a:solidFill>
              </a:rPr>
              <a:t>процесс ор</a:t>
            </a:r>
            <a:r>
              <a:rPr lang="ru-RU" sz="4400" dirty="0" smtClean="0"/>
              <a:t>нитологи называют миграцией” –  процессор. </a:t>
            </a:r>
          </a:p>
          <a:p>
            <a:pPr algn="just"/>
            <a:r>
              <a:rPr lang="ru-RU" sz="4400" dirty="0" smtClean="0"/>
              <a:t>Виды информации:</a:t>
            </a:r>
          </a:p>
          <a:p>
            <a:pPr algn="just"/>
            <a:r>
              <a:rPr lang="ru-RU" sz="4400" dirty="0" smtClean="0"/>
              <a:t>1) Я его привез в указанное место, но там никого не оказалось.</a:t>
            </a:r>
          </a:p>
          <a:p>
            <a:pPr algn="just"/>
            <a:r>
              <a:rPr lang="ru-RU" sz="4400" dirty="0" smtClean="0"/>
              <a:t>2) Когда-то он работал в идеологическом отделе.</a:t>
            </a:r>
          </a:p>
          <a:p>
            <a:pPr algn="just"/>
            <a:r>
              <a:rPr lang="ru-RU" sz="4400" dirty="0" smtClean="0"/>
              <a:t>3) Он сказал: “Пройдите к стене”.</a:t>
            </a:r>
          </a:p>
          <a:p>
            <a:pPr algn="just"/>
            <a:r>
              <a:rPr lang="ru-RU" sz="4400" dirty="0" smtClean="0"/>
              <a:t>4) Оказалось, что граф и Казанова – одно и тоже лицо.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920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«Ответ в тексте»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403244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100" dirty="0" smtClean="0"/>
              <a:t>В приведенных текстах идущие подряд буквы нескольких слов образуют термины, связанные с информатикой.  Пример: “Этот </a:t>
            </a:r>
            <a:r>
              <a:rPr lang="ru-RU" sz="5100" b="1" dirty="0" smtClean="0">
                <a:solidFill>
                  <a:srgbClr val="FFFF00"/>
                </a:solidFill>
              </a:rPr>
              <a:t>процесс ор</a:t>
            </a:r>
            <a:r>
              <a:rPr lang="ru-RU" sz="5100" dirty="0" smtClean="0"/>
              <a:t>нитологи называют миграцией” –  процессор. </a:t>
            </a:r>
          </a:p>
          <a:p>
            <a:pPr algn="just"/>
            <a:r>
              <a:rPr lang="ru-RU" sz="5100" dirty="0" smtClean="0"/>
              <a:t>Виды информации:</a:t>
            </a:r>
          </a:p>
          <a:p>
            <a:pPr algn="just"/>
            <a:r>
              <a:rPr lang="ru-RU" sz="5100" dirty="0" smtClean="0"/>
              <a:t>1) Я его приве</a:t>
            </a:r>
            <a:r>
              <a:rPr lang="ru-RU" sz="5100" b="1" dirty="0" smtClean="0">
                <a:solidFill>
                  <a:srgbClr val="FFFF00"/>
                </a:solidFill>
              </a:rPr>
              <a:t>з</a:t>
            </a:r>
            <a:r>
              <a:rPr lang="ru-RU" sz="5100" b="1" dirty="0" smtClean="0"/>
              <a:t> </a:t>
            </a:r>
            <a:r>
              <a:rPr lang="ru-RU" sz="5100" b="1" dirty="0" smtClean="0">
                <a:solidFill>
                  <a:srgbClr val="FFFF00"/>
                </a:solidFill>
              </a:rPr>
              <a:t>в</a:t>
            </a:r>
            <a:r>
              <a:rPr lang="ru-RU" sz="5100" b="1" dirty="0" smtClean="0"/>
              <a:t> </a:t>
            </a:r>
            <a:r>
              <a:rPr lang="ru-RU" sz="5100" b="1" dirty="0" smtClean="0">
                <a:solidFill>
                  <a:srgbClr val="FFFF00"/>
                </a:solidFill>
              </a:rPr>
              <a:t>ук</a:t>
            </a:r>
            <a:r>
              <a:rPr lang="ru-RU" sz="5100" dirty="0" smtClean="0"/>
              <a:t>азанное место, но там никого не оказалось.</a:t>
            </a:r>
          </a:p>
          <a:p>
            <a:pPr algn="just"/>
            <a:r>
              <a:rPr lang="ru-RU" sz="5100" dirty="0" smtClean="0"/>
              <a:t>2) Когда-то он работал </a:t>
            </a:r>
            <a:r>
              <a:rPr lang="ru-RU" sz="5100" b="1" dirty="0" smtClean="0">
                <a:solidFill>
                  <a:srgbClr val="FFFF00"/>
                </a:solidFill>
              </a:rPr>
              <a:t>в идео</a:t>
            </a:r>
            <a:r>
              <a:rPr lang="ru-RU" sz="5100" dirty="0" smtClean="0"/>
              <a:t>логическом отделе.</a:t>
            </a:r>
          </a:p>
          <a:p>
            <a:pPr algn="just"/>
            <a:r>
              <a:rPr lang="ru-RU" sz="5100" dirty="0" smtClean="0"/>
              <a:t>3) Он сказал: “Пройди</a:t>
            </a:r>
            <a:r>
              <a:rPr lang="ru-RU" sz="5100" b="1" dirty="0" smtClean="0">
                <a:solidFill>
                  <a:srgbClr val="FFFF00"/>
                </a:solidFill>
              </a:rPr>
              <a:t>те</a:t>
            </a:r>
            <a:r>
              <a:rPr lang="ru-RU" sz="5100" dirty="0" smtClean="0"/>
              <a:t> </a:t>
            </a:r>
            <a:r>
              <a:rPr lang="ru-RU" sz="5100" b="1" dirty="0" smtClean="0">
                <a:solidFill>
                  <a:srgbClr val="FFFF00"/>
                </a:solidFill>
              </a:rPr>
              <a:t>к ст</a:t>
            </a:r>
            <a:r>
              <a:rPr lang="ru-RU" sz="5100" dirty="0" smtClean="0"/>
              <a:t>ене”.</a:t>
            </a:r>
          </a:p>
          <a:p>
            <a:pPr algn="just"/>
            <a:r>
              <a:rPr lang="ru-RU" sz="5100" dirty="0" smtClean="0"/>
              <a:t>4) Оказалось, что </a:t>
            </a:r>
            <a:r>
              <a:rPr lang="ru-RU" sz="5100" b="1" dirty="0" smtClean="0">
                <a:solidFill>
                  <a:srgbClr val="FFFF00"/>
                </a:solidFill>
              </a:rPr>
              <a:t>граф и Ка</a:t>
            </a:r>
            <a:r>
              <a:rPr lang="ru-RU" sz="5100" dirty="0" smtClean="0"/>
              <a:t>занова – одно и тоже лицо.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6702896" cy="6892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«Буква есть, буквы нет»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3924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000" i="1" dirty="0" smtClean="0"/>
              <a:t>Задание для 1-ой команды</a:t>
            </a:r>
            <a:endParaRPr lang="ru-RU" sz="5000" dirty="0" smtClean="0"/>
          </a:p>
          <a:p>
            <a:pPr algn="just"/>
            <a:r>
              <a:rPr lang="ru-RU" sz="5000" dirty="0" smtClean="0"/>
              <a:t>К перечисленным словам необходимо добавить одну букву и получить слово, связанное с информатикой и компьютерами</a:t>
            </a:r>
          </a:p>
          <a:p>
            <a:pPr lvl="0" algn="just"/>
            <a:r>
              <a:rPr lang="ru-RU" sz="5900" b="1" i="1" dirty="0" smtClean="0"/>
              <a:t>Иск	</a:t>
            </a:r>
            <a:endParaRPr lang="ru-RU" sz="5900" b="1" dirty="0" smtClean="0"/>
          </a:p>
          <a:p>
            <a:pPr lvl="0" algn="just"/>
            <a:r>
              <a:rPr lang="ru-RU" sz="5900" b="1" i="1" dirty="0" smtClean="0"/>
              <a:t>Кран	</a:t>
            </a:r>
            <a:endParaRPr lang="ru-RU" sz="5900" b="1" dirty="0" smtClean="0"/>
          </a:p>
          <a:p>
            <a:pPr lvl="0" algn="just"/>
            <a:r>
              <a:rPr lang="ru-RU" sz="5900" b="1" i="1" dirty="0" smtClean="0"/>
              <a:t>Око	</a:t>
            </a:r>
            <a:endParaRPr lang="ru-RU" sz="5900" b="1" dirty="0" smtClean="0"/>
          </a:p>
          <a:p>
            <a:pPr lvl="0" algn="just"/>
            <a:r>
              <a:rPr lang="ru-RU" sz="5900" b="1" i="1" dirty="0" smtClean="0"/>
              <a:t>Папа	</a:t>
            </a:r>
            <a:endParaRPr lang="ru-RU" sz="5900" b="1" dirty="0" smtClean="0"/>
          </a:p>
          <a:p>
            <a:pPr lvl="0" algn="just"/>
            <a:r>
              <a:rPr lang="ru-RU" sz="5900" b="1" i="1" dirty="0" smtClean="0"/>
              <a:t>Сет	</a:t>
            </a:r>
            <a:endParaRPr lang="ru-RU" sz="5900" b="1" dirty="0" smtClean="0"/>
          </a:p>
          <a:p>
            <a:pPr lvl="0" algn="just"/>
            <a:r>
              <a:rPr lang="ru-RU" sz="5900" b="1" i="1" dirty="0" smtClean="0"/>
              <a:t>Форма	</a:t>
            </a:r>
            <a:endParaRPr lang="ru-RU" sz="5900" b="1" dirty="0" smtClean="0"/>
          </a:p>
          <a:p>
            <a:pPr lvl="0" algn="just"/>
            <a:r>
              <a:rPr lang="ru-RU" sz="5900" b="1" i="1" dirty="0" smtClean="0"/>
              <a:t>Ставка</a:t>
            </a:r>
            <a:r>
              <a:rPr lang="ru-RU" sz="5000" i="1" dirty="0" smtClean="0"/>
              <a:t>	</a:t>
            </a:r>
            <a:endParaRPr lang="ru-RU" sz="5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296144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/>
              <a:t>Задание для 2-ой команды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Из перечисленных слов необходимо удалить одну букву и получить слово, связанное с информатикой и компьютерами:</a:t>
            </a:r>
          </a:p>
          <a:p>
            <a:pPr lvl="0" algn="just"/>
            <a:r>
              <a:rPr lang="ru-RU" sz="2800" b="1" i="1" dirty="0" smtClean="0"/>
              <a:t>Бинт 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Оплата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Спорт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Спринтер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Тесто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Шифер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Белок	</a:t>
            </a:r>
            <a:endParaRPr lang="ru-RU" sz="2800" b="1" dirty="0" smtClean="0"/>
          </a:p>
          <a:p>
            <a:pPr algn="just"/>
            <a:r>
              <a:rPr lang="ru-RU" b="1" i="1" dirty="0" smtClean="0"/>
              <a:t> 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i="1" dirty="0" smtClean="0"/>
              <a:t>Задание для болельщиков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перечисленных словах необходимо заменить одну букву и получить слово, связанное с информатикой и компьютерами:</a:t>
            </a:r>
          </a:p>
          <a:p>
            <a:pPr lvl="0" algn="just"/>
            <a:r>
              <a:rPr lang="ru-RU" sz="2800" b="1" i="1" dirty="0" smtClean="0"/>
              <a:t>Бант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Болонка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Драйзер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Писк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Хобот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Уборка	</a:t>
            </a:r>
            <a:endParaRPr lang="ru-RU" sz="2800" b="1" dirty="0" smtClean="0"/>
          </a:p>
          <a:p>
            <a:pPr lvl="0" algn="just"/>
            <a:r>
              <a:rPr lang="ru-RU" sz="2800" b="1" i="1" dirty="0" smtClean="0"/>
              <a:t>Штифт</a:t>
            </a:r>
            <a:r>
              <a:rPr lang="ru-RU" i="1" dirty="0" smtClean="0"/>
              <a:t>	</a:t>
            </a:r>
            <a:endParaRPr lang="ru-RU" dirty="0" smtClean="0"/>
          </a:p>
          <a:p>
            <a:pPr algn="just"/>
            <a:r>
              <a:rPr lang="ru-RU" i="1" dirty="0" smtClean="0"/>
              <a:t> 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3924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000" dirty="0" smtClean="0"/>
              <a:t>К перечисленным словам необходимо добавить одну букву и получить слово, связанное с информатикой и компьютерами</a:t>
            </a:r>
          </a:p>
          <a:p>
            <a:pPr lvl="0" algn="just"/>
            <a:r>
              <a:rPr lang="ru-RU" sz="5900" b="1" i="1" dirty="0" smtClean="0"/>
              <a:t>Иск	</a:t>
            </a:r>
            <a:r>
              <a:rPr lang="ru-RU" sz="5900" b="1" i="1" dirty="0" smtClean="0">
                <a:solidFill>
                  <a:srgbClr val="92D050"/>
                </a:solidFill>
              </a:rPr>
              <a:t>(Диск)</a:t>
            </a:r>
            <a:endParaRPr lang="ru-RU" sz="59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5900" b="1" i="1" dirty="0" smtClean="0"/>
              <a:t>Кран	</a:t>
            </a:r>
            <a:r>
              <a:rPr lang="ru-RU" sz="5900" b="1" i="1" dirty="0" smtClean="0">
                <a:solidFill>
                  <a:srgbClr val="92D050"/>
                </a:solidFill>
              </a:rPr>
              <a:t>(Экран)</a:t>
            </a:r>
            <a:endParaRPr lang="ru-RU" sz="59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5900" b="1" i="1" dirty="0" smtClean="0"/>
              <a:t>Око	</a:t>
            </a:r>
            <a:r>
              <a:rPr lang="ru-RU" sz="5900" b="1" i="1" dirty="0" smtClean="0">
                <a:solidFill>
                  <a:srgbClr val="92D050"/>
                </a:solidFill>
              </a:rPr>
              <a:t>(Окно)</a:t>
            </a:r>
            <a:endParaRPr lang="ru-RU" sz="59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5900" b="1" i="1" dirty="0" smtClean="0"/>
              <a:t>Папа   </a:t>
            </a:r>
            <a:r>
              <a:rPr lang="ru-RU" sz="5900" b="1" i="1" dirty="0" smtClean="0">
                <a:solidFill>
                  <a:srgbClr val="92D050"/>
                </a:solidFill>
              </a:rPr>
              <a:t>(Папка)</a:t>
            </a:r>
            <a:endParaRPr lang="ru-RU" sz="59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5900" b="1" i="1" dirty="0" smtClean="0"/>
              <a:t>Сет	</a:t>
            </a:r>
            <a:r>
              <a:rPr lang="ru-RU" sz="5900" b="1" i="1" dirty="0" smtClean="0">
                <a:solidFill>
                  <a:srgbClr val="92D050"/>
                </a:solidFill>
              </a:rPr>
              <a:t>(Сеть)</a:t>
            </a:r>
            <a:endParaRPr lang="ru-RU" sz="59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5900" b="1" i="1" dirty="0" smtClean="0"/>
              <a:t>Форма  </a:t>
            </a:r>
            <a:r>
              <a:rPr lang="ru-RU" sz="5900" b="1" i="1" dirty="0" smtClean="0">
                <a:solidFill>
                  <a:srgbClr val="92D050"/>
                </a:solidFill>
              </a:rPr>
              <a:t>(Формат)</a:t>
            </a:r>
            <a:endParaRPr lang="ru-RU" sz="59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5900" b="1" i="1" dirty="0" smtClean="0"/>
              <a:t>Ставка </a:t>
            </a:r>
            <a:r>
              <a:rPr lang="ru-RU" sz="5900" b="1" i="1" dirty="0" smtClean="0">
                <a:solidFill>
                  <a:srgbClr val="92D050"/>
                </a:solidFill>
              </a:rPr>
              <a:t>(Вставка)</a:t>
            </a:r>
            <a:endParaRPr lang="ru-RU" sz="5900" b="1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4950" cy="688975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/>
              <a:t>Задание для 1-ой команды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296144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/>
              <a:t>Задание для 2-ой команды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Из перечисленных слов необходимо удалить одну букву и получить слово, связанное с информатикой и компьютерами:</a:t>
            </a:r>
          </a:p>
          <a:p>
            <a:pPr lvl="0" algn="just"/>
            <a:r>
              <a:rPr lang="ru-RU" sz="2800" b="1" i="1" dirty="0" smtClean="0"/>
              <a:t>Бинт 	</a:t>
            </a:r>
            <a:r>
              <a:rPr lang="ru-RU" sz="2800" b="1" i="1" dirty="0" smtClean="0">
                <a:solidFill>
                  <a:srgbClr val="92D050"/>
                </a:solidFill>
              </a:rPr>
              <a:t>(Бит)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Оплата	</a:t>
            </a:r>
            <a:r>
              <a:rPr lang="ru-RU" sz="2800" b="1" i="1" dirty="0" smtClean="0">
                <a:solidFill>
                  <a:srgbClr val="92D050"/>
                </a:solidFill>
              </a:rPr>
              <a:t>(Плата)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Спорт	</a:t>
            </a:r>
            <a:r>
              <a:rPr lang="ru-RU" sz="2800" b="1" i="1" dirty="0" smtClean="0">
                <a:solidFill>
                  <a:srgbClr val="92D050"/>
                </a:solidFill>
              </a:rPr>
              <a:t>(Порт)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Спринтер	</a:t>
            </a:r>
            <a:r>
              <a:rPr lang="ru-RU" sz="2800" b="1" i="1" dirty="0" smtClean="0">
                <a:solidFill>
                  <a:srgbClr val="92D050"/>
                </a:solidFill>
              </a:rPr>
              <a:t>(Принтер)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Тесто	</a:t>
            </a:r>
            <a:r>
              <a:rPr lang="ru-RU" sz="2800" b="1" i="1" dirty="0" smtClean="0">
                <a:solidFill>
                  <a:srgbClr val="92D050"/>
                </a:solidFill>
              </a:rPr>
              <a:t>(Тест)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Шифер	</a:t>
            </a:r>
            <a:r>
              <a:rPr lang="ru-RU" sz="2800" b="1" i="1" dirty="0" smtClean="0">
                <a:solidFill>
                  <a:srgbClr val="92D050"/>
                </a:solidFill>
              </a:rPr>
              <a:t>(Шифр)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Белок	</a:t>
            </a:r>
            <a:r>
              <a:rPr lang="ru-RU" sz="2800" b="1" i="1" dirty="0" smtClean="0">
                <a:solidFill>
                  <a:srgbClr val="92D050"/>
                </a:solidFill>
              </a:rPr>
              <a:t>(Блок)</a:t>
            </a:r>
            <a:endParaRPr lang="ru-RU" sz="2800" b="1" dirty="0" smtClean="0">
              <a:solidFill>
                <a:srgbClr val="92D050"/>
              </a:solidFill>
            </a:endParaRPr>
          </a:p>
          <a:p>
            <a:pPr algn="just"/>
            <a:r>
              <a:rPr lang="ru-RU" b="1" i="1" dirty="0" smtClean="0"/>
              <a:t> 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i="1" dirty="0" smtClean="0"/>
              <a:t>Задание для болельщиков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перечисленных словах необходимо заменить одну букву и получить слово, связанное с информатикой и компьютерами:</a:t>
            </a:r>
          </a:p>
          <a:p>
            <a:pPr lvl="0" algn="just"/>
            <a:r>
              <a:rPr lang="ru-RU" sz="2800" b="1" i="1" dirty="0" smtClean="0"/>
              <a:t>Бант</a:t>
            </a:r>
            <a:r>
              <a:rPr lang="ru-RU" i="1" dirty="0" smtClean="0"/>
              <a:t>	           </a:t>
            </a:r>
            <a:r>
              <a:rPr lang="ru-RU" b="1" i="1" dirty="0" smtClean="0">
                <a:solidFill>
                  <a:srgbClr val="92D050"/>
                </a:solidFill>
              </a:rPr>
              <a:t>(Байт)</a:t>
            </a:r>
            <a:endParaRPr lang="ru-RU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Болонка</a:t>
            </a:r>
            <a:r>
              <a:rPr lang="ru-RU" i="1" dirty="0" smtClean="0"/>
              <a:t>	</a:t>
            </a:r>
            <a:r>
              <a:rPr lang="ru-RU" b="1" i="1" dirty="0" smtClean="0">
                <a:solidFill>
                  <a:srgbClr val="92D050"/>
                </a:solidFill>
              </a:rPr>
              <a:t>(Колонка)</a:t>
            </a:r>
            <a:endParaRPr lang="ru-RU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Драйзер</a:t>
            </a:r>
            <a:r>
              <a:rPr lang="ru-RU" i="1" dirty="0" smtClean="0"/>
              <a:t>	</a:t>
            </a:r>
            <a:r>
              <a:rPr lang="ru-RU" b="1" i="1" dirty="0" smtClean="0">
                <a:solidFill>
                  <a:srgbClr val="92D050"/>
                </a:solidFill>
              </a:rPr>
              <a:t>(Драйвер)</a:t>
            </a:r>
            <a:endParaRPr lang="ru-RU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2800" b="1" i="1" dirty="0" smtClean="0"/>
              <a:t>Писк</a:t>
            </a:r>
            <a:r>
              <a:rPr lang="ru-RU" i="1" dirty="0" smtClean="0"/>
              <a:t>	</a:t>
            </a:r>
            <a:r>
              <a:rPr lang="ru-RU" i="1" dirty="0" smtClean="0">
                <a:solidFill>
                  <a:srgbClr val="92D050"/>
                </a:solidFill>
              </a:rPr>
              <a:t>            </a:t>
            </a:r>
            <a:r>
              <a:rPr lang="ru-RU" b="1" i="1" dirty="0" smtClean="0">
                <a:solidFill>
                  <a:srgbClr val="92D050"/>
                </a:solidFill>
              </a:rPr>
              <a:t>(Диск)</a:t>
            </a:r>
            <a:endParaRPr lang="ru-RU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3000" b="1" i="1" dirty="0" smtClean="0"/>
              <a:t>Хобот	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92D050"/>
                </a:solidFill>
              </a:rPr>
              <a:t>(Робот)</a:t>
            </a:r>
            <a:endParaRPr lang="ru-RU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3000" b="1" i="1" dirty="0" smtClean="0"/>
              <a:t>Уборка</a:t>
            </a:r>
            <a:r>
              <a:rPr lang="ru-RU" i="1" dirty="0" smtClean="0"/>
              <a:t>	</a:t>
            </a:r>
            <a:r>
              <a:rPr lang="ru-RU" b="1" i="1" dirty="0" smtClean="0">
                <a:solidFill>
                  <a:srgbClr val="92D050"/>
                </a:solidFill>
              </a:rPr>
              <a:t>(Сборка)</a:t>
            </a:r>
            <a:endParaRPr lang="ru-RU" dirty="0" smtClean="0">
              <a:solidFill>
                <a:srgbClr val="92D050"/>
              </a:solidFill>
            </a:endParaRPr>
          </a:p>
          <a:p>
            <a:pPr lvl="0" algn="just"/>
            <a:r>
              <a:rPr lang="ru-RU" sz="3000" b="1" i="1" dirty="0" smtClean="0"/>
              <a:t>Штифт</a:t>
            </a:r>
            <a:r>
              <a:rPr lang="ru-RU" i="1" dirty="0" smtClean="0"/>
              <a:t>	</a:t>
            </a:r>
            <a:r>
              <a:rPr lang="ru-RU" b="1" i="1" dirty="0" smtClean="0">
                <a:solidFill>
                  <a:srgbClr val="92D050"/>
                </a:solidFill>
              </a:rPr>
              <a:t>(Шрифт)</a:t>
            </a:r>
            <a:endParaRPr lang="ru-RU" dirty="0" smtClean="0">
              <a:solidFill>
                <a:srgbClr val="92D050"/>
              </a:solidFill>
            </a:endParaRPr>
          </a:p>
          <a:p>
            <a:pPr algn="just"/>
            <a:r>
              <a:rPr lang="ru-RU" i="1" dirty="0" smtClean="0"/>
              <a:t> 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Конкурс «</a:t>
            </a:r>
            <a:r>
              <a:rPr lang="ru-RU" sz="4000" smtClean="0"/>
              <a:t>Инфослово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17281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Вам необходимо найти в таблице слова, связанные с информатикой. На подготовку – 3 минуты.  За каждое найденное слово – 1 балл.</a:t>
            </a:r>
            <a:br>
              <a:rPr lang="ru-RU" dirty="0" smtClean="0"/>
            </a:b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" name="Рисунок 3" descr="http://ped-kopilka.ru/upload/blogs/8859_79ae0a0dc16b3239351d5d33c839a476.p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Конкурс «Строение клавиатуры»</a:t>
            </a:r>
            <a:endParaRPr lang="ru-RU" sz="4000" dirty="0"/>
          </a:p>
        </p:txBody>
      </p:sp>
      <p:pic>
        <p:nvPicPr>
          <p:cNvPr id="21506" name="Picture 2" descr="D:\Портфолио\Катя 2018\с интернета\! 2 урок\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3" y="1844824"/>
            <a:ext cx="9056261" cy="46085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132856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Название команды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 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Девиз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000000"/>
                </a:solidFill>
              </a:rPr>
              <a:t>Конкурс «Домашнее з</a:t>
            </a:r>
            <a:r>
              <a:rPr lang="ru-RU" sz="4000" b="1" u="sng" dirty="0" smtClean="0">
                <a:solidFill>
                  <a:srgbClr val="000000"/>
                </a:solidFill>
                <a:effectLst/>
              </a:rPr>
              <a:t>адание»</a:t>
            </a:r>
            <a:endParaRPr lang="ru-RU" sz="4000" u="sng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1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Конкурс «Строение клавиатуры»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4"/>
          <a:ext cx="9144000" cy="56491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108176"/>
                <a:gridCol w="2987824"/>
              </a:tblGrid>
              <a:tr h="160312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/>
                        <a:t>Карточка 1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Чтоб большую написать, 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Надо нам …... нажать; 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Чтоб малютку получить,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Надо …... Отключить.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/>
                        <a:t>Карточка 3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Перейти на русский шрифт 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Нам помогут …… и …… ! 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0" lang="ru-RU" sz="1800" b="1" kern="1200" dirty="0" smtClean="0"/>
                        <a:t>Карточка 8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Написали предложение 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Ах, как сложно, ох, мучение!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Чуть оплошность допустили – 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И ошибку получили.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Что же делать нам теперь?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Нам поможет только …...! 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Под ошибку подведи 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ты курсор  И …... нажми  </a:t>
                      </a:r>
                      <a:endParaRPr lang="ru-RU" b="1" dirty="0"/>
                    </a:p>
                  </a:txBody>
                  <a:tcPr/>
                </a:tc>
              </a:tr>
              <a:tr h="1541825">
                <a:tc rowSpan="3">
                  <a:txBody>
                    <a:bodyPr/>
                    <a:lstStyle/>
                    <a:p>
                      <a:r>
                        <a:rPr kumimoji="0" lang="ru-RU" sz="1800" b="1" kern="1200" dirty="0" smtClean="0"/>
                        <a:t>Карточка 2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И другой есть вариант.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Нужен здесь большой талант.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Букву мы большую пишем.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Точно делай то, что слышишь: 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держи,…… не отпускай 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И на букву нажимай!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/>
                        <a:t>Карточка 4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В конец строчки прыгнуть всем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…… поможет без проблем! 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15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/>
                        <a:t>Карточка 5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У </a:t>
                      </a:r>
                      <a:r>
                        <a:rPr kumimoji="0" lang="ru-RU" sz="1800" b="1" kern="1200" dirty="0" err="1" smtClean="0"/>
                        <a:t>Del</a:t>
                      </a:r>
                      <a:r>
                        <a:rPr kumimoji="0" lang="ru-RU" sz="1800" b="1" kern="1200" dirty="0" smtClean="0"/>
                        <a:t> альтернатива есть.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Это клавиша ……! 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6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/>
                        <a:t>Карточка 6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А в начало чтоб попасть,</a:t>
                      </a:r>
                      <a:br>
                        <a:rPr kumimoji="0" lang="ru-RU" sz="1800" b="1" kern="1200" dirty="0" smtClean="0"/>
                      </a:br>
                      <a:r>
                        <a:rPr kumimoji="0" lang="ru-RU" sz="1800" b="1" kern="1200" dirty="0" smtClean="0"/>
                        <a:t>Надо срочно …… нажать!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Продолжите фразы: </a:t>
            </a:r>
          </a:p>
          <a:p>
            <a:pPr>
              <a:buNone/>
            </a:pPr>
            <a:endParaRPr lang="ru-RU" sz="2400" dirty="0" smtClean="0"/>
          </a:p>
          <a:p>
            <a:pPr lvl="0"/>
            <a:r>
              <a:rPr lang="ru-RU" sz="3600" dirty="0" smtClean="0"/>
              <a:t>Мне было интересно…</a:t>
            </a:r>
          </a:p>
          <a:p>
            <a:pPr lvl="0"/>
            <a:r>
              <a:rPr lang="ru-RU" sz="3600" dirty="0" smtClean="0"/>
              <a:t>Для меня показалось трудным...</a:t>
            </a:r>
          </a:p>
          <a:p>
            <a:pPr lvl="0"/>
            <a:r>
              <a:rPr lang="ru-RU" sz="3600" dirty="0" smtClean="0"/>
              <a:t>Я узнал новое…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НИМАШКИ\53674fbe422266dd577b603a8f6cffda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3600400" cy="1440160"/>
          </a:xfrm>
          <a:prstGeom prst="rect">
            <a:avLst/>
          </a:prstGeom>
          <a:noFill/>
        </p:spPr>
      </p:pic>
      <p:pic>
        <p:nvPicPr>
          <p:cNvPr id="4099" name="Picture 3" descr="F:\АНИМАШКИ\4a52e0231388d7fd00a78caff6aa57fb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09120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ta.lact.ru/f1/s/45/123/image/1322/644/medium_Diskovo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6" b="22707"/>
          <a:stretch/>
        </p:blipFill>
        <p:spPr bwMode="auto">
          <a:xfrm>
            <a:off x="103101" y="715224"/>
            <a:ext cx="4286250" cy="23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 smtClean="0">
                <a:solidFill>
                  <a:srgbClr val="000000"/>
                </a:solidFill>
                <a:effectLst/>
              </a:rPr>
              <a:t>Задание «</a:t>
            </a:r>
            <a:r>
              <a:rPr lang="ru-RU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Разминка</a:t>
            </a:r>
            <a:r>
              <a:rPr lang="ru-RU" sz="2800" b="1" u="sng" dirty="0" smtClean="0">
                <a:solidFill>
                  <a:srgbClr val="000000"/>
                </a:solidFill>
                <a:effectLst/>
              </a:rPr>
              <a:t>»</a:t>
            </a:r>
            <a:endParaRPr lang="ru-RU" sz="2800" u="sng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6089" b="15693"/>
          <a:stretch/>
        </p:blipFill>
        <p:spPr>
          <a:xfrm>
            <a:off x="4572000" y="715224"/>
            <a:ext cx="4458832" cy="2390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t="10247" b="19060"/>
          <a:stretch/>
        </p:blipFill>
        <p:spPr>
          <a:xfrm>
            <a:off x="103101" y="3746277"/>
            <a:ext cx="4286250" cy="2518165"/>
          </a:xfrm>
          <a:prstGeom prst="rect">
            <a:avLst/>
          </a:prstGeom>
        </p:spPr>
      </p:pic>
      <p:pic>
        <p:nvPicPr>
          <p:cNvPr id="2052" name="Picture 4" descr="http://data.lact.ru/f1/s/45/123/image/1322/764/medium_Logik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4" b="22970"/>
          <a:stretch/>
        </p:blipFill>
        <p:spPr bwMode="auto">
          <a:xfrm>
            <a:off x="4572000" y="3746277"/>
            <a:ext cx="4458832" cy="24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6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ta.lact.ru/f1/s/45/123/image/1322/644/medium_Diskovo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6" b="22707"/>
          <a:stretch/>
        </p:blipFill>
        <p:spPr bwMode="auto">
          <a:xfrm>
            <a:off x="103101" y="715224"/>
            <a:ext cx="4286250" cy="23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 smtClean="0">
                <a:solidFill>
                  <a:srgbClr val="000000"/>
                </a:solidFill>
                <a:effectLst/>
              </a:rPr>
              <a:t>Задание «</a:t>
            </a:r>
            <a:r>
              <a:rPr lang="ru-RU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Разминка</a:t>
            </a:r>
            <a:r>
              <a:rPr lang="ru-RU" sz="2800" b="1" u="sng" dirty="0" smtClean="0">
                <a:solidFill>
                  <a:srgbClr val="000000"/>
                </a:solidFill>
                <a:effectLst/>
              </a:rPr>
              <a:t>»</a:t>
            </a:r>
            <a:endParaRPr lang="ru-RU" sz="2800" u="sng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6089" b="15693"/>
          <a:stretch/>
        </p:blipFill>
        <p:spPr>
          <a:xfrm>
            <a:off x="4572000" y="715224"/>
            <a:ext cx="4458832" cy="2390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640" y="3241141"/>
            <a:ext cx="24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ДИСКОВОД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8725" y="3241141"/>
            <a:ext cx="24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t="10247" b="19060"/>
          <a:stretch/>
        </p:blipFill>
        <p:spPr>
          <a:xfrm>
            <a:off x="103101" y="3746277"/>
            <a:ext cx="4286250" cy="2518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8619" y="6400244"/>
            <a:ext cx="24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ФАЙЛ</a:t>
            </a:r>
            <a:endParaRPr lang="ru-RU" dirty="0"/>
          </a:p>
        </p:txBody>
      </p:sp>
      <p:pic>
        <p:nvPicPr>
          <p:cNvPr id="2052" name="Picture 4" descr="http://data.lact.ru/f1/s/45/123/image/1322/764/medium_Logik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4" b="22970"/>
          <a:stretch/>
        </p:blipFill>
        <p:spPr bwMode="auto">
          <a:xfrm>
            <a:off x="4572000" y="3746277"/>
            <a:ext cx="4458832" cy="24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97097" y="6373708"/>
            <a:ext cx="24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ЛОГИКА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-398353" y="-113077"/>
            <a:ext cx="497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ОТВЕТЫ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169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FFFF00"/>
                </a:solidFill>
              </a:rPr>
              <a:t>Собери вместе</a:t>
            </a:r>
          </a:p>
        </p:txBody>
      </p:sp>
      <p:graphicFrame>
        <p:nvGraphicFramePr>
          <p:cNvPr id="106658" name="Group 162"/>
          <p:cNvGraphicFramePr>
            <a:graphicFrameLocks noGrp="1"/>
          </p:cNvGraphicFramePr>
          <p:nvPr>
            <p:ph sz="half" idx="1"/>
          </p:nvPr>
        </p:nvGraphicFramePr>
        <p:xfrm>
          <a:off x="468313" y="1412875"/>
          <a:ext cx="3178175" cy="5212080"/>
        </p:xfrm>
        <a:graphic>
          <a:graphicData uri="http://schemas.openxmlformats.org/drawingml/2006/table">
            <a:tbl>
              <a:tblPr/>
              <a:tblGrid>
                <a:gridCol w="3178175"/>
              </a:tblGrid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кипа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659" name="Group 163"/>
          <p:cNvGraphicFramePr>
            <a:graphicFrameLocks noGrp="1"/>
          </p:cNvGraphicFramePr>
          <p:nvPr>
            <p:ph sz="half" idx="2"/>
          </p:nvPr>
        </p:nvGraphicFramePr>
        <p:xfrm>
          <a:off x="5148263" y="1412875"/>
          <a:ext cx="3538537" cy="5212080"/>
        </p:xfrm>
        <a:graphic>
          <a:graphicData uri="http://schemas.openxmlformats.org/drawingml/2006/table">
            <a:tbl>
              <a:tblPr/>
              <a:tblGrid>
                <a:gridCol w="35385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оса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овод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кость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FF00"/>
                </a:solidFill>
              </a:rPr>
              <a:t>Собери вместе</a:t>
            </a:r>
            <a:endParaRPr lang="ru-RU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09571" name="Group 3"/>
          <p:cNvGraphicFramePr>
            <a:graphicFrameLocks noGrp="1"/>
          </p:cNvGraphicFramePr>
          <p:nvPr>
            <p:ph sz="half" idx="1"/>
          </p:nvPr>
        </p:nvGraphicFramePr>
        <p:xfrm>
          <a:off x="468313" y="1412875"/>
          <a:ext cx="3178175" cy="5212080"/>
        </p:xfrm>
        <a:graphic>
          <a:graphicData uri="http://schemas.openxmlformats.org/drawingml/2006/table">
            <a:tbl>
              <a:tblPr/>
              <a:tblGrid>
                <a:gridCol w="3178175"/>
              </a:tblGrid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кипа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593" name="Group 25"/>
          <p:cNvGraphicFramePr>
            <a:graphicFrameLocks noGrp="1"/>
          </p:cNvGraphicFramePr>
          <p:nvPr>
            <p:ph sz="half" idx="2"/>
          </p:nvPr>
        </p:nvGraphicFramePr>
        <p:xfrm>
          <a:off x="5148263" y="1412875"/>
          <a:ext cx="3538537" cy="5212080"/>
        </p:xfrm>
        <a:graphic>
          <a:graphicData uri="http://schemas.openxmlformats.org/drawingml/2006/table">
            <a:tbl>
              <a:tblPr/>
              <a:tblGrid>
                <a:gridCol w="35385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оса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овод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кость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15" name="Line 47"/>
          <p:cNvSpPr>
            <a:spLocks noChangeShapeType="1"/>
          </p:cNvSpPr>
          <p:nvPr/>
        </p:nvSpPr>
        <p:spPr bwMode="auto">
          <a:xfrm>
            <a:off x="3635375" y="2349500"/>
            <a:ext cx="1512888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16" name="Line 48"/>
          <p:cNvSpPr>
            <a:spLocks noChangeShapeType="1"/>
          </p:cNvSpPr>
          <p:nvPr/>
        </p:nvSpPr>
        <p:spPr bwMode="auto">
          <a:xfrm>
            <a:off x="3635375" y="1700213"/>
            <a:ext cx="1512888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19" name="Line 51"/>
          <p:cNvSpPr>
            <a:spLocks noChangeShapeType="1"/>
          </p:cNvSpPr>
          <p:nvPr/>
        </p:nvSpPr>
        <p:spPr bwMode="auto">
          <a:xfrm>
            <a:off x="3635375" y="2852738"/>
            <a:ext cx="1512888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20" name="Line 52"/>
          <p:cNvSpPr>
            <a:spLocks noChangeShapeType="1"/>
          </p:cNvSpPr>
          <p:nvPr/>
        </p:nvSpPr>
        <p:spPr bwMode="auto">
          <a:xfrm>
            <a:off x="3635375" y="3500438"/>
            <a:ext cx="1512888" cy="280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21" name="Line 53"/>
          <p:cNvSpPr>
            <a:spLocks noChangeShapeType="1"/>
          </p:cNvSpPr>
          <p:nvPr/>
        </p:nvSpPr>
        <p:spPr bwMode="auto">
          <a:xfrm flipV="1">
            <a:off x="3635375" y="2276475"/>
            <a:ext cx="1512888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22" name="Line 54"/>
          <p:cNvSpPr>
            <a:spLocks noChangeShapeType="1"/>
          </p:cNvSpPr>
          <p:nvPr/>
        </p:nvSpPr>
        <p:spPr bwMode="auto">
          <a:xfrm>
            <a:off x="3635375" y="4508500"/>
            <a:ext cx="1512888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23" name="Line 55"/>
          <p:cNvSpPr>
            <a:spLocks noChangeShapeType="1"/>
          </p:cNvSpPr>
          <p:nvPr/>
        </p:nvSpPr>
        <p:spPr bwMode="auto">
          <a:xfrm flipV="1">
            <a:off x="3635375" y="2852738"/>
            <a:ext cx="1512888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24" name="Line 56"/>
          <p:cNvSpPr>
            <a:spLocks noChangeShapeType="1"/>
          </p:cNvSpPr>
          <p:nvPr/>
        </p:nvSpPr>
        <p:spPr bwMode="auto">
          <a:xfrm flipV="1">
            <a:off x="3635375" y="1700213"/>
            <a:ext cx="1512888" cy="410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625" name="Line 57"/>
          <p:cNvSpPr>
            <a:spLocks noChangeShapeType="1"/>
          </p:cNvSpPr>
          <p:nvPr/>
        </p:nvSpPr>
        <p:spPr bwMode="auto">
          <a:xfrm flipV="1">
            <a:off x="3635375" y="5157788"/>
            <a:ext cx="1512888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5" grpId="0" animBg="1"/>
      <p:bldP spid="109616" grpId="0" animBg="1"/>
      <p:bldP spid="109619" grpId="0" animBg="1"/>
      <p:bldP spid="109620" grpId="0" animBg="1"/>
      <p:bldP spid="109621" grpId="0" animBg="1"/>
      <p:bldP spid="109622" grpId="0" animBg="1"/>
      <p:bldP spid="109623" grpId="0" animBg="1"/>
      <p:bldP spid="109623" grpId="1" animBg="1"/>
      <p:bldP spid="109624" grpId="0" animBg="1"/>
      <p:bldP spid="1096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2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effectLst/>
              </a:rPr>
              <a:t>Задание «</a:t>
            </a:r>
            <a:r>
              <a:rPr lang="ru-RU" sz="2800" b="1" u="sng" dirty="0" err="1" smtClean="0">
                <a:solidFill>
                  <a:srgbClr val="FFFF00"/>
                </a:solidFill>
              </a:rPr>
              <a:t>Скорочтение</a:t>
            </a:r>
            <a:r>
              <a:rPr lang="ru-RU" sz="2800" b="1" u="sng" dirty="0" smtClean="0">
                <a:solidFill>
                  <a:srgbClr val="FFFF00"/>
                </a:solidFill>
              </a:rPr>
              <a:t>»</a:t>
            </a:r>
            <a:endParaRPr lang="ru-RU" sz="2800" b="1" u="sng" dirty="0" smtClean="0">
              <a:solidFill>
                <a:srgbClr val="FFFF00"/>
              </a:solidFill>
              <a:effectLst/>
            </a:endParaRPr>
          </a:p>
          <a:p>
            <a:pPr algn="ctr"/>
            <a:r>
              <a:rPr lang="ru-RU" sz="2800" dirty="0" smtClean="0"/>
              <a:t>Здесь </a:t>
            </a:r>
            <a:r>
              <a:rPr lang="ru-RU" sz="2800" dirty="0"/>
              <a:t>оценивается и время и правильность ответов.</a:t>
            </a:r>
            <a:endParaRPr lang="ru-RU" sz="28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r="37723"/>
          <a:stretch/>
        </p:blipFill>
        <p:spPr>
          <a:xfrm>
            <a:off x="438132" y="1120363"/>
            <a:ext cx="7126038" cy="56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813" y="1015663"/>
            <a:ext cx="4446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/>
              </a:rPr>
              <a:t>Задание «</a:t>
            </a:r>
            <a:r>
              <a:rPr lang="ru-RU" sz="2800" b="1" dirty="0" err="1" smtClean="0">
                <a:solidFill>
                  <a:srgbClr val="FFFF00"/>
                </a:solidFill>
                <a:effectLst/>
              </a:rPr>
              <a:t>Скорочтение</a:t>
            </a:r>
            <a:r>
              <a:rPr lang="ru-RU" sz="2800" b="1" dirty="0" smtClean="0">
                <a:solidFill>
                  <a:srgbClr val="000000"/>
                </a:solidFill>
                <a:effectLst/>
              </a:rPr>
              <a:t>»</a:t>
            </a:r>
            <a:endParaRPr lang="ru-RU" sz="28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907" y="1"/>
            <a:ext cx="497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ОТВЕТЫ</a:t>
            </a:r>
            <a:endParaRPr lang="ru-RU" sz="6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37483"/>
          <a:stretch/>
        </p:blipFill>
        <p:spPr>
          <a:xfrm>
            <a:off x="1354795" y="1538881"/>
            <a:ext cx="6576041" cy="5154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2709" y="1973446"/>
            <a:ext cx="1328941" cy="3731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Бейсик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2708" y="3929754"/>
            <a:ext cx="1328941" cy="3731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Память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2707" y="5886039"/>
            <a:ext cx="1328941" cy="3731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Пароль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65274" y="1956808"/>
            <a:ext cx="1328941" cy="3731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Курсор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5274" y="3929753"/>
            <a:ext cx="1328941" cy="3731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Сервер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65273" y="5902698"/>
            <a:ext cx="1328941" cy="3731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Кнопка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395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1840</TotalTime>
  <Words>842</Words>
  <PresentationFormat>Экран (4:3)</PresentationFormat>
  <Paragraphs>343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Слайд 3</vt:lpstr>
      <vt:lpstr>Слайд 4</vt:lpstr>
      <vt:lpstr>Слайд 5</vt:lpstr>
      <vt:lpstr>Собери вместе</vt:lpstr>
      <vt:lpstr>Собери вместе</vt:lpstr>
      <vt:lpstr>Слайд 8</vt:lpstr>
      <vt:lpstr>Слайд 9</vt:lpstr>
      <vt:lpstr>«Анаграммы» </vt:lpstr>
      <vt:lpstr>«Анаграммы» </vt:lpstr>
      <vt:lpstr>Слайд 12</vt:lpstr>
      <vt:lpstr>Слайд 13</vt:lpstr>
      <vt:lpstr>Слайд 14</vt:lpstr>
      <vt:lpstr>Слайд 15</vt:lpstr>
      <vt:lpstr>Слайд 16</vt:lpstr>
      <vt:lpstr>Конкурс   «Вопросник» </vt:lpstr>
      <vt:lpstr>Слайд 18</vt:lpstr>
      <vt:lpstr>Слайд 19</vt:lpstr>
      <vt:lpstr> «Ответ в тексте» </vt:lpstr>
      <vt:lpstr>«Ответ в тексте» </vt:lpstr>
      <vt:lpstr>«Буква есть, буквы нет»</vt:lpstr>
      <vt:lpstr>Задание для 2-ой команды </vt:lpstr>
      <vt:lpstr>Задание для болельщиков </vt:lpstr>
      <vt:lpstr>Задание для 1-ой команды </vt:lpstr>
      <vt:lpstr>Задание для 2-ой команды </vt:lpstr>
      <vt:lpstr>Задание для болельщиков </vt:lpstr>
      <vt:lpstr> Конкурс «Инфослово»</vt:lpstr>
      <vt:lpstr> Конкурс «Строение клавиатуры»</vt:lpstr>
      <vt:lpstr> Конкурс «Строение клавиатуры»</vt:lpstr>
      <vt:lpstr>Рефлексия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created xsi:type="dcterms:W3CDTF">2014-05-18T14:48:09Z</dcterms:created>
  <dcterms:modified xsi:type="dcterms:W3CDTF">2023-03-28T07:48:35Z</dcterms:modified>
</cp:coreProperties>
</file>