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60" r:id="rId5"/>
    <p:sldId id="261" r:id="rId6"/>
    <p:sldId id="313" r:id="rId7"/>
    <p:sldId id="31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14" r:id="rId41"/>
    <p:sldId id="315" r:id="rId42"/>
    <p:sldId id="316" r:id="rId43"/>
    <p:sldId id="317" r:id="rId44"/>
    <p:sldId id="318"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FBBFD-76A3-46CB-8277-B6A4CE9F1213}" type="datetimeFigureOut">
              <a:rPr lang="ru-RU" smtClean="0"/>
              <a:t>29.05.2018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4873A-A89B-4DE2-A8DA-252E09D771DD}" type="slidenum">
              <a:rPr lang="ru-RU" smtClean="0"/>
              <a:t>‹#›</a:t>
            </a:fld>
            <a:endParaRPr lang="ru-RU"/>
          </a:p>
        </p:txBody>
      </p:sp>
    </p:spTree>
    <p:extLst>
      <p:ext uri="{BB962C8B-B14F-4D97-AF65-F5344CB8AC3E}">
        <p14:creationId xmlns:p14="http://schemas.microsoft.com/office/powerpoint/2010/main" val="20482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514873A-A89B-4DE2-A8DA-252E09D771DD}" type="slidenum">
              <a:rPr lang="ru-RU" smtClean="0"/>
              <a:t>3</a:t>
            </a:fld>
            <a:endParaRPr lang="ru-RU"/>
          </a:p>
        </p:txBody>
      </p:sp>
    </p:spTree>
    <p:extLst>
      <p:ext uri="{BB962C8B-B14F-4D97-AF65-F5344CB8AC3E}">
        <p14:creationId xmlns:p14="http://schemas.microsoft.com/office/powerpoint/2010/main" val="82275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29.05.2018</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29.05.2018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29.05.2018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29.05.2018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29.05.2018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29.05.2018</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2.xml"/><Relationship Id="rId1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16.xml"/><Relationship Id="rId12" Type="http://schemas.openxmlformats.org/officeDocument/2006/relationships/slide" Target="slide21.xml"/><Relationship Id="rId17" Type="http://schemas.openxmlformats.org/officeDocument/2006/relationships/slide" Target="slide10.xml"/><Relationship Id="rId2" Type="http://schemas.openxmlformats.org/officeDocument/2006/relationships/notesSlide" Target="../notesSlides/notesSlide1.xml"/><Relationship Id="rId16"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20.xml"/><Relationship Id="rId5" Type="http://schemas.openxmlformats.org/officeDocument/2006/relationships/slide" Target="slide14.xml"/><Relationship Id="rId15" Type="http://schemas.openxmlformats.org/officeDocument/2006/relationships/slide" Target="slide8.xml"/><Relationship Id="rId10" Type="http://schemas.openxmlformats.org/officeDocument/2006/relationships/slide" Target="slide19.xml"/><Relationship Id="rId4" Type="http://schemas.openxmlformats.org/officeDocument/2006/relationships/slide" Target="slide13.xml"/><Relationship Id="rId9" Type="http://schemas.openxmlformats.org/officeDocument/2006/relationships/slide" Target="slide18.xml"/><Relationship Id="rId14" Type="http://schemas.openxmlformats.org/officeDocument/2006/relationships/slide" Target="slide23.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9.xml"/><Relationship Id="rId3" Type="http://schemas.openxmlformats.org/officeDocument/2006/relationships/slide" Target="slide29.xml"/><Relationship Id="rId7" Type="http://schemas.openxmlformats.org/officeDocument/2006/relationships/slide" Target="slide33.xml"/><Relationship Id="rId12" Type="http://schemas.openxmlformats.org/officeDocument/2006/relationships/slide" Target="slide38.xml"/><Relationship Id="rId17" Type="http://schemas.openxmlformats.org/officeDocument/2006/relationships/slide" Target="slide27.xml"/><Relationship Id="rId2" Type="http://schemas.openxmlformats.org/officeDocument/2006/relationships/slide" Target="slide28.xml"/><Relationship Id="rId16"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37.xml"/><Relationship Id="rId5" Type="http://schemas.openxmlformats.org/officeDocument/2006/relationships/slide" Target="slide31.xml"/><Relationship Id="rId15" Type="http://schemas.openxmlformats.org/officeDocument/2006/relationships/slide" Target="slide25.xml"/><Relationship Id="rId10" Type="http://schemas.openxmlformats.org/officeDocument/2006/relationships/slide" Target="slide36.xml"/><Relationship Id="rId4" Type="http://schemas.openxmlformats.org/officeDocument/2006/relationships/slide" Target="slide30.xml"/><Relationship Id="rId9" Type="http://schemas.openxmlformats.org/officeDocument/2006/relationships/slide" Target="slide35.xml"/><Relationship Id="rId14" Type="http://schemas.openxmlformats.org/officeDocument/2006/relationships/slide" Target="slide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 Target="slide40.xml"/><Relationship Id="rId1" Type="http://schemas.openxmlformats.org/officeDocument/2006/relationships/slideLayout" Target="../slideLayouts/slideLayout2.xml"/><Relationship Id="rId5" Type="http://schemas.openxmlformats.org/officeDocument/2006/relationships/slide" Target="slide43.xml"/><Relationship Id="rId4" Type="http://schemas.openxmlformats.org/officeDocument/2006/relationships/slide" Target="slide42.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916832"/>
            <a:ext cx="7772400" cy="1879849"/>
          </a:xfrm>
        </p:spPr>
        <p:txBody>
          <a:bodyPr/>
          <a:lstStyle/>
          <a:p>
            <a:r>
              <a:rPr lang="ru-RU" dirty="0" smtClean="0"/>
              <a:t>Своя игра</a:t>
            </a:r>
            <a:endParaRPr lang="ru-RU"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12240" r="12807"/>
          <a:stretch/>
        </p:blipFill>
        <p:spPr>
          <a:xfrm>
            <a:off x="0" y="0"/>
            <a:ext cx="9144000" cy="6858000"/>
          </a:xfrm>
          <a:prstGeom prst="rect">
            <a:avLst/>
          </a:prstGeom>
        </p:spPr>
      </p:pic>
    </p:spTree>
    <p:extLst>
      <p:ext uri="{BB962C8B-B14F-4D97-AF65-F5344CB8AC3E}">
        <p14:creationId xmlns:p14="http://schemas.microsoft.com/office/powerpoint/2010/main" val="3096976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5400600"/>
          </a:xfrm>
        </p:spPr>
        <p:txBody>
          <a:bodyPr/>
          <a:lstStyle/>
          <a:p>
            <a:r>
              <a:rPr lang="ru-RU" sz="4800" dirty="0">
                <a:effectLst/>
              </a:rPr>
              <a:t>Автомобилист выехал из Новоспасского в 8.40 утра. С какой средней скоростью он должен двигаться, чтобы прибыть к 11.10 в Ульяновск? Считать, что расстояние между населенными пунктами равно </a:t>
            </a:r>
            <a:r>
              <a:rPr lang="ru-RU" sz="4800" dirty="0" smtClean="0">
                <a:effectLst/>
              </a:rPr>
              <a:t>160 </a:t>
            </a:r>
            <a:r>
              <a:rPr lang="ru-RU" sz="4800" dirty="0">
                <a:effectLst/>
              </a:rPr>
              <a:t>км.</a:t>
            </a:r>
            <a:endParaRPr lang="ru-RU" sz="4800" dirty="0"/>
          </a:p>
        </p:txBody>
      </p:sp>
      <p:sp>
        <p:nvSpPr>
          <p:cNvPr id="4" name="Заголовок 1"/>
          <p:cNvSpPr txBox="1">
            <a:spLocks/>
          </p:cNvSpPr>
          <p:nvPr/>
        </p:nvSpPr>
        <p:spPr>
          <a:xfrm>
            <a:off x="2533537" y="5710630"/>
            <a:ext cx="41044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64 км/ч</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789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5004048" cy="4392488"/>
          </a:xfrm>
        </p:spPr>
        <p:txBody>
          <a:bodyPr/>
          <a:lstStyle/>
          <a:p>
            <a:r>
              <a:rPr lang="ru-RU" sz="3600" dirty="0">
                <a:effectLst/>
              </a:rPr>
              <a:t>По графику зависимости пути от времени при равномерном движении определите скорость автомобиля.</a:t>
            </a:r>
            <a:endParaRPr lang="ru-RU" sz="3600" dirty="0"/>
          </a:p>
        </p:txBody>
      </p:sp>
      <p:sp>
        <p:nvSpPr>
          <p:cNvPr id="4" name="Заголовок 1"/>
          <p:cNvSpPr txBox="1">
            <a:spLocks/>
          </p:cNvSpPr>
          <p:nvPr/>
        </p:nvSpPr>
        <p:spPr>
          <a:xfrm>
            <a:off x="2339752" y="5593804"/>
            <a:ext cx="45365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2 м/с</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4696" t="37374" r="51213" b="16363"/>
          <a:stretch/>
        </p:blipFill>
        <p:spPr>
          <a:xfrm>
            <a:off x="5004048" y="836712"/>
            <a:ext cx="4031674" cy="3172692"/>
          </a:xfrm>
          <a:prstGeom prst="rect">
            <a:avLst/>
          </a:prstGeom>
        </p:spPr>
      </p:pic>
    </p:spTree>
    <p:extLst>
      <p:ext uri="{BB962C8B-B14F-4D97-AF65-F5344CB8AC3E}">
        <p14:creationId xmlns:p14="http://schemas.microsoft.com/office/powerpoint/2010/main" val="109789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928992" cy="3672408"/>
          </a:xfrm>
        </p:spPr>
        <p:txBody>
          <a:bodyPr/>
          <a:lstStyle/>
          <a:p>
            <a:r>
              <a:rPr lang="ru-RU" sz="4800" dirty="0">
                <a:effectLst/>
              </a:rPr>
              <a:t>Когда дрессированная корова Му-му встает на задние ноги, она весит 200 Н. Сколько будет весить корова, если встанет на четыре ноги?</a:t>
            </a:r>
            <a:endParaRPr lang="ru-RU" sz="4800" dirty="0"/>
          </a:p>
        </p:txBody>
      </p:sp>
      <p:sp>
        <p:nvSpPr>
          <p:cNvPr id="4" name="Заголовок 1"/>
          <p:cNvSpPr txBox="1">
            <a:spLocks/>
          </p:cNvSpPr>
          <p:nvPr/>
        </p:nvSpPr>
        <p:spPr>
          <a:xfrm>
            <a:off x="611916" y="46531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200 Н</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789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4833664"/>
          </a:xfrm>
        </p:spPr>
        <p:txBody>
          <a:bodyPr/>
          <a:lstStyle/>
          <a:p>
            <a:r>
              <a:rPr lang="ru-RU" sz="4400" dirty="0">
                <a:effectLst/>
              </a:rPr>
              <a:t>Фамилия какого ученого пропущена в стихотворении Джорджа Байрона:</a:t>
            </a:r>
            <a:br>
              <a:rPr lang="ru-RU" sz="4400" dirty="0">
                <a:effectLst/>
              </a:rPr>
            </a:br>
            <a:r>
              <a:rPr lang="ru-RU" sz="4400" dirty="0">
                <a:effectLst/>
              </a:rPr>
              <a:t>Когда однажды, в думу погружен,</a:t>
            </a:r>
            <a:br>
              <a:rPr lang="ru-RU" sz="4400" dirty="0">
                <a:effectLst/>
              </a:rPr>
            </a:br>
            <a:r>
              <a:rPr lang="ru-RU" sz="4400" dirty="0">
                <a:effectLst/>
              </a:rPr>
              <a:t>Увидел … яблока паденья,</a:t>
            </a:r>
            <a:br>
              <a:rPr lang="ru-RU" sz="4400" dirty="0">
                <a:effectLst/>
              </a:rPr>
            </a:br>
            <a:r>
              <a:rPr lang="ru-RU" sz="4400" dirty="0">
                <a:effectLst/>
              </a:rPr>
              <a:t>Он вывел притяжения закон</a:t>
            </a:r>
            <a:br>
              <a:rPr lang="ru-RU" sz="4400" dirty="0">
                <a:effectLst/>
              </a:rPr>
            </a:br>
            <a:r>
              <a:rPr lang="ru-RU" sz="4400" dirty="0">
                <a:effectLst/>
              </a:rPr>
              <a:t>Из этого простого наблюдения.</a:t>
            </a:r>
            <a:endParaRPr lang="ru-RU" sz="4400" dirty="0"/>
          </a:p>
        </p:txBody>
      </p:sp>
      <p:sp>
        <p:nvSpPr>
          <p:cNvPr id="4" name="Заголовок 1"/>
          <p:cNvSpPr txBox="1">
            <a:spLocks/>
          </p:cNvSpPr>
          <p:nvPr/>
        </p:nvSpPr>
        <p:spPr>
          <a:xfrm>
            <a:off x="2195736" y="5238328"/>
            <a:ext cx="47525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Ньютон</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4444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3672408"/>
          </a:xfrm>
        </p:spPr>
        <p:txBody>
          <a:bodyPr/>
          <a:lstStyle/>
          <a:p>
            <a:r>
              <a:rPr lang="ru-RU" sz="4800" dirty="0">
                <a:effectLst/>
              </a:rPr>
              <a:t>С какой силой нужно тянуть санки с ребенком массой 40 кг по поверхности с коэффициентом трения 0,2?</a:t>
            </a:r>
            <a:endParaRPr lang="ru-RU" sz="4800" dirty="0"/>
          </a:p>
        </p:txBody>
      </p:sp>
      <p:sp>
        <p:nvSpPr>
          <p:cNvPr id="4" name="Заголовок 1"/>
          <p:cNvSpPr txBox="1">
            <a:spLocks/>
          </p:cNvSpPr>
          <p:nvPr/>
        </p:nvSpPr>
        <p:spPr>
          <a:xfrm>
            <a:off x="611916" y="439354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80 Н</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5640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17015"/>
            <a:ext cx="5688632" cy="3024336"/>
          </a:xfrm>
        </p:spPr>
        <p:txBody>
          <a:bodyPr/>
          <a:lstStyle/>
          <a:p>
            <a:r>
              <a:rPr lang="ru-RU" sz="4800" dirty="0">
                <a:effectLst/>
              </a:rPr>
              <a:t>Определите центр тяжести фигуры, состоящей из двух прямоугольников.</a:t>
            </a:r>
            <a:endParaRPr lang="ru-RU" sz="4800"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5"/>
          <p:cNvGrpSpPr/>
          <p:nvPr/>
        </p:nvGrpSpPr>
        <p:grpSpPr>
          <a:xfrm rot="5400000" flipH="1">
            <a:off x="5636929" y="1637095"/>
            <a:ext cx="3616990" cy="2448272"/>
            <a:chOff x="0" y="0"/>
            <a:chExt cx="2200275" cy="1762125"/>
          </a:xfrm>
        </p:grpSpPr>
        <p:sp>
          <p:nvSpPr>
            <p:cNvPr id="7" name="Прямоугольник 6"/>
            <p:cNvSpPr/>
            <p:nvPr/>
          </p:nvSpPr>
          <p:spPr>
            <a:xfrm>
              <a:off x="0" y="0"/>
              <a:ext cx="2200275" cy="113347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8" name="Прямоугольник 7"/>
            <p:cNvSpPr/>
            <p:nvPr/>
          </p:nvSpPr>
          <p:spPr>
            <a:xfrm>
              <a:off x="676275" y="1133475"/>
              <a:ext cx="1524000" cy="6286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val="1791561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7732" y="404664"/>
            <a:ext cx="8229600" cy="3456384"/>
          </a:xfrm>
        </p:spPr>
        <p:txBody>
          <a:bodyPr/>
          <a:lstStyle/>
          <a:p>
            <a:r>
              <a:rPr lang="ru-RU" sz="4800" dirty="0">
                <a:effectLst/>
              </a:rPr>
              <a:t>Она не имеет цвета и запаха, заполняет клетки живых существ на 70-80%, ее плотность 1000 кг/м</a:t>
            </a:r>
            <a:r>
              <a:rPr lang="ru-RU" sz="4800" baseline="30000" dirty="0">
                <a:effectLst/>
              </a:rPr>
              <a:t>3</a:t>
            </a:r>
            <a:r>
              <a:rPr lang="ru-RU" sz="4800" dirty="0">
                <a:effectLst/>
              </a:rPr>
              <a:t>.</a:t>
            </a:r>
            <a:endParaRPr lang="ru-RU" sz="4800" dirty="0"/>
          </a:p>
        </p:txBody>
      </p:sp>
      <p:sp>
        <p:nvSpPr>
          <p:cNvPr id="4" name="Заголовок 1"/>
          <p:cNvSpPr txBox="1">
            <a:spLocks/>
          </p:cNvSpPr>
          <p:nvPr/>
        </p:nvSpPr>
        <p:spPr>
          <a:xfrm>
            <a:off x="611916" y="40770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Вода</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0654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89" y="24230"/>
            <a:ext cx="9144000" cy="5624992"/>
          </a:xfrm>
        </p:spPr>
        <p:txBody>
          <a:bodyPr/>
          <a:lstStyle/>
          <a:p>
            <a:r>
              <a:rPr lang="ru-RU" sz="4800" dirty="0">
                <a:effectLst/>
              </a:rPr>
              <a:t>Этот ученый сформулировал закон распределения давления в жидкостях и газах, изобрел счетную машину, шприц, участвовал в становлении проективной геометрии и теории вероятности.</a:t>
            </a:r>
            <a:endParaRPr lang="ru-RU" sz="4800" dirty="0"/>
          </a:p>
        </p:txBody>
      </p:sp>
      <p:sp>
        <p:nvSpPr>
          <p:cNvPr id="4" name="Заголовок 1"/>
          <p:cNvSpPr txBox="1">
            <a:spLocks/>
          </p:cNvSpPr>
          <p:nvPr/>
        </p:nvSpPr>
        <p:spPr>
          <a:xfrm>
            <a:off x="1912996" y="5593804"/>
            <a:ext cx="49685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err="1" smtClean="0"/>
              <a:t>Блез</a:t>
            </a:r>
            <a:r>
              <a:rPr lang="ru-RU" dirty="0" smtClean="0"/>
              <a:t> Паскаль</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0151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4968552"/>
          </a:xfrm>
        </p:spPr>
        <p:txBody>
          <a:bodyPr/>
          <a:lstStyle/>
          <a:p>
            <a:pPr indent="457200" algn="l">
              <a:lnSpc>
                <a:spcPct val="100000"/>
              </a:lnSpc>
            </a:pPr>
            <a:r>
              <a:rPr lang="ru-RU" sz="2400" dirty="0">
                <a:effectLst/>
              </a:rPr>
              <a:t>Капитан </a:t>
            </a:r>
            <a:r>
              <a:rPr lang="ru-RU" sz="2400" dirty="0" err="1">
                <a:effectLst/>
              </a:rPr>
              <a:t>Врунгель</a:t>
            </a:r>
            <a:r>
              <a:rPr lang="ru-RU" sz="2400" dirty="0">
                <a:effectLst/>
              </a:rPr>
              <a:t>, вернувшись с очередного кругосветного путешествия, рассказывает: </a:t>
            </a:r>
            <a:r>
              <a:rPr lang="ru-RU" sz="2400" dirty="0" smtClean="0">
                <a:effectLst/>
              </a:rPr>
              <a:t/>
            </a:r>
            <a:br>
              <a:rPr lang="ru-RU" sz="2400" dirty="0" smtClean="0">
                <a:effectLst/>
              </a:rPr>
            </a:br>
            <a:r>
              <a:rPr lang="ru-RU" sz="2400" dirty="0">
                <a:effectLst/>
              </a:rPr>
              <a:t> </a:t>
            </a:r>
            <a:r>
              <a:rPr lang="ru-RU" sz="2400" dirty="0" smtClean="0">
                <a:effectLst/>
              </a:rPr>
              <a:t>     -</a:t>
            </a:r>
            <a:r>
              <a:rPr lang="ru-RU" sz="2400" dirty="0">
                <a:effectLst/>
              </a:rPr>
              <a:t>У нас в кают-компании на стене висит ружье. Старинное, охотничье ружье. Так вот, это самое ружье непременно раз в год стреляет. И в этом году тоже – как бабахнет. Мы как раз стояли у острова Борнео. Я врываюсь в кают-компанию, и что же я вижу? Ружье раскачивается на стене, как маятник в шторм, а пуля пробила насквозь аквариум с моими золотыми рыбками… Вода выливается из дыры, как сквозь кингстоны, а бедные рыбки подпрыгивают, бьются о дно…  Пришлось мне заткнуть пробоину и вызвать своих помощников. </a:t>
            </a:r>
            <a:br>
              <a:rPr lang="ru-RU" sz="2400" dirty="0">
                <a:effectLst/>
              </a:rPr>
            </a:br>
            <a:r>
              <a:rPr lang="ru-RU" sz="2400" dirty="0" smtClean="0">
                <a:effectLst/>
              </a:rPr>
              <a:t>       Какая </a:t>
            </a:r>
            <a:r>
              <a:rPr lang="ru-RU" sz="2400" dirty="0">
                <a:effectLst/>
              </a:rPr>
              <a:t>физическая ошибка допущена в рассказе капитана </a:t>
            </a:r>
            <a:r>
              <a:rPr lang="ru-RU" sz="2400" dirty="0" err="1">
                <a:effectLst/>
              </a:rPr>
              <a:t>Врунгеля</a:t>
            </a:r>
            <a:r>
              <a:rPr lang="ru-RU" sz="2400" dirty="0" smtClean="0">
                <a:effectLst/>
              </a:rPr>
              <a:t>?</a:t>
            </a:r>
            <a:endParaRPr lang="ru-RU" dirty="0"/>
          </a:p>
        </p:txBody>
      </p:sp>
      <p:sp>
        <p:nvSpPr>
          <p:cNvPr id="4" name="Заголовок 1"/>
          <p:cNvSpPr txBox="1">
            <a:spLocks/>
          </p:cNvSpPr>
          <p:nvPr/>
        </p:nvSpPr>
        <p:spPr>
          <a:xfrm>
            <a:off x="971600" y="5377780"/>
            <a:ext cx="6768752"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Аквариум разбивается вдребезги</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4444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864" y="2348880"/>
            <a:ext cx="8229600" cy="1656184"/>
          </a:xfrm>
        </p:spPr>
        <p:txBody>
          <a:bodyPr/>
          <a:lstStyle/>
          <a:p>
            <a:r>
              <a:rPr lang="ru-RU" dirty="0">
                <a:effectLst/>
              </a:rPr>
              <a:t>Определите давление бруска на стол.</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56403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8229600" cy="1143000"/>
          </a:xfrm>
        </p:spPr>
        <p:txBody>
          <a:bodyPr/>
          <a:lstStyle/>
          <a:p>
            <a:r>
              <a:rPr lang="en-US" dirty="0" smtClean="0"/>
              <a:t>I</a:t>
            </a:r>
            <a:r>
              <a:rPr lang="ru-RU" dirty="0" smtClean="0"/>
              <a:t> раунд</a:t>
            </a:r>
            <a:endParaRPr lang="ru-RU" dirty="0"/>
          </a:p>
        </p:txBody>
      </p:sp>
    </p:spTree>
    <p:extLst>
      <p:ext uri="{BB962C8B-B14F-4D97-AF65-F5344CB8AC3E}">
        <p14:creationId xmlns:p14="http://schemas.microsoft.com/office/powerpoint/2010/main" val="3474897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3096344"/>
          </a:xfrm>
        </p:spPr>
        <p:txBody>
          <a:bodyPr/>
          <a:lstStyle/>
          <a:p>
            <a:r>
              <a:rPr lang="ru-RU" dirty="0">
                <a:effectLst/>
              </a:rPr>
              <a:t>Почему при остановке автобуса обязательно нужно держаться за поручни? </a:t>
            </a:r>
            <a:endParaRPr lang="ru-RU" dirty="0"/>
          </a:p>
        </p:txBody>
      </p:sp>
      <p:sp>
        <p:nvSpPr>
          <p:cNvPr id="4" name="Заголовок 1"/>
          <p:cNvSpPr txBox="1">
            <a:spLocks/>
          </p:cNvSpPr>
          <p:nvPr/>
        </p:nvSpPr>
        <p:spPr>
          <a:xfrm>
            <a:off x="611916" y="386104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По инерции человек продолжает движение вперед</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915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84976" cy="2016224"/>
          </a:xfrm>
        </p:spPr>
        <p:txBody>
          <a:bodyPr/>
          <a:lstStyle/>
          <a:p>
            <a:r>
              <a:rPr lang="ru-RU" dirty="0">
                <a:effectLst/>
              </a:rPr>
              <a:t>Почему мыльные пузыри имеют форму шара?</a:t>
            </a:r>
            <a:endParaRPr lang="ru-RU" dirty="0"/>
          </a:p>
        </p:txBody>
      </p:sp>
      <p:sp>
        <p:nvSpPr>
          <p:cNvPr id="4" name="Заголовок 1"/>
          <p:cNvSpPr txBox="1">
            <a:spLocks/>
          </p:cNvSpPr>
          <p:nvPr/>
        </p:nvSpPr>
        <p:spPr>
          <a:xfrm>
            <a:off x="611916" y="3861048"/>
            <a:ext cx="8229600" cy="1512168"/>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По закону Паскаля давление передается одинаково во всех направлениях</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0654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конечная звезда 4">
            <a:hlinkClick r:id="rId2" action="ppaction://hlinksldjump"/>
          </p:cNvPr>
          <p:cNvSpPr/>
          <p:nvPr/>
        </p:nvSpPr>
        <p:spPr>
          <a:xfrm>
            <a:off x="8169165" y="6336913"/>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52"/>
            <a:ext cx="9144000" cy="6294120"/>
          </a:xfrm>
          <a:prstGeom prst="rect">
            <a:avLst/>
          </a:prstGeom>
        </p:spPr>
      </p:pic>
    </p:spTree>
    <p:extLst>
      <p:ext uri="{BB962C8B-B14F-4D97-AF65-F5344CB8AC3E}">
        <p14:creationId xmlns:p14="http://schemas.microsoft.com/office/powerpoint/2010/main" val="4201511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2664296"/>
          </a:xfrm>
        </p:spPr>
        <p:txBody>
          <a:bodyPr/>
          <a:lstStyle/>
          <a:p>
            <a:r>
              <a:rPr lang="ru-RU" dirty="0">
                <a:effectLst/>
              </a:rPr>
              <a:t>Придумайте четверостишие о любом физическом явлении</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44449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848" y="1700808"/>
            <a:ext cx="8373616" cy="1584176"/>
          </a:xfrm>
        </p:spPr>
        <p:txBody>
          <a:bodyPr/>
          <a:lstStyle/>
          <a:p>
            <a:r>
              <a:rPr lang="ru-RU" dirty="0">
                <a:effectLst/>
              </a:rPr>
              <a:t>Сколько пальцев </a:t>
            </a:r>
            <a:r>
              <a:rPr lang="ru-RU" dirty="0" smtClean="0">
                <a:effectLst/>
              </a:rPr>
              <a:t/>
            </a:r>
            <a:br>
              <a:rPr lang="ru-RU" dirty="0" smtClean="0">
                <a:effectLst/>
              </a:rPr>
            </a:br>
            <a:r>
              <a:rPr lang="ru-RU" dirty="0" smtClean="0">
                <a:effectLst/>
              </a:rPr>
              <a:t>на </a:t>
            </a:r>
            <a:r>
              <a:rPr lang="ru-RU" dirty="0">
                <a:effectLst/>
              </a:rPr>
              <a:t>6 руках?</a:t>
            </a:r>
            <a:endParaRPr lang="ru-RU" dirty="0"/>
          </a:p>
        </p:txBody>
      </p:sp>
      <p:sp>
        <p:nvSpPr>
          <p:cNvPr id="4" name="Заголовок 1"/>
          <p:cNvSpPr txBox="1">
            <a:spLocks/>
          </p:cNvSpPr>
          <p:nvPr/>
        </p:nvSpPr>
        <p:spPr>
          <a:xfrm>
            <a:off x="611916" y="38610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30</a:t>
            </a:r>
            <a:endParaRPr lang="ru-RU" dirty="0"/>
          </a:p>
        </p:txBody>
      </p:sp>
      <p:sp>
        <p:nvSpPr>
          <p:cNvPr id="7" name="4-конечная звезда 6">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5640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396" y="1052736"/>
            <a:ext cx="8589996" cy="3600400"/>
          </a:xfrm>
        </p:spPr>
        <p:txBody>
          <a:bodyPr/>
          <a:lstStyle/>
          <a:p>
            <a:r>
              <a:rPr lang="ru-RU" dirty="0">
                <a:effectLst/>
              </a:rPr>
              <a:t>Вычислите: </a:t>
            </a:r>
            <a:r>
              <a:rPr lang="ru-RU" dirty="0" smtClean="0">
                <a:effectLst/>
              </a:rPr>
              <a:t/>
            </a:r>
            <a:br>
              <a:rPr lang="ru-RU" dirty="0" smtClean="0">
                <a:effectLst/>
              </a:rPr>
            </a:br>
            <a:r>
              <a:rPr lang="ru-RU" dirty="0" smtClean="0">
                <a:effectLst/>
              </a:rPr>
              <a:t>900-230+23+1250</a:t>
            </a:r>
            <a:r>
              <a:rPr lang="ru-RU" dirty="0">
                <a:effectLst/>
              </a:rPr>
              <a:t>. </a:t>
            </a:r>
            <a:r>
              <a:rPr lang="ru-RU" dirty="0" smtClean="0">
                <a:effectLst/>
              </a:rPr>
              <a:t/>
            </a:r>
            <a:br>
              <a:rPr lang="ru-RU" dirty="0" smtClean="0">
                <a:effectLst/>
              </a:rPr>
            </a:br>
            <a:r>
              <a:rPr lang="ru-RU" dirty="0">
                <a:effectLst/>
              </a:rPr>
              <a:t/>
            </a:r>
            <a:br>
              <a:rPr lang="ru-RU" dirty="0">
                <a:effectLst/>
              </a:rPr>
            </a:br>
            <a:r>
              <a:rPr lang="ru-RU" dirty="0" smtClean="0">
                <a:effectLst/>
              </a:rPr>
              <a:t>Подсказка</a:t>
            </a:r>
            <a:r>
              <a:rPr lang="ru-RU" dirty="0">
                <a:effectLst/>
              </a:rPr>
              <a:t>: результат – год образования Ульяновской области.</a:t>
            </a:r>
            <a:endParaRPr lang="ru-RU" dirty="0"/>
          </a:p>
        </p:txBody>
      </p:sp>
      <p:sp>
        <p:nvSpPr>
          <p:cNvPr id="4" name="Заголовок 1"/>
          <p:cNvSpPr txBox="1">
            <a:spLocks/>
          </p:cNvSpPr>
          <p:nvPr/>
        </p:nvSpPr>
        <p:spPr>
          <a:xfrm>
            <a:off x="594792" y="46531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1943</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915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8856984" cy="4392488"/>
          </a:xfrm>
        </p:spPr>
        <p:txBody>
          <a:bodyPr/>
          <a:lstStyle/>
          <a:p>
            <a:r>
              <a:rPr lang="ru-RU" dirty="0">
                <a:effectLst/>
              </a:rPr>
              <a:t>Ульяновская область занимает примерно 0,2% территории России. Какова площадь нашей области, если площадь России 17 125 191 км².</a:t>
            </a:r>
            <a:endParaRPr lang="ru-RU" dirty="0"/>
          </a:p>
        </p:txBody>
      </p:sp>
      <p:sp>
        <p:nvSpPr>
          <p:cNvPr id="4" name="Заголовок 1"/>
          <p:cNvSpPr txBox="1">
            <a:spLocks/>
          </p:cNvSpPr>
          <p:nvPr/>
        </p:nvSpPr>
        <p:spPr>
          <a:xfrm>
            <a:off x="611916" y="46531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34250 км</a:t>
            </a:r>
            <a:r>
              <a:rPr lang="ru-RU" baseline="30000" dirty="0" smtClean="0"/>
              <a:t>2</a:t>
            </a:r>
            <a:endParaRPr lang="ru-RU" dirty="0"/>
          </a:p>
        </p:txBody>
      </p:sp>
      <p:sp>
        <p:nvSpPr>
          <p:cNvPr id="6" name="4-конечная звезда 5">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0654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4411100"/>
          </a:xfrm>
        </p:spPr>
        <p:txBody>
          <a:bodyPr/>
          <a:lstStyle/>
          <a:p>
            <a:r>
              <a:rPr lang="ru-RU" sz="4800" dirty="0">
                <a:effectLst/>
              </a:rPr>
              <a:t>Имеется сплав стали двух сортов с содержанием никеля в 10% и 80%. Сколько нужно взять сплава каждого сорта, чтобы получить 140 кг стали с содержанием никеля 30%?</a:t>
            </a:r>
            <a:endParaRPr lang="ru-RU" sz="4800" dirty="0"/>
          </a:p>
        </p:txBody>
      </p:sp>
      <p:sp>
        <p:nvSpPr>
          <p:cNvPr id="4" name="Заголовок 1"/>
          <p:cNvSpPr txBox="1">
            <a:spLocks/>
          </p:cNvSpPr>
          <p:nvPr/>
        </p:nvSpPr>
        <p:spPr>
          <a:xfrm>
            <a:off x="518864" y="4815764"/>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100 кг 10% сплава и </a:t>
            </a:r>
          </a:p>
          <a:p>
            <a:r>
              <a:rPr lang="ru-RU" dirty="0" smtClean="0"/>
              <a:t>40 кг 80% сплава</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0151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0" y="404664"/>
                <a:ext cx="9144000" cy="3024336"/>
              </a:xfrm>
            </p:spPr>
            <p:txBody>
              <a:bodyPr/>
              <a:lstStyle/>
              <a:p>
                <a:r>
                  <a:rPr lang="ru-RU" sz="4800" dirty="0">
                    <a:effectLst/>
                  </a:rPr>
                  <a:t>Переставьте только один символ (знак или цифру), чтобы равенство стало верным: </a:t>
                </a:r>
                <a14:m>
                  <m:oMath xmlns:m="http://schemas.openxmlformats.org/officeDocument/2006/math">
                    <m:r>
                      <a:rPr lang="ru-RU" sz="4800" i="1">
                        <a:effectLst/>
                        <a:latin typeface="Cambria Math"/>
                      </a:rPr>
                      <m:t>6−</m:t>
                    </m:r>
                    <m:d>
                      <m:dPr>
                        <m:ctrlPr>
                          <a:rPr lang="ru-RU" sz="4800" i="1">
                            <a:effectLst/>
                            <a:latin typeface="Cambria Math"/>
                          </a:rPr>
                        </m:ctrlPr>
                      </m:dPr>
                      <m:e>
                        <m:r>
                          <a:rPr lang="ru-RU" sz="4800" i="1">
                            <a:effectLst/>
                            <a:latin typeface="Cambria Math"/>
                          </a:rPr>
                          <m:t>3−2</m:t>
                        </m:r>
                      </m:e>
                    </m:d>
                    <m:r>
                      <a:rPr lang="ru-RU" sz="4800" i="1">
                        <a:effectLst/>
                        <a:latin typeface="Cambria Math"/>
                      </a:rPr>
                      <m:t>=1</m:t>
                    </m:r>
                  </m:oMath>
                </a14:m>
                <a:endParaRPr lang="ru-RU" sz="48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0" y="404664"/>
                <a:ext cx="9144000" cy="3024336"/>
              </a:xfrm>
              <a:blipFill rotWithShape="1">
                <a:blip r:embed="rId2"/>
                <a:stretch>
                  <a:fillRect l="-2600" t="-5433" r="-4267"/>
                </a:stretch>
              </a:blipFill>
            </p:spPr>
            <p:txBody>
              <a:bodyPr/>
              <a:lstStyle/>
              <a:p>
                <a:r>
                  <a:rPr lang="ru-RU">
                    <a:noFill/>
                  </a:rPr>
                  <a:t> </a:t>
                </a:r>
              </a:p>
            </p:txBody>
          </p:sp>
        </mc:Fallback>
      </mc:AlternateContent>
      <p:sp>
        <p:nvSpPr>
          <p:cNvPr id="4" name="Заголовок 1"/>
          <p:cNvSpPr txBox="1">
            <a:spLocks/>
          </p:cNvSpPr>
          <p:nvPr/>
        </p:nvSpPr>
        <p:spPr>
          <a:xfrm>
            <a:off x="611916" y="38610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(6-3-2)=1</a:t>
            </a:r>
            <a:endParaRPr lang="ru-RU" dirty="0"/>
          </a:p>
        </p:txBody>
      </p:sp>
      <p:sp>
        <p:nvSpPr>
          <p:cNvPr id="5" name="4-конечная звезда 4">
            <a:hlinkClick r:id="rId3"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4444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3168352"/>
          </a:xfrm>
        </p:spPr>
        <p:txBody>
          <a:bodyPr/>
          <a:lstStyle/>
          <a:p>
            <a:r>
              <a:rPr lang="ru-RU" dirty="0">
                <a:effectLst/>
              </a:rPr>
              <a:t>Сумма наибольшего трехзначного числа и наименьшего двузначного равна…</a:t>
            </a:r>
            <a:endParaRPr lang="ru-RU" dirty="0"/>
          </a:p>
        </p:txBody>
      </p:sp>
      <p:sp>
        <p:nvSpPr>
          <p:cNvPr id="4" name="Заголовок 1"/>
          <p:cNvSpPr txBox="1">
            <a:spLocks/>
          </p:cNvSpPr>
          <p:nvPr/>
        </p:nvSpPr>
        <p:spPr>
          <a:xfrm>
            <a:off x="611916" y="38610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999+10=1009</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5640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97495080"/>
              </p:ext>
            </p:extLst>
          </p:nvPr>
        </p:nvGraphicFramePr>
        <p:xfrm>
          <a:off x="251520" y="332656"/>
          <a:ext cx="8568952" cy="6192688"/>
        </p:xfrm>
        <a:graphic>
          <a:graphicData uri="http://schemas.openxmlformats.org/drawingml/2006/table">
            <a:tbl>
              <a:tblPr firstRow="1" bandRow="1">
                <a:tableStyleId>{5940675A-B579-460E-94D1-54222C63F5DA}</a:tableStyleId>
              </a:tblPr>
              <a:tblGrid>
                <a:gridCol w="3219300"/>
                <a:gridCol w="1337413"/>
                <a:gridCol w="1337413"/>
                <a:gridCol w="1337413"/>
                <a:gridCol w="1337413"/>
              </a:tblGrid>
              <a:tr h="1548172">
                <a:tc>
                  <a:txBody>
                    <a:bodyPr/>
                    <a:lstStyle/>
                    <a:p>
                      <a:pPr algn="ctr"/>
                      <a:r>
                        <a:rPr lang="ru-RU" sz="2800" dirty="0" smtClean="0">
                          <a:solidFill>
                            <a:schemeClr val="tx1"/>
                          </a:solidFill>
                          <a:latin typeface="Times New Roman" pitchFamily="18" charset="0"/>
                          <a:cs typeface="Times New Roman" pitchFamily="18" charset="0"/>
                        </a:rPr>
                        <a:t>Силы</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3" action="ppaction://hlinksldjump"/>
                        </a:rPr>
                        <a:t>100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4" action="ppaction://hlinksldjump"/>
                        </a:rPr>
                        <a:t>200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5" action="ppaction://hlinksldjump"/>
                        </a:rPr>
                        <a:t>300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6" action="ppaction://hlinksldjump"/>
                        </a:rPr>
                        <a:t>400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548172">
                <a:tc>
                  <a:txBody>
                    <a:bodyPr/>
                    <a:lstStyle/>
                    <a:p>
                      <a:pPr algn="ctr"/>
                      <a:r>
                        <a:rPr lang="ru-RU" sz="2800" dirty="0" smtClean="0">
                          <a:solidFill>
                            <a:schemeClr val="tx1"/>
                          </a:solidFill>
                          <a:latin typeface="Times New Roman" pitchFamily="18" charset="0"/>
                          <a:cs typeface="Times New Roman" pitchFamily="18" charset="0"/>
                        </a:rPr>
                        <a:t>Физические</a:t>
                      </a:r>
                      <a:r>
                        <a:rPr lang="ru-RU" sz="2800" baseline="0" dirty="0" smtClean="0">
                          <a:solidFill>
                            <a:schemeClr val="tx1"/>
                          </a:solidFill>
                          <a:latin typeface="Times New Roman" pitchFamily="18" charset="0"/>
                          <a:cs typeface="Times New Roman" pitchFamily="18" charset="0"/>
                        </a:rPr>
                        <a:t> явления</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7" action="ppaction://hlinksldjump"/>
                        </a:rPr>
                        <a:t>100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8" action="ppaction://hlinksldjump"/>
                        </a:rPr>
                        <a:t>200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9" action="ppaction://hlinksldjump"/>
                        </a:rPr>
                        <a:t>300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0" action="ppaction://hlinksldjump"/>
                        </a:rPr>
                        <a:t>400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548172">
                <a:tc>
                  <a:txBody>
                    <a:bodyPr/>
                    <a:lstStyle/>
                    <a:p>
                      <a:pPr algn="ctr"/>
                      <a:r>
                        <a:rPr lang="ru-RU" sz="2800" dirty="0" smtClean="0">
                          <a:solidFill>
                            <a:schemeClr val="tx1"/>
                          </a:solidFill>
                          <a:latin typeface="Times New Roman" pitchFamily="18" charset="0"/>
                          <a:cs typeface="Times New Roman" pitchFamily="18" charset="0"/>
                        </a:rPr>
                        <a:t>Всего понемногу</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1" action="ppaction://hlinksldjump"/>
                        </a:rPr>
                        <a:t>100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2" action="ppaction://hlinksldjump"/>
                        </a:rPr>
                        <a:t>200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3" action="ppaction://hlinksldjump"/>
                        </a:rPr>
                        <a:t>300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4" action="ppaction://hlinksldjump"/>
                        </a:rPr>
                        <a:t>400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548172">
                <a:tc>
                  <a:txBody>
                    <a:bodyPr/>
                    <a:lstStyle/>
                    <a:p>
                      <a:pPr algn="ctr"/>
                      <a:r>
                        <a:rPr lang="ru-RU" sz="2800" dirty="0" smtClean="0">
                          <a:solidFill>
                            <a:schemeClr val="tx1"/>
                          </a:solidFill>
                          <a:latin typeface="Times New Roman" pitchFamily="18" charset="0"/>
                          <a:cs typeface="Times New Roman" pitchFamily="18" charset="0"/>
                        </a:rPr>
                        <a:t>Скорость</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5" action="ppaction://hlinksldjump"/>
                        </a:rPr>
                        <a:t>100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6" action="ppaction://hlinksldjump"/>
                        </a:rPr>
                        <a:t>200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7" action="ppaction://hlinksldjump"/>
                        </a:rPr>
                        <a:t>300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8" action="ppaction://hlinksldjump"/>
                        </a:rPr>
                        <a:t>400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46631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8856984" cy="3024336"/>
          </a:xfrm>
        </p:spPr>
        <p:txBody>
          <a:bodyPr/>
          <a:lstStyle/>
          <a:p>
            <a:r>
              <a:rPr lang="ru-RU" dirty="0">
                <a:effectLst/>
              </a:rPr>
              <a:t>Назовите следующее число в ряду: </a:t>
            </a:r>
            <a:r>
              <a:rPr lang="ru-RU" dirty="0" smtClean="0">
                <a:effectLst/>
              </a:rPr>
              <a:t/>
            </a:r>
            <a:br>
              <a:rPr lang="ru-RU" dirty="0" smtClean="0">
                <a:effectLst/>
              </a:rPr>
            </a:br>
            <a:r>
              <a:rPr lang="ru-RU" dirty="0" smtClean="0">
                <a:effectLst/>
              </a:rPr>
              <a:t>2</a:t>
            </a:r>
            <a:r>
              <a:rPr lang="ru-RU" dirty="0">
                <a:effectLst/>
              </a:rPr>
              <a:t>, 5, 11, 23…</a:t>
            </a:r>
            <a:endParaRPr lang="ru-RU" dirty="0"/>
          </a:p>
        </p:txBody>
      </p:sp>
      <p:sp>
        <p:nvSpPr>
          <p:cNvPr id="4" name="Заголовок 1"/>
          <p:cNvSpPr txBox="1">
            <a:spLocks/>
          </p:cNvSpPr>
          <p:nvPr/>
        </p:nvSpPr>
        <p:spPr>
          <a:xfrm>
            <a:off x="611916" y="38610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47</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915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617" y="260648"/>
            <a:ext cx="9144000" cy="4680520"/>
          </a:xfrm>
        </p:spPr>
        <p:txBody>
          <a:bodyPr/>
          <a:lstStyle/>
          <a:p>
            <a:r>
              <a:rPr lang="ru-RU" dirty="0">
                <a:effectLst/>
              </a:rPr>
              <a:t>В двух классах школы </a:t>
            </a:r>
            <a:r>
              <a:rPr lang="ru-RU" dirty="0" smtClean="0">
                <a:effectLst/>
              </a:rPr>
              <a:t/>
            </a:r>
            <a:br>
              <a:rPr lang="ru-RU" dirty="0" smtClean="0">
                <a:effectLst/>
              </a:rPr>
            </a:br>
            <a:r>
              <a:rPr lang="ru-RU" dirty="0" smtClean="0">
                <a:effectLst/>
              </a:rPr>
              <a:t>50 </a:t>
            </a:r>
            <a:r>
              <a:rPr lang="ru-RU" dirty="0">
                <a:effectLst/>
              </a:rPr>
              <a:t>учащихся. В одном из классов на 5 учащихся больше, чем в другом классе. Сколько учеников в каждом классе?</a:t>
            </a:r>
            <a:endParaRPr lang="ru-RU" dirty="0"/>
          </a:p>
        </p:txBody>
      </p:sp>
      <p:sp>
        <p:nvSpPr>
          <p:cNvPr id="4" name="Заголовок 1"/>
          <p:cNvSpPr txBox="1">
            <a:spLocks/>
          </p:cNvSpPr>
          <p:nvPr/>
        </p:nvSpPr>
        <p:spPr>
          <a:xfrm>
            <a:off x="611916" y="4806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Задача не имеет решения</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0654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0442" y="116632"/>
            <a:ext cx="8229600" cy="1484784"/>
          </a:xfrm>
        </p:spPr>
        <p:txBody>
          <a:bodyPr/>
          <a:lstStyle/>
          <a:p>
            <a:r>
              <a:rPr lang="ru-RU" sz="4400" dirty="0">
                <a:effectLst/>
              </a:rPr>
              <a:t>Найдите в квадрате название </a:t>
            </a:r>
            <a:r>
              <a:rPr lang="ru-RU" sz="4400" dirty="0" smtClean="0">
                <a:effectLst/>
              </a:rPr>
              <a:t/>
            </a:r>
            <a:br>
              <a:rPr lang="ru-RU" sz="4400" dirty="0" smtClean="0">
                <a:effectLst/>
              </a:rPr>
            </a:br>
            <a:r>
              <a:rPr lang="ru-RU" sz="4400" dirty="0" smtClean="0">
                <a:effectLst/>
              </a:rPr>
              <a:t>3 </a:t>
            </a:r>
            <a:r>
              <a:rPr lang="ru-RU" sz="4400" dirty="0">
                <a:effectLst/>
              </a:rPr>
              <a:t>геометрических фигур.</a:t>
            </a:r>
            <a:endParaRPr lang="ru-RU" sz="4400"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1366526130"/>
              </p:ext>
            </p:extLst>
          </p:nvPr>
        </p:nvGraphicFramePr>
        <p:xfrm>
          <a:off x="2123730" y="1700808"/>
          <a:ext cx="4608507" cy="3744419"/>
        </p:xfrm>
        <a:graphic>
          <a:graphicData uri="http://schemas.openxmlformats.org/drawingml/2006/table">
            <a:tbl>
              <a:tblPr firstRow="1" firstCol="1" bandRow="1">
                <a:tableStyleId>{5C22544A-7EE6-4342-B048-85BDC9FD1C3A}</a:tableStyleId>
              </a:tblPr>
              <a:tblGrid>
                <a:gridCol w="657051"/>
                <a:gridCol w="658881"/>
                <a:gridCol w="658881"/>
                <a:gridCol w="657051"/>
                <a:gridCol w="658881"/>
                <a:gridCol w="658881"/>
                <a:gridCol w="658881"/>
              </a:tblGrid>
              <a:tr h="534917">
                <a:tc>
                  <a:txBody>
                    <a:bodyPr/>
                    <a:lstStyle/>
                    <a:p>
                      <a:pPr algn="ctr">
                        <a:lnSpc>
                          <a:spcPct val="115000"/>
                        </a:lnSpc>
                        <a:spcAft>
                          <a:spcPts val="0"/>
                        </a:spcAft>
                      </a:pPr>
                      <a:r>
                        <a:rPr lang="ru-RU" sz="2800" b="1" dirty="0">
                          <a:solidFill>
                            <a:schemeClr val="tx1"/>
                          </a:solidFill>
                          <a:effectLst/>
                        </a:rPr>
                        <a:t>П</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О</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В</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К</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С</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М</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Я</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pPr algn="ctr">
                        <a:lnSpc>
                          <a:spcPct val="115000"/>
                        </a:lnSpc>
                        <a:spcAft>
                          <a:spcPts val="0"/>
                        </a:spcAft>
                      </a:pPr>
                      <a:r>
                        <a:rPr lang="ru-RU" sz="2800" b="1">
                          <a:solidFill>
                            <a:schemeClr val="tx1"/>
                          </a:solidFill>
                          <a:effectLst/>
                        </a:rPr>
                        <a:t>А</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Е</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А</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А</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Б</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Ц</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У</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pPr algn="ctr">
                        <a:lnSpc>
                          <a:spcPct val="115000"/>
                        </a:lnSpc>
                        <a:spcAft>
                          <a:spcPts val="0"/>
                        </a:spcAft>
                      </a:pPr>
                      <a:r>
                        <a:rPr lang="ru-RU" sz="2800" b="1">
                          <a:solidFill>
                            <a:schemeClr val="tx1"/>
                          </a:solidFill>
                          <a:effectLst/>
                        </a:rPr>
                        <a:t>Р</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Ф</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Д</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О</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В</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Ф</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О</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pPr algn="ctr">
                        <a:lnSpc>
                          <a:spcPct val="115000"/>
                        </a:lnSpc>
                        <a:spcAft>
                          <a:spcPts val="0"/>
                        </a:spcAft>
                      </a:pPr>
                      <a:r>
                        <a:rPr lang="ru-RU" sz="2800" b="1">
                          <a:solidFill>
                            <a:schemeClr val="tx1"/>
                          </a:solidFill>
                          <a:effectLst/>
                        </a:rPr>
                        <a:t>А</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Ш</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Р</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О</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М</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Б</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Х</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pPr algn="ctr">
                        <a:lnSpc>
                          <a:spcPct val="115000"/>
                        </a:lnSpc>
                        <a:spcAft>
                          <a:spcPts val="0"/>
                        </a:spcAft>
                      </a:pPr>
                      <a:r>
                        <a:rPr lang="ru-RU" sz="2800" b="1">
                          <a:solidFill>
                            <a:schemeClr val="tx1"/>
                          </a:solidFill>
                          <a:effectLst/>
                        </a:rPr>
                        <a:t>Л</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У</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А</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 </a:t>
                      </a:r>
                      <a:r>
                        <a:rPr lang="ru-RU" sz="2800" b="1" dirty="0" smtClean="0">
                          <a:solidFill>
                            <a:schemeClr val="tx1"/>
                          </a:solidFill>
                          <a:effectLst/>
                        </a:rPr>
                        <a:t>Т</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Т</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С</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Ч</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pPr algn="ctr">
                        <a:lnSpc>
                          <a:spcPct val="115000"/>
                        </a:lnSpc>
                        <a:spcAft>
                          <a:spcPts val="0"/>
                        </a:spcAft>
                      </a:pPr>
                      <a:r>
                        <a:rPr lang="ru-RU" sz="2800" b="1">
                          <a:solidFill>
                            <a:schemeClr val="tx1"/>
                          </a:solidFill>
                          <a:effectLst/>
                        </a:rPr>
                        <a:t>Л</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К</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Т</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У</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Е</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Ц</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М</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pPr algn="ctr">
                        <a:lnSpc>
                          <a:spcPct val="115000"/>
                        </a:lnSpc>
                        <a:spcAft>
                          <a:spcPts val="0"/>
                        </a:spcAft>
                      </a:pPr>
                      <a:r>
                        <a:rPr lang="ru-RU" sz="2800" b="1">
                          <a:solidFill>
                            <a:schemeClr val="tx1"/>
                          </a:solidFill>
                          <a:effectLst/>
                        </a:rPr>
                        <a:t>Е</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Л</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О</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Г</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Р</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А</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М</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748195745"/>
              </p:ext>
            </p:extLst>
          </p:nvPr>
        </p:nvGraphicFramePr>
        <p:xfrm>
          <a:off x="2123728" y="1700808"/>
          <a:ext cx="4608507" cy="3744419"/>
        </p:xfrm>
        <a:graphic>
          <a:graphicData uri="http://schemas.openxmlformats.org/drawingml/2006/table">
            <a:tbl>
              <a:tblPr firstRow="1" firstCol="1" bandRow="1">
                <a:tableStyleId>{5C22544A-7EE6-4342-B048-85BDC9FD1C3A}</a:tableStyleId>
              </a:tblPr>
              <a:tblGrid>
                <a:gridCol w="657051"/>
                <a:gridCol w="658881"/>
                <a:gridCol w="658881"/>
                <a:gridCol w="657051"/>
                <a:gridCol w="658881"/>
                <a:gridCol w="658881"/>
                <a:gridCol w="658881"/>
              </a:tblGrid>
              <a:tr h="534917">
                <a:tc>
                  <a:txBody>
                    <a:bodyPr/>
                    <a:lstStyle/>
                    <a:p>
                      <a:pPr algn="ctr">
                        <a:lnSpc>
                          <a:spcPct val="115000"/>
                        </a:lnSpc>
                        <a:spcAft>
                          <a:spcPts val="0"/>
                        </a:spcAft>
                      </a:pPr>
                      <a:r>
                        <a:rPr lang="ru-RU" sz="2800" b="1" dirty="0">
                          <a:solidFill>
                            <a:srgbClr val="FF0000"/>
                          </a:solidFill>
                          <a:effectLst/>
                        </a:rPr>
                        <a:t>П</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О</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В</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К</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С</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М</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Я</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pPr algn="ctr">
                        <a:lnSpc>
                          <a:spcPct val="115000"/>
                        </a:lnSpc>
                        <a:spcAft>
                          <a:spcPts val="0"/>
                        </a:spcAft>
                      </a:pPr>
                      <a:r>
                        <a:rPr lang="ru-RU" sz="2800" b="1" dirty="0">
                          <a:solidFill>
                            <a:srgbClr val="FF0000"/>
                          </a:solidFill>
                          <a:effectLst/>
                        </a:rPr>
                        <a:t>А</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Е</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А</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А</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Б</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Ц</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У</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pPr algn="ctr">
                        <a:lnSpc>
                          <a:spcPct val="115000"/>
                        </a:lnSpc>
                        <a:spcAft>
                          <a:spcPts val="0"/>
                        </a:spcAft>
                      </a:pPr>
                      <a:r>
                        <a:rPr lang="ru-RU" sz="2800" b="1">
                          <a:solidFill>
                            <a:srgbClr val="FF0000"/>
                          </a:solidFill>
                          <a:effectLst/>
                        </a:rPr>
                        <a:t>Р</a:t>
                      </a:r>
                      <a:endParaRPr lang="ru-RU" sz="2800" b="1">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Ф</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Д</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О</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В</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Ф</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О</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pPr algn="ctr">
                        <a:lnSpc>
                          <a:spcPct val="115000"/>
                        </a:lnSpc>
                        <a:spcAft>
                          <a:spcPts val="0"/>
                        </a:spcAft>
                      </a:pPr>
                      <a:r>
                        <a:rPr lang="ru-RU" sz="2800" b="1" dirty="0">
                          <a:solidFill>
                            <a:srgbClr val="FF0000"/>
                          </a:solidFill>
                          <a:effectLst/>
                        </a:rPr>
                        <a:t>А</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Ш</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Р</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О</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М</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Б</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Х</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pPr algn="ctr">
                        <a:lnSpc>
                          <a:spcPct val="115000"/>
                        </a:lnSpc>
                        <a:spcAft>
                          <a:spcPts val="0"/>
                        </a:spcAft>
                      </a:pPr>
                      <a:r>
                        <a:rPr lang="ru-RU" sz="2800" b="1" dirty="0">
                          <a:solidFill>
                            <a:srgbClr val="FF0000"/>
                          </a:solidFill>
                          <a:effectLst/>
                        </a:rPr>
                        <a:t>Л</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У</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А</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 </a:t>
                      </a:r>
                      <a:r>
                        <a:rPr lang="ru-RU" sz="2800" b="1" dirty="0" smtClean="0">
                          <a:solidFill>
                            <a:schemeClr val="tx1"/>
                          </a:solidFill>
                          <a:effectLst/>
                        </a:rPr>
                        <a:t>Т</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Т</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С</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Ч</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pPr algn="ctr">
                        <a:lnSpc>
                          <a:spcPct val="115000"/>
                        </a:lnSpc>
                        <a:spcAft>
                          <a:spcPts val="0"/>
                        </a:spcAft>
                      </a:pPr>
                      <a:r>
                        <a:rPr lang="ru-RU" sz="2800" b="1" dirty="0">
                          <a:solidFill>
                            <a:srgbClr val="FF0000"/>
                          </a:solidFill>
                          <a:effectLst/>
                        </a:rPr>
                        <a:t>Л</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К</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Т</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У</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chemeClr val="tx1"/>
                          </a:solidFill>
                          <a:effectLst/>
                        </a:rPr>
                        <a:t>Е</a:t>
                      </a:r>
                      <a:endParaRPr lang="ru-RU" sz="2800" b="1">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chemeClr val="tx1"/>
                          </a:solidFill>
                          <a:effectLst/>
                        </a:rPr>
                        <a:t>Ц</a:t>
                      </a:r>
                      <a:endParaRPr lang="ru-RU" sz="2800" b="1" dirty="0">
                        <a:solidFill>
                          <a:schemeClr val="tx1"/>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М</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pPr algn="ctr">
                        <a:lnSpc>
                          <a:spcPct val="115000"/>
                        </a:lnSpc>
                        <a:spcAft>
                          <a:spcPts val="0"/>
                        </a:spcAft>
                      </a:pPr>
                      <a:r>
                        <a:rPr lang="ru-RU" sz="2800" b="1" dirty="0">
                          <a:solidFill>
                            <a:srgbClr val="FF0000"/>
                          </a:solidFill>
                          <a:effectLst/>
                        </a:rPr>
                        <a:t>Е</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Л</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a:solidFill>
                            <a:srgbClr val="FF0000"/>
                          </a:solidFill>
                          <a:effectLst/>
                        </a:rPr>
                        <a:t>О</a:t>
                      </a:r>
                      <a:endParaRPr lang="ru-RU" sz="2800" b="1">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Г</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Р</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А</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ru-RU" sz="2800" b="1" dirty="0">
                          <a:solidFill>
                            <a:srgbClr val="FF0000"/>
                          </a:solidFill>
                          <a:effectLst/>
                        </a:rPr>
                        <a:t>М</a:t>
                      </a:r>
                      <a:endParaRPr lang="ru-RU" sz="2800" b="1" dirty="0">
                        <a:solidFill>
                          <a:srgbClr val="FF0000"/>
                        </a:solidFill>
                        <a:effectLst/>
                        <a:latin typeface="Times New Roman"/>
                        <a:ea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20151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4222948"/>
          </a:xfrm>
        </p:spPr>
        <p:txBody>
          <a:bodyPr/>
          <a:lstStyle/>
          <a:p>
            <a:r>
              <a:rPr lang="ru-RU" sz="4800" dirty="0">
                <a:effectLst/>
              </a:rPr>
              <a:t>Диагонали, как и стороны, этого четырехугольника взаимно </a:t>
            </a:r>
            <a:r>
              <a:rPr lang="ru-RU" sz="4800" dirty="0" smtClean="0">
                <a:effectLst/>
              </a:rPr>
              <a:t>перпендикулярны</a:t>
            </a:r>
            <a:r>
              <a:rPr lang="ru-RU" sz="4800" dirty="0">
                <a:effectLst/>
              </a:rPr>
              <a:t>;</a:t>
            </a:r>
            <a:r>
              <a:rPr lang="ru-RU" sz="4800" dirty="0" smtClean="0">
                <a:effectLst/>
              </a:rPr>
              <a:t> </a:t>
            </a:r>
            <a:r>
              <a:rPr lang="ru-RU" sz="4800" dirty="0">
                <a:effectLst/>
              </a:rPr>
              <a:t>стороны, как и углы, равны между собой.</a:t>
            </a:r>
            <a:endParaRPr lang="ru-RU" sz="4800" dirty="0"/>
          </a:p>
        </p:txBody>
      </p:sp>
      <p:sp>
        <p:nvSpPr>
          <p:cNvPr id="4" name="Заголовок 1"/>
          <p:cNvSpPr txBox="1">
            <a:spLocks/>
          </p:cNvSpPr>
          <p:nvPr/>
        </p:nvSpPr>
        <p:spPr>
          <a:xfrm>
            <a:off x="611916" y="44835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Квадрат</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4444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3" y="188640"/>
            <a:ext cx="9144000" cy="4833664"/>
          </a:xfrm>
        </p:spPr>
        <p:txBody>
          <a:bodyPr/>
          <a:lstStyle/>
          <a:p>
            <a:r>
              <a:rPr lang="ru-RU" sz="4700" dirty="0">
                <a:effectLst/>
              </a:rPr>
              <a:t>По периметру школы установлен забор </a:t>
            </a:r>
            <a:r>
              <a:rPr lang="ru-RU" sz="4700" dirty="0" smtClean="0">
                <a:effectLst/>
              </a:rPr>
              <a:t>длиной 120 </a:t>
            </a:r>
            <a:r>
              <a:rPr lang="ru-RU" sz="4700" dirty="0">
                <a:effectLst/>
              </a:rPr>
              <a:t>м. Определите, какую площадь занимает пришкольный участок, если короткая сторона забора имеет длину 20 м.</a:t>
            </a:r>
            <a:endParaRPr lang="ru-RU" sz="4700" dirty="0"/>
          </a:p>
        </p:txBody>
      </p:sp>
      <p:sp>
        <p:nvSpPr>
          <p:cNvPr id="4" name="Заголовок 1"/>
          <p:cNvSpPr txBox="1">
            <a:spLocks/>
          </p:cNvSpPr>
          <p:nvPr/>
        </p:nvSpPr>
        <p:spPr>
          <a:xfrm>
            <a:off x="2699792" y="5022304"/>
            <a:ext cx="43204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800 м</a:t>
            </a:r>
            <a:r>
              <a:rPr lang="ru-RU" baseline="30000" dirty="0" smtClean="0"/>
              <a:t>2</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5640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3312368"/>
          </a:xfrm>
        </p:spPr>
        <p:txBody>
          <a:bodyPr/>
          <a:lstStyle/>
          <a:p>
            <a:r>
              <a:rPr lang="ru-RU" sz="4800" dirty="0">
                <a:effectLst/>
              </a:rPr>
              <a:t>Постройте параллелограмм, диагонали которого равны </a:t>
            </a:r>
            <a:r>
              <a:rPr lang="ru-RU" sz="4800" dirty="0" smtClean="0">
                <a:effectLst/>
              </a:rPr>
              <a:t>      6 </a:t>
            </a:r>
            <a:r>
              <a:rPr lang="ru-RU" sz="4800" dirty="0">
                <a:effectLst/>
              </a:rPr>
              <a:t>см и 8 см и пересекаются под углом 50</a:t>
            </a:r>
            <a:r>
              <a:rPr lang="ru-RU" sz="4800" baseline="30000" dirty="0">
                <a:effectLst/>
              </a:rPr>
              <a:t>0</a:t>
            </a:r>
            <a:r>
              <a:rPr lang="ru-RU" sz="4800" dirty="0">
                <a:effectLst/>
              </a:rPr>
              <a:t>.</a:t>
            </a:r>
            <a:endParaRPr lang="ru-RU" sz="4800"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91561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2880320"/>
          </a:xfrm>
        </p:spPr>
        <p:txBody>
          <a:bodyPr/>
          <a:lstStyle/>
          <a:p>
            <a:r>
              <a:rPr lang="ru-RU" dirty="0" smtClean="0">
                <a:effectLst/>
              </a:rPr>
              <a:t>Треугольник с равными сторонами</a:t>
            </a:r>
            <a:endParaRPr lang="ru-RU" dirty="0"/>
          </a:p>
        </p:txBody>
      </p:sp>
      <p:sp>
        <p:nvSpPr>
          <p:cNvPr id="4" name="Заголовок 1"/>
          <p:cNvSpPr txBox="1">
            <a:spLocks/>
          </p:cNvSpPr>
          <p:nvPr/>
        </p:nvSpPr>
        <p:spPr>
          <a:xfrm>
            <a:off x="179512" y="3861048"/>
            <a:ext cx="87849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Равносторонний треугольник</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0654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04664"/>
            <a:ext cx="8734012" cy="3096344"/>
          </a:xfrm>
        </p:spPr>
        <p:txBody>
          <a:bodyPr/>
          <a:lstStyle/>
          <a:p>
            <a:r>
              <a:rPr lang="ru-RU" dirty="0">
                <a:effectLst/>
              </a:rPr>
              <a:t>Определите площадь треугольника с основанием 4 см и высотой 6 см.</a:t>
            </a:r>
            <a:endParaRPr lang="ru-RU" dirty="0"/>
          </a:p>
        </p:txBody>
      </p:sp>
      <p:sp>
        <p:nvSpPr>
          <p:cNvPr id="4" name="Заголовок 1"/>
          <p:cNvSpPr txBox="1">
            <a:spLocks/>
          </p:cNvSpPr>
          <p:nvPr/>
        </p:nvSpPr>
        <p:spPr>
          <a:xfrm>
            <a:off x="611916" y="38610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12 </a:t>
            </a:r>
            <a:r>
              <a:rPr lang="ru-RU" dirty="0" smtClean="0"/>
              <a:t>см</a:t>
            </a:r>
            <a:r>
              <a:rPr lang="ru-RU" baseline="30000" dirty="0" smtClean="0"/>
              <a:t>2</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0151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575048"/>
          </a:xfrm>
        </p:spPr>
        <p:txBody>
          <a:bodyPr/>
          <a:lstStyle/>
          <a:p>
            <a:r>
              <a:rPr lang="ru-RU" dirty="0">
                <a:effectLst/>
              </a:rPr>
              <a:t>Сколько треугольников изображено на рисунке?</a:t>
            </a:r>
            <a:endParaRPr lang="ru-RU" dirty="0"/>
          </a:p>
        </p:txBody>
      </p:sp>
      <p:sp>
        <p:nvSpPr>
          <p:cNvPr id="4" name="Заголовок 1"/>
          <p:cNvSpPr txBox="1">
            <a:spLocks/>
          </p:cNvSpPr>
          <p:nvPr/>
        </p:nvSpPr>
        <p:spPr>
          <a:xfrm>
            <a:off x="2339752" y="5004048"/>
            <a:ext cx="460851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14</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 name="Группа 5"/>
          <p:cNvGrpSpPr/>
          <p:nvPr/>
        </p:nvGrpSpPr>
        <p:grpSpPr>
          <a:xfrm>
            <a:off x="2051720" y="1844824"/>
            <a:ext cx="4896544" cy="2448272"/>
            <a:chOff x="0" y="0"/>
            <a:chExt cx="2667000" cy="1266825"/>
          </a:xfrm>
        </p:grpSpPr>
        <p:sp>
          <p:nvSpPr>
            <p:cNvPr id="7" name="Прямоугольник 6"/>
            <p:cNvSpPr/>
            <p:nvPr/>
          </p:nvSpPr>
          <p:spPr>
            <a:xfrm>
              <a:off x="0" y="0"/>
              <a:ext cx="2667000" cy="1266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8" name="Прямая соединительная линия 7"/>
            <p:cNvCxnSpPr/>
            <p:nvPr/>
          </p:nvCxnSpPr>
          <p:spPr>
            <a:xfrm>
              <a:off x="0" y="0"/>
              <a:ext cx="1343025" cy="12668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0" y="0"/>
              <a:ext cx="2667000" cy="12668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flipV="1">
              <a:off x="1343025" y="0"/>
              <a:ext cx="476250" cy="12668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1819275" y="0"/>
              <a:ext cx="847725" cy="12668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444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3240360"/>
          </a:xfrm>
        </p:spPr>
        <p:txBody>
          <a:bodyPr/>
          <a:lstStyle/>
          <a:p>
            <a:r>
              <a:rPr lang="ru-RU" dirty="0">
                <a:effectLst/>
              </a:rPr>
              <a:t>Постройте треугольник, стороны которого равны 6 см, 8 см и 10 см.</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56403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8229600" cy="1143000"/>
          </a:xfrm>
        </p:spPr>
        <p:txBody>
          <a:bodyPr/>
          <a:lstStyle/>
          <a:p>
            <a:r>
              <a:rPr lang="en-US" dirty="0" smtClean="0"/>
              <a:t>II</a:t>
            </a:r>
            <a:r>
              <a:rPr lang="ru-RU" dirty="0" smtClean="0"/>
              <a:t> раунд</a:t>
            </a:r>
            <a:endParaRPr lang="ru-RU" dirty="0"/>
          </a:p>
        </p:txBody>
      </p:sp>
    </p:spTree>
    <p:extLst>
      <p:ext uri="{BB962C8B-B14F-4D97-AF65-F5344CB8AC3E}">
        <p14:creationId xmlns:p14="http://schemas.microsoft.com/office/powerpoint/2010/main" val="708535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Солнечный свет</a:t>
            </a:r>
            <a:endParaRPr lang="ru-RU" dirty="0"/>
          </a:p>
        </p:txBody>
      </p:sp>
      <p:sp>
        <p:nvSpPr>
          <p:cNvPr id="3" name="Объект 2"/>
          <p:cNvSpPr>
            <a:spLocks noGrp="1"/>
          </p:cNvSpPr>
          <p:nvPr>
            <p:ph idx="1"/>
          </p:nvPr>
        </p:nvSpPr>
        <p:spPr>
          <a:xfrm>
            <a:off x="467544" y="1772817"/>
            <a:ext cx="8229600" cy="3528392"/>
          </a:xfrm>
        </p:spPr>
        <p:txBody>
          <a:bodyPr>
            <a:normAutofit/>
          </a:bodyPr>
          <a:lstStyle/>
          <a:p>
            <a:pPr marL="0" indent="0" algn="ctr">
              <a:buNone/>
            </a:pPr>
            <a:r>
              <a:rPr lang="ru-RU" sz="4000" b="1" dirty="0">
                <a:solidFill>
                  <a:schemeClr val="tx1"/>
                </a:solidFill>
              </a:rPr>
              <a:t>Р</a:t>
            </a:r>
            <a:r>
              <a:rPr lang="ru-RU" sz="4000" b="1" dirty="0" smtClean="0">
                <a:solidFill>
                  <a:schemeClr val="tx1"/>
                </a:solidFill>
              </a:rPr>
              <a:t>асстояние </a:t>
            </a:r>
            <a:r>
              <a:rPr lang="ru-RU" sz="4000" b="1" dirty="0">
                <a:solidFill>
                  <a:schemeClr val="tx1"/>
                </a:solidFill>
              </a:rPr>
              <a:t>от Земли до Солнца 150 000 000 км, скорость света – 300 000 км/с. Сколько минут свет идет от Солнца до Земли?</a:t>
            </a:r>
          </a:p>
        </p:txBody>
      </p:sp>
      <p:sp>
        <p:nvSpPr>
          <p:cNvPr id="4" name="4-конечная звезда 3">
            <a:hlinkClick r:id="rId2" action="ppaction://hlinksldjump"/>
          </p:cNvPr>
          <p:cNvSpPr/>
          <p:nvPr/>
        </p:nvSpPr>
        <p:spPr>
          <a:xfrm>
            <a:off x="8244408" y="6309320"/>
            <a:ext cx="504056" cy="432048"/>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69935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Возраст</a:t>
            </a:r>
            <a:endParaRPr lang="ru-RU" dirty="0"/>
          </a:p>
        </p:txBody>
      </p:sp>
      <p:sp>
        <p:nvSpPr>
          <p:cNvPr id="3" name="Объект 2"/>
          <p:cNvSpPr>
            <a:spLocks noGrp="1"/>
          </p:cNvSpPr>
          <p:nvPr>
            <p:ph idx="1"/>
          </p:nvPr>
        </p:nvSpPr>
        <p:spPr>
          <a:xfrm>
            <a:off x="467544" y="1988840"/>
            <a:ext cx="8229600" cy="2548880"/>
          </a:xfrm>
        </p:spPr>
        <p:txBody>
          <a:bodyPr/>
          <a:lstStyle/>
          <a:p>
            <a:pPr marL="0" lvl="1" indent="0" algn="ctr">
              <a:buNone/>
            </a:pPr>
            <a:r>
              <a:rPr lang="ru-RU" sz="4000" b="1" dirty="0" smtClean="0">
                <a:solidFill>
                  <a:schemeClr val="tx1"/>
                </a:solidFill>
              </a:rPr>
              <a:t>Брат </a:t>
            </a:r>
            <a:r>
              <a:rPr lang="ru-RU" sz="4000" b="1" dirty="0">
                <a:solidFill>
                  <a:schemeClr val="tx1"/>
                </a:solidFill>
              </a:rPr>
              <a:t>в 2 раза старше сестры, вместе им 21 год. На сколько лет сестра младше брата?</a:t>
            </a:r>
          </a:p>
          <a:p>
            <a:pPr marL="0" indent="0">
              <a:buNone/>
            </a:pPr>
            <a:endParaRPr lang="ru-RU" dirty="0"/>
          </a:p>
        </p:txBody>
      </p:sp>
      <p:sp>
        <p:nvSpPr>
          <p:cNvPr id="4" name="4-конечная звезда 3">
            <a:hlinkClick r:id="rId2" action="ppaction://hlinksldjump"/>
          </p:cNvPr>
          <p:cNvSpPr/>
          <p:nvPr/>
        </p:nvSpPr>
        <p:spPr>
          <a:xfrm>
            <a:off x="8244408" y="6361856"/>
            <a:ext cx="504056" cy="432048"/>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05531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5121"/>
            <a:ext cx="8229600" cy="907504"/>
          </a:xfrm>
        </p:spPr>
        <p:txBody>
          <a:bodyPr/>
          <a:lstStyle/>
          <a:p>
            <a:r>
              <a:rPr lang="ru-RU" dirty="0" smtClean="0"/>
              <a:t>Разноцветные фигуры</a:t>
            </a:r>
            <a:endParaRPr lang="ru-RU" dirty="0"/>
          </a:p>
        </p:txBody>
      </p:sp>
      <p:sp>
        <p:nvSpPr>
          <p:cNvPr id="3" name="Объект 2"/>
          <p:cNvSpPr>
            <a:spLocks noGrp="1"/>
          </p:cNvSpPr>
          <p:nvPr>
            <p:ph idx="1"/>
          </p:nvPr>
        </p:nvSpPr>
        <p:spPr>
          <a:xfrm>
            <a:off x="0" y="908720"/>
            <a:ext cx="9144000" cy="5949280"/>
          </a:xfrm>
        </p:spPr>
        <p:txBody>
          <a:bodyPr>
            <a:noAutofit/>
          </a:bodyPr>
          <a:lstStyle/>
          <a:p>
            <a:pPr marL="0" indent="0" algn="ctr">
              <a:buNone/>
            </a:pPr>
            <a:r>
              <a:rPr lang="ru-RU" sz="3500" b="1" dirty="0">
                <a:solidFill>
                  <a:schemeClr val="tx1"/>
                </a:solidFill>
              </a:rPr>
              <a:t>К</a:t>
            </a:r>
            <a:r>
              <a:rPr lang="ru-RU" sz="3500" b="1" dirty="0" smtClean="0">
                <a:solidFill>
                  <a:schemeClr val="tx1"/>
                </a:solidFill>
              </a:rPr>
              <a:t>вадрат</a:t>
            </a:r>
            <a:r>
              <a:rPr lang="ru-RU" sz="3500" b="1" dirty="0">
                <a:solidFill>
                  <a:schemeClr val="tx1"/>
                </a:solidFill>
              </a:rPr>
              <a:t>, прямоугольник, ромб и параллелограмм вырезаны из белой, синей, красной и зеленой бумаги. Известно, что прямоугольник не белый и не зеленый, синяя фигура лежит между ромбом и красной фигурой, параллелограмм не синий и не зеленый, квадрат лежит между параллелограммом и белой фигурой. Какая фигура вырезана из зеленой бумаги?</a:t>
            </a:r>
          </a:p>
        </p:txBody>
      </p:sp>
      <p:sp>
        <p:nvSpPr>
          <p:cNvPr id="4" name="4-конечная звезда 3">
            <a:hlinkClick r:id="rId2" action="ppaction://hlinksldjump"/>
          </p:cNvPr>
          <p:cNvSpPr/>
          <p:nvPr/>
        </p:nvSpPr>
        <p:spPr>
          <a:xfrm>
            <a:off x="8244408" y="6375711"/>
            <a:ext cx="504056" cy="432048"/>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8460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04"/>
            <a:ext cx="8229600" cy="835496"/>
          </a:xfrm>
        </p:spPr>
        <p:txBody>
          <a:bodyPr/>
          <a:lstStyle/>
          <a:p>
            <a:r>
              <a:rPr lang="ru-RU" dirty="0" err="1" smtClean="0"/>
              <a:t>Энергозатраты</a:t>
            </a:r>
            <a:endParaRPr lang="ru-RU" dirty="0"/>
          </a:p>
        </p:txBody>
      </p:sp>
      <p:sp>
        <p:nvSpPr>
          <p:cNvPr id="3" name="Объект 2"/>
          <p:cNvSpPr>
            <a:spLocks noGrp="1"/>
          </p:cNvSpPr>
          <p:nvPr>
            <p:ph idx="1"/>
          </p:nvPr>
        </p:nvSpPr>
        <p:spPr>
          <a:xfrm>
            <a:off x="5292" y="836712"/>
            <a:ext cx="9138708" cy="5904656"/>
          </a:xfrm>
        </p:spPr>
        <p:txBody>
          <a:bodyPr>
            <a:noAutofit/>
          </a:bodyPr>
          <a:lstStyle/>
          <a:p>
            <a:pPr marL="0" indent="0" algn="ctr">
              <a:buNone/>
            </a:pPr>
            <a:r>
              <a:rPr lang="ru-RU" sz="3400" b="1" dirty="0" smtClean="0">
                <a:solidFill>
                  <a:schemeClr val="tx1"/>
                </a:solidFill>
              </a:rPr>
              <a:t>Перед </a:t>
            </a:r>
            <a:r>
              <a:rPr lang="ru-RU" sz="3400" b="1" dirty="0">
                <a:solidFill>
                  <a:schemeClr val="tx1"/>
                </a:solidFill>
              </a:rPr>
              <a:t>боем с Иваном царевичем каждая голова Змея Горыныч съела по 200 кг морковки. Четверть энергии, полученной при расщеплении моркови, он израсходовал на перелет до места боя, 160 кг расщепилось во время боя. Достаточное ли количество морковки съел Змей Горыныч во время обеда, чтобы долететь обратно для новой заправки после </a:t>
            </a:r>
            <a:r>
              <a:rPr lang="ru-RU" sz="3400" b="1" dirty="0" smtClean="0">
                <a:solidFill>
                  <a:schemeClr val="tx1"/>
                </a:solidFill>
              </a:rPr>
              <a:t>бегства </a:t>
            </a:r>
            <a:r>
              <a:rPr lang="ru-RU" sz="3400" b="1" dirty="0">
                <a:solidFill>
                  <a:schemeClr val="tx1"/>
                </a:solidFill>
              </a:rPr>
              <a:t>с поля боя?</a:t>
            </a:r>
          </a:p>
        </p:txBody>
      </p:sp>
      <p:sp>
        <p:nvSpPr>
          <p:cNvPr id="4" name="4-конечная звезда 3">
            <a:hlinkClick r:id="rId2" action="ppaction://hlinksldjump"/>
          </p:cNvPr>
          <p:cNvSpPr/>
          <p:nvPr/>
        </p:nvSpPr>
        <p:spPr>
          <a:xfrm>
            <a:off x="8244408" y="6309320"/>
            <a:ext cx="504056" cy="432048"/>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3061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060848"/>
            <a:ext cx="8229600" cy="1600200"/>
          </a:xfrm>
        </p:spPr>
        <p:txBody>
          <a:bodyPr/>
          <a:lstStyle/>
          <a:p>
            <a:r>
              <a:rPr lang="ru-RU" sz="7200" dirty="0" smtClean="0"/>
              <a:t>Поздравляем!!!</a:t>
            </a:r>
            <a:endParaRPr lang="ru-RU" sz="7200" dirty="0"/>
          </a:p>
        </p:txBody>
      </p:sp>
    </p:spTree>
    <p:extLst>
      <p:ext uri="{BB962C8B-B14F-4D97-AF65-F5344CB8AC3E}">
        <p14:creationId xmlns:p14="http://schemas.microsoft.com/office/powerpoint/2010/main" val="487819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71983892"/>
              </p:ext>
            </p:extLst>
          </p:nvPr>
        </p:nvGraphicFramePr>
        <p:xfrm>
          <a:off x="251520" y="332656"/>
          <a:ext cx="8568952" cy="6192688"/>
        </p:xfrm>
        <a:graphic>
          <a:graphicData uri="http://schemas.openxmlformats.org/drawingml/2006/table">
            <a:tbl>
              <a:tblPr firstRow="1" bandRow="1">
                <a:tableStyleId>{5940675A-B579-460E-94D1-54222C63F5DA}</a:tableStyleId>
              </a:tblPr>
              <a:tblGrid>
                <a:gridCol w="3219300"/>
                <a:gridCol w="1337413"/>
                <a:gridCol w="1337413"/>
                <a:gridCol w="1337413"/>
                <a:gridCol w="1337413"/>
              </a:tblGrid>
              <a:tr h="1548172">
                <a:tc>
                  <a:txBody>
                    <a:bodyPr/>
                    <a:lstStyle/>
                    <a:p>
                      <a:pPr algn="ctr"/>
                      <a:r>
                        <a:rPr lang="ru-RU" sz="2800" dirty="0" smtClean="0">
                          <a:solidFill>
                            <a:schemeClr val="tx1"/>
                          </a:solidFill>
                          <a:latin typeface="Times New Roman" pitchFamily="18" charset="0"/>
                          <a:cs typeface="Times New Roman" pitchFamily="18" charset="0"/>
                        </a:rPr>
                        <a:t>Логика</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2" action="ppaction://hlinksldjump"/>
                        </a:rPr>
                        <a:t>100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3" action="ppaction://hlinksldjump"/>
                        </a:rPr>
                        <a:t>200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4" action="ppaction://hlinksldjump"/>
                        </a:rPr>
                        <a:t>300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5" action="ppaction://hlinksldjump"/>
                        </a:rPr>
                        <a:t>400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548172">
                <a:tc>
                  <a:txBody>
                    <a:bodyPr/>
                    <a:lstStyle/>
                    <a:p>
                      <a:pPr algn="ctr"/>
                      <a:r>
                        <a:rPr lang="ru-RU" sz="2800" dirty="0" smtClean="0">
                          <a:solidFill>
                            <a:schemeClr val="tx1"/>
                          </a:solidFill>
                          <a:latin typeface="Times New Roman" pitchFamily="18" charset="0"/>
                          <a:cs typeface="Times New Roman" pitchFamily="18" charset="0"/>
                        </a:rPr>
                        <a:t>Параллелограмм</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6" action="ppaction://hlinksldjump"/>
                        </a:rPr>
                        <a:t>100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7" action="ppaction://hlinksldjump"/>
                        </a:rPr>
                        <a:t>200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8" action="ppaction://hlinksldjump"/>
                        </a:rPr>
                        <a:t>300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9" action="ppaction://hlinksldjump"/>
                        </a:rPr>
                        <a:t>400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548172">
                <a:tc>
                  <a:txBody>
                    <a:bodyPr/>
                    <a:lstStyle/>
                    <a:p>
                      <a:pPr algn="ctr"/>
                      <a:r>
                        <a:rPr lang="ru-RU" sz="2800" dirty="0" smtClean="0">
                          <a:solidFill>
                            <a:schemeClr val="tx1"/>
                          </a:solidFill>
                          <a:latin typeface="Times New Roman" pitchFamily="18" charset="0"/>
                          <a:cs typeface="Times New Roman" pitchFamily="18" charset="0"/>
                        </a:rPr>
                        <a:t>Треугольник</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0" action="ppaction://hlinksldjump"/>
                        </a:rPr>
                        <a:t>100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1" action="ppaction://hlinksldjump"/>
                        </a:rPr>
                        <a:t>200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2" action="ppaction://hlinksldjump"/>
                        </a:rPr>
                        <a:t>300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3" action="ppaction://hlinksldjump"/>
                        </a:rPr>
                        <a:t>400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548172">
                <a:tc>
                  <a:txBody>
                    <a:bodyPr/>
                    <a:lstStyle/>
                    <a:p>
                      <a:pPr algn="ctr"/>
                      <a:r>
                        <a:rPr lang="ru-RU" sz="2800" dirty="0" smtClean="0">
                          <a:solidFill>
                            <a:schemeClr val="tx1"/>
                          </a:solidFill>
                          <a:latin typeface="Times New Roman" pitchFamily="18" charset="0"/>
                          <a:cs typeface="Times New Roman" pitchFamily="18" charset="0"/>
                        </a:rPr>
                        <a:t>Задачи</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4" action="ppaction://hlinksldjump"/>
                        </a:rPr>
                        <a:t>100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5" action="ppaction://hlinksldjump"/>
                        </a:rPr>
                        <a:t>200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6" action="ppaction://hlinksldjump"/>
                        </a:rPr>
                        <a:t>300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ru-RU" sz="2800" dirty="0" smtClean="0">
                          <a:solidFill>
                            <a:schemeClr val="tx1"/>
                          </a:solidFill>
                          <a:latin typeface="Times New Roman" pitchFamily="18" charset="0"/>
                          <a:cs typeface="Times New Roman" pitchFamily="18" charset="0"/>
                          <a:hlinkClick r:id="rId17" action="ppaction://hlinksldjump"/>
                        </a:rPr>
                        <a:t>400</a:t>
                      </a:r>
                      <a:endParaRPr lang="ru-RU" sz="2800" dirty="0">
                        <a:solidFill>
                          <a:schemeClr val="tx1"/>
                        </a:solidFill>
                        <a:latin typeface="Times New Roman" pitchFamily="18" charset="0"/>
                        <a:cs typeface="Times New Roman" pitchFamily="18"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64987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52936"/>
            <a:ext cx="8229600" cy="1143000"/>
          </a:xfrm>
        </p:spPr>
        <p:txBody>
          <a:bodyPr/>
          <a:lstStyle/>
          <a:p>
            <a:r>
              <a:rPr lang="ru-RU" dirty="0" smtClean="0"/>
              <a:t>ФИНАЛ</a:t>
            </a:r>
            <a:endParaRPr lang="ru-RU" dirty="0"/>
          </a:p>
        </p:txBody>
      </p:sp>
    </p:spTree>
    <p:extLst>
      <p:ext uri="{BB962C8B-B14F-4D97-AF65-F5344CB8AC3E}">
        <p14:creationId xmlns:p14="http://schemas.microsoft.com/office/powerpoint/2010/main" val="3092378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836712"/>
            <a:ext cx="8229600" cy="936104"/>
          </a:xfrm>
        </p:spPr>
        <p:txBody>
          <a:bodyPr/>
          <a:lstStyle/>
          <a:p>
            <a:r>
              <a:rPr lang="ru-RU" dirty="0" smtClean="0"/>
              <a:t>Солнечный свет</a:t>
            </a:r>
            <a:endParaRPr lang="ru-RU" dirty="0"/>
          </a:p>
        </p:txBody>
      </p:sp>
      <p:sp>
        <p:nvSpPr>
          <p:cNvPr id="4" name="Заголовок 1"/>
          <p:cNvSpPr txBox="1">
            <a:spLocks/>
          </p:cNvSpPr>
          <p:nvPr/>
        </p:nvSpPr>
        <p:spPr>
          <a:xfrm>
            <a:off x="467544" y="2065218"/>
            <a:ext cx="8229600"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dirty="0" smtClean="0"/>
              <a:t>Возраст</a:t>
            </a:r>
            <a:endParaRPr lang="ru-RU" dirty="0"/>
          </a:p>
        </p:txBody>
      </p:sp>
      <p:sp>
        <p:nvSpPr>
          <p:cNvPr id="5" name="Заголовок 1"/>
          <p:cNvSpPr txBox="1">
            <a:spLocks/>
          </p:cNvSpPr>
          <p:nvPr/>
        </p:nvSpPr>
        <p:spPr>
          <a:xfrm>
            <a:off x="467544" y="3212976"/>
            <a:ext cx="8229600"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dirty="0" smtClean="0"/>
              <a:t>Разноцветные фигуры</a:t>
            </a:r>
            <a:endParaRPr lang="ru-RU" dirty="0"/>
          </a:p>
        </p:txBody>
      </p:sp>
      <p:sp>
        <p:nvSpPr>
          <p:cNvPr id="6" name="Заголовок 1"/>
          <p:cNvSpPr txBox="1">
            <a:spLocks/>
          </p:cNvSpPr>
          <p:nvPr/>
        </p:nvSpPr>
        <p:spPr>
          <a:xfrm>
            <a:off x="494300" y="4437112"/>
            <a:ext cx="8229600"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dirty="0" err="1" smtClean="0"/>
              <a:t>Энергозатраты</a:t>
            </a:r>
            <a:endParaRPr lang="ru-RU" dirty="0"/>
          </a:p>
        </p:txBody>
      </p:sp>
      <p:sp>
        <p:nvSpPr>
          <p:cNvPr id="7" name="Овал 6">
            <a:hlinkClick r:id="rId2" action="ppaction://hlinksldjump"/>
          </p:cNvPr>
          <p:cNvSpPr/>
          <p:nvPr/>
        </p:nvSpPr>
        <p:spPr>
          <a:xfrm>
            <a:off x="1691680" y="126876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hlinkClick r:id="rId3" action="ppaction://hlinksldjump"/>
          </p:cNvPr>
          <p:cNvSpPr/>
          <p:nvPr/>
        </p:nvSpPr>
        <p:spPr>
          <a:xfrm>
            <a:off x="3059832" y="2461262"/>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hlinkClick r:id="rId4" action="ppaction://hlinksldjump"/>
          </p:cNvPr>
          <p:cNvSpPr/>
          <p:nvPr/>
        </p:nvSpPr>
        <p:spPr>
          <a:xfrm>
            <a:off x="755576" y="36090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hlinkClick r:id="rId5" action="ppaction://hlinksldjump"/>
          </p:cNvPr>
          <p:cNvSpPr/>
          <p:nvPr/>
        </p:nvSpPr>
        <p:spPr>
          <a:xfrm>
            <a:off x="1969840" y="4833811"/>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38419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662004" cy="3456384"/>
          </a:xfrm>
        </p:spPr>
        <p:txBody>
          <a:bodyPr/>
          <a:lstStyle/>
          <a:p>
            <a:r>
              <a:rPr lang="ru-RU" sz="4800" dirty="0">
                <a:effectLst/>
              </a:rPr>
              <a:t>Кто быстрее: страус, бегущий со скоростью </a:t>
            </a:r>
            <a:r>
              <a:rPr lang="ru-RU" sz="4800" dirty="0" smtClean="0">
                <a:effectLst/>
              </a:rPr>
              <a:t>72 км/ч, </a:t>
            </a:r>
            <a:r>
              <a:rPr lang="ru-RU" sz="4800" dirty="0">
                <a:effectLst/>
              </a:rPr>
              <a:t>или скворец, летящий со скоростью 20 м/с? </a:t>
            </a:r>
            <a:endParaRPr lang="ru-RU" sz="4800" dirty="0"/>
          </a:p>
        </p:txBody>
      </p:sp>
      <p:sp>
        <p:nvSpPr>
          <p:cNvPr id="4" name="Заголовок 1"/>
          <p:cNvSpPr txBox="1">
            <a:spLocks/>
          </p:cNvSpPr>
          <p:nvPr/>
        </p:nvSpPr>
        <p:spPr>
          <a:xfrm>
            <a:off x="611916" y="440046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Скорости одинаковы</a:t>
            </a:r>
            <a:endParaRPr lang="ru-RU" dirty="0"/>
          </a:p>
        </p:txBody>
      </p:sp>
      <p:sp>
        <p:nvSpPr>
          <p:cNvPr id="6" name="4-конечная звезда 5">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468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4824536"/>
          </a:xfrm>
        </p:spPr>
        <p:txBody>
          <a:bodyPr/>
          <a:lstStyle/>
          <a:p>
            <a:r>
              <a:rPr lang="ru-RU" sz="4800" dirty="0">
                <a:effectLst/>
              </a:rPr>
              <a:t>С какой средней скоростью пробежал дистанцию 1500 м бронзовый призер </a:t>
            </a:r>
            <a:r>
              <a:rPr lang="ru-RU" sz="4800" dirty="0" smtClean="0">
                <a:effectLst/>
              </a:rPr>
              <a:t>Олимпийских </a:t>
            </a:r>
            <a:r>
              <a:rPr lang="ru-RU" sz="4800" dirty="0">
                <a:effectLst/>
              </a:rPr>
              <a:t>игр 2018 года Семен Елистратов, если он финишировал через 2 минуты 11 с после старта?</a:t>
            </a:r>
            <a:endParaRPr lang="ru-RU" sz="4800" dirty="0"/>
          </a:p>
        </p:txBody>
      </p:sp>
      <p:sp>
        <p:nvSpPr>
          <p:cNvPr id="4" name="Заголовок 1"/>
          <p:cNvSpPr txBox="1">
            <a:spLocks/>
          </p:cNvSpPr>
          <p:nvPr/>
        </p:nvSpPr>
        <p:spPr>
          <a:xfrm>
            <a:off x="1475656" y="5275521"/>
            <a:ext cx="655272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11,4 м/с</a:t>
            </a:r>
            <a:endParaRPr lang="ru-RU" dirty="0"/>
          </a:p>
        </p:txBody>
      </p:sp>
      <p:sp>
        <p:nvSpPr>
          <p:cNvPr id="5" name="4-конечная звезда 4">
            <a:hlinkClick r:id="rId2" action="ppaction://hlinksldjump"/>
          </p:cNvPr>
          <p:cNvSpPr/>
          <p:nvPr/>
        </p:nvSpPr>
        <p:spPr>
          <a:xfrm>
            <a:off x="8244408" y="5949280"/>
            <a:ext cx="504056"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789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461</TotalTime>
  <Words>815</Words>
  <Application>Microsoft Office PowerPoint</Application>
  <PresentationFormat>Экран (4:3)</PresentationFormat>
  <Paragraphs>213</Paragraphs>
  <Slides>44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Исполнительная</vt:lpstr>
      <vt:lpstr>Своя игра</vt:lpstr>
      <vt:lpstr>I раунд</vt:lpstr>
      <vt:lpstr>Презентация PowerPoint</vt:lpstr>
      <vt:lpstr>II раунд</vt:lpstr>
      <vt:lpstr>Презентация PowerPoint</vt:lpstr>
      <vt:lpstr>ФИНАЛ</vt:lpstr>
      <vt:lpstr>Солнечный свет</vt:lpstr>
      <vt:lpstr>Кто быстрее: страус, бегущий со скоростью 72 км/ч, или скворец, летящий со скоростью 20 м/с? </vt:lpstr>
      <vt:lpstr>С какой средней скоростью пробежал дистанцию 1500 м бронзовый призер Олимпийских игр 2018 года Семен Елистратов, если он финишировал через 2 минуты 11 с после старта?</vt:lpstr>
      <vt:lpstr>Автомобилист выехал из Новоспасского в 8.40 утра. С какой средней скоростью он должен двигаться, чтобы прибыть к 11.10 в Ульяновск? Считать, что расстояние между населенными пунктами равно 160 км.</vt:lpstr>
      <vt:lpstr>По графику зависимости пути от времени при равномерном движении определите скорость автомобиля.</vt:lpstr>
      <vt:lpstr>Когда дрессированная корова Му-му встает на задние ноги, она весит 200 Н. Сколько будет весить корова, если встанет на четыре ноги?</vt:lpstr>
      <vt:lpstr>Фамилия какого ученого пропущена в стихотворении Джорджа Байрона: Когда однажды, в думу погружен, Увидел … яблока паденья, Он вывел притяжения закон Из этого простого наблюдения.</vt:lpstr>
      <vt:lpstr>С какой силой нужно тянуть санки с ребенком массой 40 кг по поверхности с коэффициентом трения 0,2?</vt:lpstr>
      <vt:lpstr>Определите центр тяжести фигуры, состоящей из двух прямоугольников.</vt:lpstr>
      <vt:lpstr>Она не имеет цвета и запаха, заполняет клетки живых существ на 70-80%, ее плотность 1000 кг/м3.</vt:lpstr>
      <vt:lpstr>Этот ученый сформулировал закон распределения давления в жидкостях и газах, изобрел счетную машину, шприц, участвовал в становлении проективной геометрии и теории вероятности.</vt:lpstr>
      <vt:lpstr>Капитан Врунгель, вернувшись с очередного кругосветного путешествия, рассказывает:        -У нас в кают-компании на стене висит ружье. Старинное, охотничье ружье. Так вот, это самое ружье непременно раз в год стреляет. И в этом году тоже – как бабахнет. Мы как раз стояли у острова Борнео. Я врываюсь в кают-компанию, и что же я вижу? Ружье раскачивается на стене, как маятник в шторм, а пуля пробила насквозь аквариум с моими золотыми рыбками… Вода выливается из дыры, как сквозь кингстоны, а бедные рыбки подпрыгивают, бьются о дно…  Пришлось мне заткнуть пробоину и вызвать своих помощников.         Какая физическая ошибка допущена в рассказе капитана Врунгеля?</vt:lpstr>
      <vt:lpstr>Определите давление бруска на стол.</vt:lpstr>
      <vt:lpstr>Почему при остановке автобуса обязательно нужно держаться за поручни? </vt:lpstr>
      <vt:lpstr>Почему мыльные пузыри имеют форму шара?</vt:lpstr>
      <vt:lpstr>Презентация PowerPoint</vt:lpstr>
      <vt:lpstr>Придумайте четверостишие о любом физическом явлении</vt:lpstr>
      <vt:lpstr>Сколько пальцев  на 6 руках?</vt:lpstr>
      <vt:lpstr>Вычислите:  900-230+23+1250.   Подсказка: результат – год образования Ульяновской области.</vt:lpstr>
      <vt:lpstr>Ульяновская область занимает примерно 0,2% территории России. Какова площадь нашей области, если площадь России 17 125 191 км².</vt:lpstr>
      <vt:lpstr>Имеется сплав стали двух сортов с содержанием никеля в 10% и 80%. Сколько нужно взять сплава каждого сорта, чтобы получить 140 кг стали с содержанием никеля 30%?</vt:lpstr>
      <vt:lpstr>Переставьте только один символ (знак или цифру), чтобы равенство стало верным: 6-(3-2)=1</vt:lpstr>
      <vt:lpstr>Сумма наибольшего трехзначного числа и наименьшего двузначного равна…</vt:lpstr>
      <vt:lpstr>Назовите следующее число в ряду:  2, 5, 11, 23…</vt:lpstr>
      <vt:lpstr>В двух классах школы  50 учащихся. В одном из классов на 5 учащихся больше, чем в другом классе. Сколько учеников в каждом классе?</vt:lpstr>
      <vt:lpstr>Найдите в квадрате название  3 геометрических фигур.</vt:lpstr>
      <vt:lpstr>Диагонали, как и стороны, этого четырехугольника взаимно перпендикулярны; стороны, как и углы, равны между собой.</vt:lpstr>
      <vt:lpstr>По периметру школы установлен забор длиной 120 м. Определите, какую площадь занимает пришкольный участок, если короткая сторона забора имеет длину 20 м.</vt:lpstr>
      <vt:lpstr>Постройте параллелограмм, диагонали которого равны       6 см и 8 см и пересекаются под углом 500.</vt:lpstr>
      <vt:lpstr>Треугольник с равными сторонами</vt:lpstr>
      <vt:lpstr>Определите площадь треугольника с основанием 4 см и высотой 6 см.</vt:lpstr>
      <vt:lpstr>Сколько треугольников изображено на рисунке?</vt:lpstr>
      <vt:lpstr>Постройте треугольник, стороны которого равны 6 см, 8 см и 10 см.</vt:lpstr>
      <vt:lpstr>Солнечный свет</vt:lpstr>
      <vt:lpstr>Возраст</vt:lpstr>
      <vt:lpstr>Разноцветные фигуры</vt:lpstr>
      <vt:lpstr>Энергозатраты</vt:lpstr>
      <vt:lpstr>Поздравляем!!!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Своя игра</dc:title>
  <dc:creator>ACER</dc:creator>
  <cp:lastModifiedBy>ACER</cp:lastModifiedBy>
  <cp:revision>30</cp:revision>
  <dcterms:created xsi:type="dcterms:W3CDTF">2018-02-03T18:35:05Z</dcterms:created>
  <dcterms:modified xsi:type="dcterms:W3CDTF">2018-05-29T12:39:46Z</dcterms:modified>
</cp:coreProperties>
</file>