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60" r:id="rId2"/>
    <p:sldId id="305" r:id="rId3"/>
    <p:sldId id="267" r:id="rId4"/>
    <p:sldId id="268" r:id="rId5"/>
    <p:sldId id="303" r:id="rId6"/>
    <p:sldId id="270" r:id="rId7"/>
    <p:sldId id="265" r:id="rId8"/>
    <p:sldId id="269" r:id="rId9"/>
    <p:sldId id="302" r:id="rId10"/>
    <p:sldId id="280" r:id="rId11"/>
    <p:sldId id="276" r:id="rId12"/>
    <p:sldId id="279" r:id="rId13"/>
    <p:sldId id="300" r:id="rId14"/>
    <p:sldId id="275" r:id="rId15"/>
    <p:sldId id="278" r:id="rId16"/>
    <p:sldId id="295" r:id="rId17"/>
    <p:sldId id="293" r:id="rId18"/>
    <p:sldId id="287" r:id="rId19"/>
    <p:sldId id="290" r:id="rId20"/>
    <p:sldId id="288" r:id="rId21"/>
    <p:sldId id="289" r:id="rId22"/>
    <p:sldId id="315" r:id="rId23"/>
    <p:sldId id="306" r:id="rId24"/>
    <p:sldId id="307" r:id="rId25"/>
    <p:sldId id="308" r:id="rId26"/>
    <p:sldId id="309" r:id="rId27"/>
    <p:sldId id="301" r:id="rId28"/>
    <p:sldId id="310" r:id="rId29"/>
    <p:sldId id="311" r:id="rId30"/>
    <p:sldId id="312" r:id="rId31"/>
    <p:sldId id="313" r:id="rId32"/>
    <p:sldId id="314" r:id="rId33"/>
    <p:sldId id="316" r:id="rId34"/>
    <p:sldId id="317" r:id="rId35"/>
    <p:sldId id="304" r:id="rId36"/>
    <p:sldId id="273" r:id="rId37"/>
  </p:sldIdLst>
  <p:sldSz cx="9144000" cy="5143500" type="screen16x9"/>
  <p:notesSz cx="6858000" cy="9144000"/>
  <p:defaultTextStyle>
    <a:defPPr>
      <a:defRPr lang="ru-RU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99FF"/>
    <a:srgbClr val="003399"/>
    <a:srgbClr val="FF6600"/>
    <a:srgbClr val="666633"/>
    <a:srgbClr val="223954"/>
    <a:srgbClr val="990000"/>
    <a:srgbClr val="FF0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917" autoAdjust="0"/>
    <p:restoredTop sz="93660" autoAdjust="0"/>
  </p:normalViewPr>
  <p:slideViewPr>
    <p:cSldViewPr>
      <p:cViewPr>
        <p:scale>
          <a:sx n="90" d="100"/>
          <a:sy n="90" d="100"/>
        </p:scale>
        <p:origin x="-684" y="-4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143DC4F-9508-47BF-92B7-B2BCD2997BEF}" type="datetimeFigureOut">
              <a:rPr lang="ru-RU"/>
              <a:pPr>
                <a:defRPr/>
              </a:pPr>
              <a:t>22.02.2017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C26EFB6-B6FA-40DF-B632-796D605C9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11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4A2BEB-5406-451B-A935-025C3C52FDEA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513520-5716-4643-9A7A-48E55DEA126F}" type="slidenum">
              <a:rPr lang="ru-RU" altLang="ru-RU" smtClean="0">
                <a:solidFill>
                  <a:srgbClr val="000000"/>
                </a:solidFill>
              </a:rPr>
              <a:pPr/>
              <a:t>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1D2FB9-53CD-41BC-823E-51FC2A647832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B09E2-09F5-4758-AD84-9C0FF7F9908F}" type="datetimeFigureOut">
              <a:rPr lang="ru-RU"/>
              <a:pPr>
                <a:defRPr/>
              </a:pPr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E6E2E-E7BD-463B-B539-DFF6A49965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3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4BAD0-2440-45F6-B33D-32C460AC1C55}" type="datetimeFigureOut">
              <a:rPr lang="ru-RU"/>
              <a:pPr>
                <a:defRPr/>
              </a:pPr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4C361-6217-4274-9995-BBF71BA367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950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75383-8DA8-4035-B3B2-E2114FEB24EC}" type="datetimeFigureOut">
              <a:rPr lang="ru-RU"/>
              <a:pPr>
                <a:defRPr/>
              </a:pPr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73E7F-3483-48F2-89DD-9C10903CD4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27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3A954-0999-46DD-B3A6-B187DCF2DCA4}" type="datetimeFigureOut">
              <a:rPr lang="ru-RU"/>
              <a:pPr>
                <a:defRPr/>
              </a:pPr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92010-E06D-4ECF-91F1-A33FBFC323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45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73A25-3B89-42EF-A5B6-3265BDD6B866}" type="datetimeFigureOut">
              <a:rPr lang="ru-RU"/>
              <a:pPr>
                <a:defRPr/>
              </a:pPr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5CFD5-8B97-4FA7-A607-EB836662B2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30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9AE1E-4E50-4448-ADB9-3DDA219E6961}" type="datetimeFigureOut">
              <a:rPr lang="ru-RU"/>
              <a:pPr>
                <a:defRPr/>
              </a:pPr>
              <a:t>22.02.2017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8155D-C4E1-4813-B5DA-167F855B2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173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055A8-BAEF-4362-8E42-DD112FED3401}" type="datetimeFigureOut">
              <a:rPr lang="ru-RU"/>
              <a:pPr>
                <a:defRPr/>
              </a:pPr>
              <a:t>22.02.2017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A395B-3369-4235-9B68-1E6484DE27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D114E-E278-41BC-825E-3DF1EDBEFA23}" type="datetimeFigureOut">
              <a:rPr lang="ru-RU"/>
              <a:pPr>
                <a:defRPr/>
              </a:pPr>
              <a:t>22.02.2017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EDB1C-0CA0-436F-9EAB-FB909CFBB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409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62632-2375-4235-951D-87A46EF86895}" type="datetimeFigureOut">
              <a:rPr lang="ru-RU"/>
              <a:pPr>
                <a:defRPr/>
              </a:pPr>
              <a:t>22.02.2017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61C66-884A-42AB-9422-840730E6C9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061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0149D-865D-4466-A7AE-87BE32994F20}" type="datetimeFigureOut">
              <a:rPr lang="ru-RU"/>
              <a:pPr>
                <a:defRPr/>
              </a:pPr>
              <a:t>22.02.2017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675BF-2C86-4DC6-BCF8-0C1B864B56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9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EF8AE-5BF6-4D3D-A20B-97C7B703EE0C}" type="datetimeFigureOut">
              <a:rPr lang="ru-RU"/>
              <a:pPr>
                <a:defRPr/>
              </a:pPr>
              <a:t>22.02.2017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04BF9-8A94-4A4A-8577-488F72F4D2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169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2F32F1-4C88-408F-8CB5-98F4ACF7B569}" type="datetimeFigureOut">
              <a:rPr lang="ru-RU"/>
              <a:pPr>
                <a:defRPr/>
              </a:pPr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973755-BEA9-4CBC-AA43-4C2D9C020A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&#1052;&#1072;&#1090;&#1077;&#1088;&#1080;&#1072;&#1083;&#1099;%20&#1082;%20&#1091;&#1088;&#1086;&#1082;&#1091;/&#1084;&#1086;&#1083;&#1086;&#1090;&#1086;&#1082;%20&#1080;%20&#1075;&#1074;&#1086;&#1079;&#1076;&#1100;.exe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.bin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2.gif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3.gif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4.gif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5.gif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22.xml"/><Relationship Id="rId18" Type="http://schemas.openxmlformats.org/officeDocument/2006/relationships/slide" Target="slide14.xml"/><Relationship Id="rId26" Type="http://schemas.openxmlformats.org/officeDocument/2006/relationships/slide" Target="slide24.xml"/><Relationship Id="rId3" Type="http://schemas.openxmlformats.org/officeDocument/2006/relationships/image" Target="../media/image4.png"/><Relationship Id="rId21" Type="http://schemas.openxmlformats.org/officeDocument/2006/relationships/slide" Target="slide18.xml"/><Relationship Id="rId34" Type="http://schemas.openxmlformats.org/officeDocument/2006/relationships/slide" Target="slide33.xml"/><Relationship Id="rId7" Type="http://schemas.openxmlformats.org/officeDocument/2006/relationships/slide" Target="slide6.xml"/><Relationship Id="rId12" Type="http://schemas.openxmlformats.org/officeDocument/2006/relationships/slide" Target="slide28.xml"/><Relationship Id="rId17" Type="http://schemas.openxmlformats.org/officeDocument/2006/relationships/slide" Target="slide12.xml"/><Relationship Id="rId25" Type="http://schemas.openxmlformats.org/officeDocument/2006/relationships/slide" Target="slide23.xml"/><Relationship Id="rId33" Type="http://schemas.openxmlformats.org/officeDocument/2006/relationships/slide" Target="slide32.xml"/><Relationship Id="rId2" Type="http://schemas.openxmlformats.org/officeDocument/2006/relationships/notesSlide" Target="../notesSlides/notesSlide3.xml"/><Relationship Id="rId16" Type="http://schemas.openxmlformats.org/officeDocument/2006/relationships/slide" Target="slide11.xml"/><Relationship Id="rId20" Type="http://schemas.openxmlformats.org/officeDocument/2006/relationships/slide" Target="slide17.xml"/><Relationship Id="rId29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24" Type="http://schemas.openxmlformats.org/officeDocument/2006/relationships/slide" Target="slide21.xml"/><Relationship Id="rId32" Type="http://schemas.openxmlformats.org/officeDocument/2006/relationships/slide" Target="slide31.xml"/><Relationship Id="rId5" Type="http://schemas.openxmlformats.org/officeDocument/2006/relationships/slide" Target="slide4.xml"/><Relationship Id="rId15" Type="http://schemas.openxmlformats.org/officeDocument/2006/relationships/slide" Target="slide13.xml"/><Relationship Id="rId23" Type="http://schemas.openxmlformats.org/officeDocument/2006/relationships/slide" Target="slide20.xml"/><Relationship Id="rId28" Type="http://schemas.openxmlformats.org/officeDocument/2006/relationships/slide" Target="slide26.xml"/><Relationship Id="rId10" Type="http://schemas.openxmlformats.org/officeDocument/2006/relationships/slide" Target="slide9.xml"/><Relationship Id="rId19" Type="http://schemas.openxmlformats.org/officeDocument/2006/relationships/slide" Target="slide15.xml"/><Relationship Id="rId31" Type="http://schemas.openxmlformats.org/officeDocument/2006/relationships/slide" Target="slide30.xml"/><Relationship Id="rId4" Type="http://schemas.openxmlformats.org/officeDocument/2006/relationships/image" Target="../media/image5.png"/><Relationship Id="rId9" Type="http://schemas.openxmlformats.org/officeDocument/2006/relationships/slide" Target="slide8.xml"/><Relationship Id="rId14" Type="http://schemas.openxmlformats.org/officeDocument/2006/relationships/slide" Target="slide16.xml"/><Relationship Id="rId22" Type="http://schemas.openxmlformats.org/officeDocument/2006/relationships/slide" Target="slide19.xml"/><Relationship Id="rId27" Type="http://schemas.openxmlformats.org/officeDocument/2006/relationships/slide" Target="slide25.xml"/><Relationship Id="rId30" Type="http://schemas.openxmlformats.org/officeDocument/2006/relationships/slide" Target="slide29.xml"/><Relationship Id="rId35" Type="http://schemas.openxmlformats.org/officeDocument/2006/relationships/slide" Target="slide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images.yandex.ru/yandsearch?source=wiz&amp;uinfo=sw-1423-sh-752-fw-1198-fh-546-pd-1&amp;p=2&amp;text=%D0%B0%D0%BD%D0%B8%D0%BC%D0%B8%D1%80%D0%BE%D0%B2%D0%B0%D0%BD%D0%BD%D1%8B%D0%B5%20%D1%80%D0%B8%D1%81%D1%83%D0%BD%D0%BA%D0%B8%20%D0%BA%20%D1%84%D0%B8%D0%B7%D0%B8%D0%BA%D0%B5&amp;noreask=1&amp;pos=85&amp;rpt=simage&amp;lr=36&amp;img_url=http://sch121.edusite.ru/images/ee383358c499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pedakademy.ru/diplom/pobeditely2014.gif" TargetMode="External"/><Relationship Id="rId13" Type="http://schemas.openxmlformats.org/officeDocument/2006/relationships/hyperlink" Target="http://dxmbkxacdb7tv.cloudfront.net/e16f7c4a-5e5c-4313-90d71e8063174f1a/gazbeztepla.gif" TargetMode="External"/><Relationship Id="rId3" Type="http://schemas.openxmlformats.org/officeDocument/2006/relationships/hyperlink" Target="http://fs.nashaucheba.ru/tw_files2/urls_3/1866/d-1865307/img4.jpg" TargetMode="External"/><Relationship Id="rId7" Type="http://schemas.openxmlformats.org/officeDocument/2006/relationships/hyperlink" Target="http://www.playing-field.ru/img/2015/052022/2741492" TargetMode="External"/><Relationship Id="rId12" Type="http://schemas.openxmlformats.org/officeDocument/2006/relationships/hyperlink" Target="http://npoos.narod.ru/TVOR/Shar_Paskalja.gif" TargetMode="External"/><Relationship Id="rId2" Type="http://schemas.openxmlformats.org/officeDocument/2006/relationships/hyperlink" Target="http://i.dailymail.co.uk/i/pix/2012/02/16/article-0-0447F5780000044D-128_306x54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ciences-/" TargetMode="External"/><Relationship Id="rId11" Type="http://schemas.openxmlformats.org/officeDocument/2006/relationships/hyperlink" Target="http://nv-magadan.narod.ru/porshen.gif" TargetMode="External"/><Relationship Id="rId5" Type="http://schemas.openxmlformats.org/officeDocument/2006/relationships/hyperlink" Target="http://www.acikbilim.com/wpcontent/uploads/2013/11/tsiolkovsky1.jpg" TargetMode="External"/><Relationship Id="rId10" Type="http://schemas.openxmlformats.org/officeDocument/2006/relationships/hyperlink" Target="https://i.ytimg.com/vi/ltupx2UKsy8/hqdefault.jpg" TargetMode="External"/><Relationship Id="rId4" Type="http://schemas.openxmlformats.org/officeDocument/2006/relationships/hyperlink" Target="http://www.copia-di-arte.com/kunst/justus_suttermans/bildnis-galileo-galilei.jpg" TargetMode="External"/><Relationship Id="rId9" Type="http://schemas.openxmlformats.org/officeDocument/2006/relationships/hyperlink" Target="http://www.bezugsquellen.info/anonym-surfen/index.php?wa=aHR0cHM6Ly91cGxvYWQud2lraW1lZGlhLm9yZy93aWtpcGVkaWEvY29tbW9ucy90aHVtYi9lL2U3L1N1Y3Jvc2UuZ2lmLzIzMHB4LVN1Y3Jvc2UuZ2lm" TargetMode="External"/><Relationship Id="rId14" Type="http://schemas.openxmlformats.org/officeDocument/2006/relationships/hyperlink" Target="http://cdn-nus-1.pinme.ru/tumb/600/photo/89/79/8979f3b773ed77d7a5c305a48407c487.gif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ukurier.gov.ua/media/images/2013-6/sovsibir.ru.jpg" TargetMode="External"/><Relationship Id="rId13" Type="http://schemas.openxmlformats.org/officeDocument/2006/relationships/hyperlink" Target="http://tinypic.com/view.php?pic=ejbkwj&amp;s=9#.WKxJJjG7p2Y" TargetMode="External"/><Relationship Id="rId3" Type="http://schemas.openxmlformats.org/officeDocument/2006/relationships/hyperlink" Target="http://edu.znate.ru/tw_files2/urls_1/9019/d-9018348/9018348_html_m6ec3cd19.jpg" TargetMode="External"/><Relationship Id="rId7" Type="http://schemas.openxmlformats.org/officeDocument/2006/relationships/hyperlink" Target="http://www.basd.net/cms/lib2/PA01001269/Centricity/Domain/238/bd13715_.gif" TargetMode="External"/><Relationship Id="rId12" Type="http://schemas.openxmlformats.org/officeDocument/2006/relationships/hyperlink" Target="http://i.dailymail.co.uk/i/pix/2010/02/15/article-1251145-0847C467000005DC-723_470x362_popup.jpg" TargetMode="External"/><Relationship Id="rId2" Type="http://schemas.openxmlformats.org/officeDocument/2006/relationships/hyperlink" Target="http://vchemraznica.ru/wp-content/uploads/2016/06/mass588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c.pics.livejournal.com/pjobynrutri/62923870/340238/340238_900.gif" TargetMode="External"/><Relationship Id="rId11" Type="http://schemas.openxmlformats.org/officeDocument/2006/relationships/hyperlink" Target="http://fakeposters.com.s3.amazonaws.com/results/2009/07/22/rgtyzeg3xt.jpg" TargetMode="External"/><Relationship Id="rId5" Type="http://schemas.openxmlformats.org/officeDocument/2006/relationships/hyperlink" Target="http://images.myshared.ru/10/1006607/slide_3.jpg" TargetMode="External"/><Relationship Id="rId10" Type="http://schemas.openxmlformats.org/officeDocument/2006/relationships/hyperlink" Target="http://os1.i.ua/3/1/11517902_f69e24e2.gif" TargetMode="External"/><Relationship Id="rId4" Type="http://schemas.openxmlformats.org/officeDocument/2006/relationships/hyperlink" Target="http://www.trashedgraphics.com/wp-content/uploads/2013/10/cube-1024x1024.png" TargetMode="External"/><Relationship Id="rId9" Type="http://schemas.openxmlformats.org/officeDocument/2006/relationships/hyperlink" Target="https://d3pl14o4ufnhvd.cloudfront.net/v2/uploads/d57de295-342f-4d7e-b93f-c4ab4c82189f/06e7fcb3b6aa8a79f03907adb4dade5d516d4e10_original.png" TargetMode="External"/><Relationship Id="rId14" Type="http://schemas.openxmlformats.org/officeDocument/2006/relationships/hyperlink" Target="http://ru.convdocs.org/pars_docs/refs/26/25128/25128_html_79d05233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hlinkClick r:id="" action="ppaction://hlinkshowjump?jump=nextslide" highlightClick="1"/>
          </p:cNvPr>
          <p:cNvSpPr/>
          <p:nvPr/>
        </p:nvSpPr>
        <p:spPr>
          <a:xfrm>
            <a:off x="8717657" y="4587974"/>
            <a:ext cx="318839" cy="341214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54" name="Прямоугольник 1"/>
          <p:cNvSpPr>
            <a:spLocks noChangeArrowheads="1"/>
          </p:cNvSpPr>
          <p:nvPr/>
        </p:nvSpPr>
        <p:spPr bwMode="auto">
          <a:xfrm>
            <a:off x="0" y="187486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4000" b="1" dirty="0" smtClean="0">
                <a:gradFill>
                  <a:gsLst>
                    <a:gs pos="58000">
                      <a:schemeClr val="tx1">
                        <a:lumMod val="49000"/>
                        <a:lumOff val="51000"/>
                      </a:schemeClr>
                    </a:gs>
                    <a:gs pos="41000">
                      <a:srgbClr val="003399"/>
                    </a:gs>
                    <a:gs pos="37000">
                      <a:schemeClr val="tx1"/>
                    </a:gs>
                    <a:gs pos="44000">
                      <a:schemeClr val="tx1"/>
                    </a:gs>
                    <a:gs pos="90000">
                      <a:srgbClr val="FF66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- </a:t>
            </a:r>
            <a:r>
              <a:rPr lang="ru-RU" altLang="ru-RU" sz="4000" b="1" dirty="0" err="1">
                <a:gradFill>
                  <a:gsLst>
                    <a:gs pos="58000">
                      <a:schemeClr val="tx1">
                        <a:lumMod val="49000"/>
                        <a:lumOff val="51000"/>
                      </a:schemeClr>
                    </a:gs>
                    <a:gs pos="41000">
                      <a:srgbClr val="003399"/>
                    </a:gs>
                    <a:gs pos="37000">
                      <a:schemeClr val="tx1"/>
                    </a:gs>
                    <a:gs pos="44000">
                      <a:schemeClr val="tx1"/>
                    </a:gs>
                    <a:gs pos="90000">
                      <a:srgbClr val="FF66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4000" b="1" dirty="0" err="1" smtClean="0">
                <a:gradFill>
                  <a:gsLst>
                    <a:gs pos="58000">
                      <a:schemeClr val="tx1">
                        <a:lumMod val="49000"/>
                        <a:lumOff val="51000"/>
                      </a:schemeClr>
                    </a:gs>
                    <a:gs pos="41000">
                      <a:srgbClr val="003399"/>
                    </a:gs>
                    <a:gs pos="37000">
                      <a:schemeClr val="tx1"/>
                    </a:gs>
                    <a:gs pos="44000">
                      <a:schemeClr val="tx1"/>
                    </a:gs>
                    <a:gs pos="90000">
                      <a:srgbClr val="FF66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овторялка</a:t>
            </a:r>
            <a:r>
              <a:rPr lang="ru-RU" altLang="ru-RU" sz="4000" b="1" dirty="0" smtClean="0">
                <a:gradFill>
                  <a:gsLst>
                    <a:gs pos="58000">
                      <a:schemeClr val="tx1">
                        <a:lumMod val="49000"/>
                        <a:lumOff val="51000"/>
                      </a:schemeClr>
                    </a:gs>
                    <a:gs pos="41000">
                      <a:srgbClr val="003399"/>
                    </a:gs>
                    <a:gs pos="37000">
                      <a:schemeClr val="tx1"/>
                    </a:gs>
                    <a:gs pos="44000">
                      <a:schemeClr val="tx1"/>
                    </a:gs>
                    <a:gs pos="90000">
                      <a:srgbClr val="FF66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altLang="ru-RU" sz="4000" b="1" dirty="0" smtClean="0">
                <a:gradFill>
                  <a:gsLst>
                    <a:gs pos="58000">
                      <a:schemeClr val="tx1">
                        <a:lumMod val="49000"/>
                        <a:lumOff val="51000"/>
                      </a:schemeClr>
                    </a:gs>
                    <a:gs pos="41000">
                      <a:srgbClr val="003399"/>
                    </a:gs>
                    <a:gs pos="37000">
                      <a:schemeClr val="tx1"/>
                    </a:gs>
                    <a:gs pos="44000">
                      <a:schemeClr val="tx1"/>
                    </a:gs>
                    <a:gs pos="90000">
                      <a:srgbClr val="FF66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</a:t>
            </a:r>
            <a:r>
              <a:rPr lang="ru-RU" altLang="ru-RU" sz="4000" b="1" dirty="0" smtClean="0">
                <a:gradFill>
                  <a:gsLst>
                    <a:gs pos="58000">
                      <a:schemeClr val="tx1">
                        <a:lumMod val="49000"/>
                        <a:lumOff val="51000"/>
                      </a:schemeClr>
                    </a:gs>
                    <a:gs pos="41000">
                      <a:srgbClr val="003399"/>
                    </a:gs>
                    <a:gs pos="37000">
                      <a:schemeClr val="tx1"/>
                    </a:gs>
                    <a:gs pos="44000">
                      <a:schemeClr val="tx1"/>
                    </a:gs>
                    <a:gs pos="90000">
                      <a:srgbClr val="FF66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4000" b="1" dirty="0">
                <a:gradFill>
                  <a:gsLst>
                    <a:gs pos="58000">
                      <a:schemeClr val="tx1">
                        <a:lumMod val="49000"/>
                        <a:lumOff val="51000"/>
                      </a:schemeClr>
                    </a:gs>
                    <a:gs pos="41000">
                      <a:srgbClr val="003399"/>
                    </a:gs>
                    <a:gs pos="37000">
                      <a:schemeClr val="tx1"/>
                    </a:gs>
                    <a:gs pos="44000">
                      <a:schemeClr val="tx1"/>
                    </a:gs>
                    <a:gs pos="90000">
                      <a:srgbClr val="FF66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взаимодействие, давление </a:t>
            </a:r>
          </a:p>
        </p:txBody>
      </p:sp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555463" y="3450362"/>
            <a:ext cx="7992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класс</a:t>
            </a:r>
          </a:p>
          <a:p>
            <a:pPr algn="ctr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игры: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Апрельская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 </a:t>
            </a: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СОШ № 11» ИМРСК</a:t>
            </a: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категория высшая</a:t>
            </a:r>
          </a:p>
        </p:txBody>
      </p:sp>
      <p:pic>
        <p:nvPicPr>
          <p:cNvPr id="10" name="Picture 8" descr="NZ Nan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5308">
            <a:off x="3563416" y="1472451"/>
            <a:ext cx="1747844" cy="174784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714375" y="285750"/>
            <a:ext cx="7000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charset="0"/>
              </a:rPr>
              <a:t>Мельчайшая частица вещества</a:t>
            </a:r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3359150" y="4227513"/>
            <a:ext cx="1714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Молекула</a:t>
            </a:r>
            <a:r>
              <a:rPr lang="ru-RU" altLang="ru-RU" sz="2400" b="1" i="1">
                <a:solidFill>
                  <a:srgbClr val="990000"/>
                </a:solidFill>
                <a:latin typeface="Arial" charset="0"/>
              </a:rPr>
              <a:t> </a:t>
            </a:r>
          </a:p>
        </p:txBody>
      </p:sp>
      <p:grpSp>
        <p:nvGrpSpPr>
          <p:cNvPr id="11268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1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1" name="Picture 12" descr="http://fitness-world24.ru/wp-content/uploads/2016/09/Sucros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938213"/>
            <a:ext cx="500062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лево 9">
            <a:hlinkClick r:id="rId4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</p:childTnLst>
        </p:cTn>
      </p:par>
    </p:tnLst>
    <p:bldLst>
      <p:bldP spid="1434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762000" y="290513"/>
            <a:ext cx="7000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charset="0"/>
              </a:rPr>
              <a:t>Давление</a:t>
            </a: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409575" y="4011613"/>
            <a:ext cx="8050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Величина, равная отношению перпендикулярной составляющей силы к площади опоры</a:t>
            </a:r>
          </a:p>
        </p:txBody>
      </p:sp>
      <p:grpSp>
        <p:nvGrpSpPr>
          <p:cNvPr id="13316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3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3" name="Прямоугольник 2"/>
          <p:cNvSpPr>
            <a:spLocks noChangeArrowheads="1"/>
          </p:cNvSpPr>
          <p:nvPr/>
        </p:nvSpPr>
        <p:spPr bwMode="auto">
          <a:xfrm>
            <a:off x="3071813" y="31257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14" name="Стрелка влево 13">
            <a:hlinkClick r:id="rId3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2117725" y="987425"/>
            <a:ext cx="4529138" cy="2668588"/>
            <a:chOff x="2118343" y="1073804"/>
            <a:chExt cx="4771646" cy="3226138"/>
          </a:xfrm>
        </p:grpSpPr>
        <p:pic>
          <p:nvPicPr>
            <p:cNvPr id="13318" name="Picture 10" descr="http://nv-magadan.narod.ru/porshen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025" y="1073804"/>
              <a:ext cx="3062087" cy="777799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297" name="Группа 14"/>
            <p:cNvGrpSpPr>
              <a:grpSpLocks/>
            </p:cNvGrpSpPr>
            <p:nvPr/>
          </p:nvGrpSpPr>
          <p:grpSpPr bwMode="auto">
            <a:xfrm>
              <a:off x="2118343" y="2653170"/>
              <a:ext cx="2144367" cy="1646772"/>
              <a:chOff x="1294044" y="2708275"/>
              <a:chExt cx="2663825" cy="2592388"/>
            </a:xfrm>
          </p:grpSpPr>
          <p:grpSp>
            <p:nvGrpSpPr>
              <p:cNvPr id="12311" name="Group 3"/>
              <p:cNvGrpSpPr>
                <a:grpSpLocks/>
              </p:cNvGrpSpPr>
              <p:nvPr/>
            </p:nvGrpSpPr>
            <p:grpSpPr bwMode="auto">
              <a:xfrm>
                <a:off x="1294044" y="3429000"/>
                <a:ext cx="2663825" cy="1871663"/>
                <a:chOff x="839" y="2160"/>
                <a:chExt cx="1678" cy="1179"/>
              </a:xfrm>
            </p:grpSpPr>
            <p:sp>
              <p:nvSpPr>
                <p:cNvPr id="26" name="Rectangle 4"/>
                <p:cNvSpPr>
                  <a:spLocks noChangeArrowheads="1"/>
                </p:cNvSpPr>
                <p:nvPr/>
              </p:nvSpPr>
              <p:spPr bwMode="auto">
                <a:xfrm>
                  <a:off x="839" y="2161"/>
                  <a:ext cx="1678" cy="1178"/>
                </a:xfrm>
                <a:prstGeom prst="rect">
                  <a:avLst/>
                </a:prstGeom>
                <a:gradFill rotWithShape="1">
                  <a:gsLst>
                    <a:gs pos="0">
                      <a:srgbClr val="9BECFF"/>
                    </a:gs>
                    <a:gs pos="50000">
                      <a:srgbClr val="E1F9FF"/>
                    </a:gs>
                    <a:gs pos="100000">
                      <a:srgbClr val="9BECFF"/>
                    </a:gs>
                  </a:gsLst>
                  <a:lin ang="0" scaled="1"/>
                </a:gradFill>
                <a:ln w="9525">
                  <a:solidFill>
                    <a:schemeClr val="tx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buChar char="§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endParaRPr lang="ru-RU" altLang="ru-RU" sz="1800" smtClean="0"/>
                </a:p>
              </p:txBody>
            </p:sp>
            <p:sp>
              <p:nvSpPr>
                <p:cNvPr id="27" name="Rectangle 5" descr="Пробка"/>
                <p:cNvSpPr>
                  <a:spLocks noChangeArrowheads="1"/>
                </p:cNvSpPr>
                <p:nvPr/>
              </p:nvSpPr>
              <p:spPr bwMode="auto">
                <a:xfrm>
                  <a:off x="839" y="2660"/>
                  <a:ext cx="1678" cy="679"/>
                </a:xfrm>
                <a:prstGeom prst="rect">
                  <a:avLst/>
                </a:prstGeom>
                <a:blipFill dpi="0" rotWithShape="1">
                  <a:blip r:embed="rId5"/>
                  <a:srcRect/>
                  <a:tile tx="0" ty="0" sx="100000" sy="100000" flip="none" algn="tl"/>
                </a:blipFill>
                <a:ln w="9525">
                  <a:solidFill>
                    <a:schemeClr val="tx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buChar char="§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endParaRPr lang="ru-RU" altLang="ru-RU" sz="1800" smtClean="0"/>
                </a:p>
              </p:txBody>
            </p:sp>
          </p:grpSp>
          <p:grpSp>
            <p:nvGrpSpPr>
              <p:cNvPr id="12312" name="Group 9"/>
              <p:cNvGrpSpPr>
                <a:grpSpLocks/>
              </p:cNvGrpSpPr>
              <p:nvPr/>
            </p:nvGrpSpPr>
            <p:grpSpPr bwMode="auto">
              <a:xfrm>
                <a:off x="1389707" y="2708275"/>
                <a:ext cx="2446338" cy="2232025"/>
                <a:chOff x="877" y="1661"/>
                <a:chExt cx="1496" cy="1406"/>
              </a:xfrm>
            </p:grpSpPr>
            <p:sp>
              <p:nvSpPr>
                <p:cNvPr id="18" name="Rectangle 10"/>
                <p:cNvSpPr>
                  <a:spLocks noChangeArrowheads="1"/>
                </p:cNvSpPr>
                <p:nvPr/>
              </p:nvSpPr>
              <p:spPr bwMode="auto">
                <a:xfrm>
                  <a:off x="1474" y="1956"/>
                  <a:ext cx="316" cy="409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989898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buChar char="§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endParaRPr lang="ru-RU" altLang="ru-RU" sz="1800" smtClean="0"/>
                </a:p>
              </p:txBody>
            </p:sp>
            <p:grpSp>
              <p:nvGrpSpPr>
                <p:cNvPr id="12314" name="Group 11"/>
                <p:cNvGrpSpPr>
                  <a:grpSpLocks/>
                </p:cNvGrpSpPr>
                <p:nvPr/>
              </p:nvGrpSpPr>
              <p:grpSpPr bwMode="auto">
                <a:xfrm>
                  <a:off x="1020" y="1661"/>
                  <a:ext cx="317" cy="1406"/>
                  <a:chOff x="1020" y="1661"/>
                  <a:chExt cx="317" cy="1927"/>
                </a:xfrm>
              </p:grpSpPr>
              <p:sp>
                <p:nvSpPr>
                  <p:cNvPr id="24" name="AutoShape 1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3" y="2638"/>
                    <a:ext cx="1834" cy="69"/>
                  </a:xfrm>
                  <a:prstGeom prst="homePlate">
                    <a:avLst>
                      <a:gd name="adj" fmla="val 675000"/>
                    </a:avLst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EDEDE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>
                        <a:lumMod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  <a:defRPr/>
                    </a:pPr>
                    <a:endParaRPr lang="ru-RU" altLang="ru-RU" sz="1800" smtClean="0"/>
                  </a:p>
                </p:txBody>
              </p:sp>
              <p:sp>
                <p:nvSpPr>
                  <p:cNvPr id="25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1023" y="1661"/>
                    <a:ext cx="31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EDEDE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  <a:defRPr/>
                    </a:pPr>
                    <a:endParaRPr lang="ru-RU" altLang="ru-RU" sz="1800" smtClean="0"/>
                  </a:p>
                </p:txBody>
              </p:sp>
            </p:grpSp>
            <p:grpSp>
              <p:nvGrpSpPr>
                <p:cNvPr id="12315" name="Group 14"/>
                <p:cNvGrpSpPr>
                  <a:grpSpLocks/>
                </p:cNvGrpSpPr>
                <p:nvPr/>
              </p:nvGrpSpPr>
              <p:grpSpPr bwMode="auto">
                <a:xfrm>
                  <a:off x="1882" y="1661"/>
                  <a:ext cx="317" cy="1406"/>
                  <a:chOff x="1020" y="1661"/>
                  <a:chExt cx="317" cy="1927"/>
                </a:xfrm>
              </p:grpSpPr>
              <p:sp>
                <p:nvSpPr>
                  <p:cNvPr id="22" name="AutoShape 1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1" y="2637"/>
                    <a:ext cx="1836" cy="67"/>
                  </a:xfrm>
                  <a:prstGeom prst="homePlate">
                    <a:avLst>
                      <a:gd name="adj" fmla="val 675000"/>
                    </a:avLst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EDEDE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>
                        <a:lumMod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  <a:defRPr/>
                    </a:pPr>
                    <a:endParaRPr lang="ru-RU" altLang="ru-RU" sz="1800" smtClean="0"/>
                  </a:p>
                </p:txBody>
              </p:sp>
              <p:sp>
                <p:nvSpPr>
                  <p:cNvPr id="23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1020" y="1661"/>
                    <a:ext cx="316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EDEDE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3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4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hlink"/>
                      </a:buClr>
                      <a:buFont typeface="Wingdings" pitchFamily="2" charset="2"/>
                      <a:buChar char="§"/>
                      <a:defRPr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  <a:defRPr/>
                    </a:pPr>
                    <a:endParaRPr lang="ru-RU" altLang="ru-RU" sz="1800" smtClean="0"/>
                  </a:p>
                </p:txBody>
              </p:sp>
            </p:grp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879" y="2297"/>
                  <a:ext cx="1493" cy="13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buChar char="§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endParaRPr lang="ru-RU" altLang="ru-RU" sz="1800" smtClean="0"/>
                </a:p>
              </p:txBody>
            </p:sp>
          </p:grpSp>
        </p:grpSp>
        <p:grpSp>
          <p:nvGrpSpPr>
            <p:cNvPr id="12298" name="Группа 27"/>
            <p:cNvGrpSpPr>
              <a:grpSpLocks/>
            </p:cNvGrpSpPr>
            <p:nvPr/>
          </p:nvGrpSpPr>
          <p:grpSpPr bwMode="auto">
            <a:xfrm>
              <a:off x="4644008" y="2355798"/>
              <a:ext cx="2245981" cy="1930451"/>
              <a:chOff x="5292725" y="2133600"/>
              <a:chExt cx="2663825" cy="3167063"/>
            </a:xfrm>
          </p:grpSpPr>
          <p:grpSp>
            <p:nvGrpSpPr>
              <p:cNvPr id="12299" name="Group 6"/>
              <p:cNvGrpSpPr>
                <a:grpSpLocks/>
              </p:cNvGrpSpPr>
              <p:nvPr/>
            </p:nvGrpSpPr>
            <p:grpSpPr bwMode="auto">
              <a:xfrm>
                <a:off x="5292725" y="3429000"/>
                <a:ext cx="2663825" cy="1871663"/>
                <a:chOff x="3334" y="2160"/>
                <a:chExt cx="1678" cy="1179"/>
              </a:xfrm>
            </p:grpSpPr>
            <p:sp>
              <p:nvSpPr>
                <p:cNvPr id="12309" name="Rectangle 7"/>
                <p:cNvSpPr>
                  <a:spLocks noChangeArrowheads="1"/>
                </p:cNvSpPr>
                <p:nvPr/>
              </p:nvSpPr>
              <p:spPr bwMode="auto">
                <a:xfrm>
                  <a:off x="3334" y="2160"/>
                  <a:ext cx="1678" cy="1179"/>
                </a:xfrm>
                <a:prstGeom prst="rect">
                  <a:avLst/>
                </a:prstGeom>
                <a:gradFill rotWithShape="1">
                  <a:gsLst>
                    <a:gs pos="0">
                      <a:srgbClr val="9BECFF"/>
                    </a:gs>
                    <a:gs pos="50000">
                      <a:srgbClr val="E1F9FF"/>
                    </a:gs>
                    <a:gs pos="100000">
                      <a:srgbClr val="9BEC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>
                    <a:latin typeface="Arial" charset="0"/>
                  </a:endParaRPr>
                </a:p>
              </p:txBody>
            </p:sp>
            <p:sp>
              <p:nvSpPr>
                <p:cNvPr id="12310" name="Rectangle 8" descr="Пробка"/>
                <p:cNvSpPr>
                  <a:spLocks noChangeArrowheads="1"/>
                </p:cNvSpPr>
                <p:nvPr/>
              </p:nvSpPr>
              <p:spPr bwMode="auto">
                <a:xfrm>
                  <a:off x="3334" y="2659"/>
                  <a:ext cx="1678" cy="680"/>
                </a:xfrm>
                <a:prstGeom prst="rect">
                  <a:avLst/>
                </a:prstGeom>
                <a:blipFill dpi="0" rotWithShape="1">
                  <a:blip r:embed="rId5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>
                    <a:latin typeface="Arial" charset="0"/>
                  </a:endParaRPr>
                </a:p>
              </p:txBody>
            </p:sp>
          </p:grpSp>
          <p:grpSp>
            <p:nvGrpSpPr>
              <p:cNvPr id="12300" name="Group 18"/>
              <p:cNvGrpSpPr>
                <a:grpSpLocks/>
              </p:cNvGrpSpPr>
              <p:nvPr/>
            </p:nvGrpSpPr>
            <p:grpSpPr bwMode="auto">
              <a:xfrm>
                <a:off x="5435600" y="2133600"/>
                <a:ext cx="2374900" cy="2232025"/>
                <a:chOff x="3424" y="1298"/>
                <a:chExt cx="1496" cy="1406"/>
              </a:xfrm>
            </p:grpSpPr>
            <p:sp>
              <p:nvSpPr>
                <p:cNvPr id="31" name="Rectangle 19"/>
                <p:cNvSpPr>
                  <a:spLocks noChangeArrowheads="1"/>
                </p:cNvSpPr>
                <p:nvPr/>
              </p:nvSpPr>
              <p:spPr bwMode="auto">
                <a:xfrm>
                  <a:off x="3967" y="1570"/>
                  <a:ext cx="319" cy="409"/>
                </a:xfrm>
                <a:prstGeom prst="rect">
                  <a:avLst/>
                </a:prstGeom>
                <a:gradFill rotWithShape="1">
                  <a:gsLst>
                    <a:gs pos="0">
                      <a:srgbClr val="333333"/>
                    </a:gs>
                    <a:gs pos="50000">
                      <a:srgbClr val="989898"/>
                    </a:gs>
                    <a:gs pos="100000">
                      <a:srgbClr val="333333"/>
                    </a:gs>
                  </a:gsLst>
                  <a:lin ang="0" scaled="1"/>
                </a:gradFill>
                <a:ln w="9525">
                  <a:solidFill>
                    <a:schemeClr val="tx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buChar char="§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endParaRPr lang="ru-RU" altLang="ru-RU" sz="1800" smtClean="0"/>
                </a:p>
              </p:txBody>
            </p:sp>
            <p:grpSp>
              <p:nvGrpSpPr>
                <p:cNvPr id="12302" name="Group 20"/>
                <p:cNvGrpSpPr>
                  <a:grpSpLocks/>
                </p:cNvGrpSpPr>
                <p:nvPr/>
              </p:nvGrpSpPr>
              <p:grpSpPr bwMode="auto">
                <a:xfrm rot="10800000">
                  <a:off x="3560" y="1298"/>
                  <a:ext cx="317" cy="1406"/>
                  <a:chOff x="1020" y="1661"/>
                  <a:chExt cx="317" cy="1927"/>
                </a:xfrm>
              </p:grpSpPr>
              <p:sp>
                <p:nvSpPr>
                  <p:cNvPr id="12307" name="AutoShape 2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2" y="2636"/>
                    <a:ext cx="1836" cy="68"/>
                  </a:xfrm>
                  <a:prstGeom prst="homePlate">
                    <a:avLst>
                      <a:gd name="adj" fmla="val 675000"/>
                    </a:avLst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EDEDE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defTabSz="9128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defTabSz="9128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defTabSz="9128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defTabSz="9128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>
                      <a:latin typeface="Arial" charset="0"/>
                    </a:endParaRPr>
                  </a:p>
                </p:txBody>
              </p:sp>
              <p:sp>
                <p:nvSpPr>
                  <p:cNvPr id="12308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020" y="1661"/>
                    <a:ext cx="317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EDEDE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defTabSz="9128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defTabSz="9128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defTabSz="9128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defTabSz="9128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>
                      <a:latin typeface="Arial" charset="0"/>
                    </a:endParaRPr>
                  </a:p>
                </p:txBody>
              </p:sp>
            </p:grpSp>
            <p:grpSp>
              <p:nvGrpSpPr>
                <p:cNvPr id="12303" name="Group 23"/>
                <p:cNvGrpSpPr>
                  <a:grpSpLocks/>
                </p:cNvGrpSpPr>
                <p:nvPr/>
              </p:nvGrpSpPr>
              <p:grpSpPr bwMode="auto">
                <a:xfrm rot="10800000">
                  <a:off x="4468" y="1298"/>
                  <a:ext cx="317" cy="1406"/>
                  <a:chOff x="1020" y="1661"/>
                  <a:chExt cx="317" cy="1927"/>
                </a:xfrm>
              </p:grpSpPr>
              <p:sp>
                <p:nvSpPr>
                  <p:cNvPr id="12305" name="AutoShape 2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2" y="2636"/>
                    <a:ext cx="1836" cy="68"/>
                  </a:xfrm>
                  <a:prstGeom prst="homePlate">
                    <a:avLst>
                      <a:gd name="adj" fmla="val 675000"/>
                    </a:avLst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EDEDE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defTabSz="9128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defTabSz="9128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defTabSz="9128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defTabSz="9128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>
                      <a:latin typeface="Arial" charset="0"/>
                    </a:endParaRPr>
                  </a:p>
                </p:txBody>
              </p:sp>
              <p:sp>
                <p:nvSpPr>
                  <p:cNvPr id="12306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1020" y="1661"/>
                    <a:ext cx="317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3333"/>
                      </a:gs>
                      <a:gs pos="50000">
                        <a:srgbClr val="EDEDED"/>
                      </a:gs>
                      <a:gs pos="100000">
                        <a:srgbClr val="333333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defTabSz="9128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defTabSz="9128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defTabSz="9128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defTabSz="9128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>
                      <a:latin typeface="Arial" charset="0"/>
                    </a:endParaRPr>
                  </a:p>
                </p:txBody>
              </p:sp>
            </p:grpSp>
            <p:sp>
              <p:nvSpPr>
                <p:cNvPr id="12304" name="Rectangle 26"/>
                <p:cNvSpPr>
                  <a:spLocks noChangeArrowheads="1"/>
                </p:cNvSpPr>
                <p:nvPr/>
              </p:nvSpPr>
              <p:spPr bwMode="auto">
                <a:xfrm>
                  <a:off x="3424" y="1933"/>
                  <a:ext cx="1496" cy="136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>
                    <a:latin typeface="Arial" charset="0"/>
                  </a:endParaRPr>
                </a:p>
              </p:txBody>
            </p:sp>
          </p:grpSp>
        </p:grp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</p:childTnLst>
        </p:cTn>
      </p:par>
    </p:tnLst>
    <p:bldLst>
      <p:bldP spid="92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714375" y="285750"/>
            <a:ext cx="7358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charset="0"/>
              </a:rPr>
              <a:t>Плотность </a:t>
            </a: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468313" y="3867150"/>
            <a:ext cx="8116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Физическая величина, равная отношению массы тела к его объёму</a:t>
            </a:r>
          </a:p>
        </p:txBody>
      </p:sp>
      <p:grpSp>
        <p:nvGrpSpPr>
          <p:cNvPr id="14340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4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Прямоугольник 1"/>
          <p:cNvSpPr>
            <a:spLocks noChangeArrowheads="1"/>
          </p:cNvSpPr>
          <p:nvPr/>
        </p:nvSpPr>
        <p:spPr bwMode="auto">
          <a:xfrm>
            <a:off x="1804988" y="3332163"/>
            <a:ext cx="45720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</p:txBody>
      </p:sp>
      <p:sp>
        <p:nvSpPr>
          <p:cNvPr id="14" name="Стрелка влево 13">
            <a:hlinkClick r:id="rId3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1347788" y="1346200"/>
            <a:ext cx="6143625" cy="2214563"/>
            <a:chOff x="1475588" y="1732092"/>
            <a:chExt cx="6143625" cy="2214563"/>
          </a:xfrm>
        </p:grpSpPr>
        <p:pic>
          <p:nvPicPr>
            <p:cNvPr id="13320" name="Picture 2" descr="C:\Users\Директор\Documents\Давление\Рисунок1л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287" y="1732092"/>
              <a:ext cx="5786437" cy="2214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Овал 18"/>
            <p:cNvSpPr/>
            <p:nvPr/>
          </p:nvSpPr>
          <p:spPr>
            <a:xfrm rot="5400000">
              <a:off x="5820575" y="1803530"/>
              <a:ext cx="914400" cy="914400"/>
            </a:xfrm>
            <a:prstGeom prst="ellipse">
              <a:avLst/>
            </a:prstGeom>
            <a:gradFill>
              <a:gsLst>
                <a:gs pos="27000">
                  <a:srgbClr val="0000CC"/>
                </a:gs>
                <a:gs pos="80000">
                  <a:schemeClr val="tx1">
                    <a:lumMod val="6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 rot="5400000">
              <a:off x="2990063" y="2159130"/>
              <a:ext cx="914400" cy="914400"/>
            </a:xfrm>
            <a:prstGeom prst="ellipse">
              <a:avLst/>
            </a:prstGeom>
            <a:gradFill flip="none" rotWithShape="1">
              <a:gsLst>
                <a:gs pos="4000">
                  <a:srgbClr val="FF3300"/>
                </a:gs>
                <a:gs pos="58000">
                  <a:srgbClr val="FF9933"/>
                </a:gs>
                <a:gs pos="100000">
                  <a:schemeClr val="tx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3323" name="Picture 6">
              <a:hlinkClick r:id="rId5" action="ppaction://hlinkfile" tooltip="Молоток и гвоздь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6" t="11224" r="16541" b="10745"/>
            <a:stretch>
              <a:fillRect/>
            </a:stretch>
          </p:blipFill>
          <p:spPr bwMode="auto">
            <a:xfrm>
              <a:off x="1475588" y="3750533"/>
              <a:ext cx="6143625" cy="196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Овал 21"/>
            <p:cNvSpPr/>
            <p:nvPr/>
          </p:nvSpPr>
          <p:spPr>
            <a:xfrm rot="5400000">
              <a:off x="4418813" y="2735392"/>
              <a:ext cx="914400" cy="914400"/>
            </a:xfrm>
            <a:prstGeom prst="ellipse">
              <a:avLst/>
            </a:prstGeom>
            <a:gradFill>
              <a:gsLst>
                <a:gs pos="6000">
                  <a:schemeClr val="bg1">
                    <a:lumMod val="85000"/>
                    <a:lumOff val="15000"/>
                  </a:schemeClr>
                </a:gs>
                <a:gs pos="58000">
                  <a:srgbClr val="CC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</p:childTnLst>
        </p:cTn>
      </p:par>
    </p:tnLst>
    <p:bldLst>
      <p:bldP spid="1229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1214438" y="357188"/>
            <a:ext cx="5929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charset="0"/>
              </a:rPr>
              <a:t>Мера взаимодействия тел</a:t>
            </a: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2714625" y="3867150"/>
            <a:ext cx="322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charset="0"/>
              </a:rPr>
              <a:t>Сила</a:t>
            </a:r>
          </a:p>
        </p:txBody>
      </p:sp>
      <p:grpSp>
        <p:nvGrpSpPr>
          <p:cNvPr id="12292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2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4" name="Picture 10" descr="https://i.ytimg.com/vi/ltupx2UKsy8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5" b="13066"/>
          <a:stretch>
            <a:fillRect/>
          </a:stretch>
        </p:blipFill>
        <p:spPr bwMode="auto">
          <a:xfrm>
            <a:off x="2195513" y="1058863"/>
            <a:ext cx="4572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лево 9">
            <a:hlinkClick r:id="rId4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</p:childTnLst>
        </p:cTn>
      </p:par>
    </p:tnLst>
    <p:bldLst>
      <p:bldP spid="133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884238" y="357188"/>
            <a:ext cx="7000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charset="0"/>
              </a:rPr>
              <a:t>Скорость при равномерном движении</a:t>
            </a: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827088" y="3824288"/>
            <a:ext cx="68849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Физическая величина, равная отношению пути ко времени</a:t>
            </a:r>
            <a:endParaRPr lang="ru-RU" altLang="ru-RU" sz="2400" b="1" i="1">
              <a:solidFill>
                <a:srgbClr val="990000"/>
              </a:solidFill>
              <a:latin typeface="Arial" charset="0"/>
            </a:endParaRPr>
          </a:p>
        </p:txBody>
      </p:sp>
      <p:grpSp>
        <p:nvGrpSpPr>
          <p:cNvPr id="15365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5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7" name="Picture 12" descr="http://cdn-nus-1.pinme.ru/tumb/600/photo/89/79/8979f3b773ed77d7a5c305a48407c48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1071563"/>
            <a:ext cx="475773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лево 13">
            <a:hlinkClick r:id="rId4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</p:childTnLst>
        </p:cTn>
      </p:par>
    </p:tnLst>
    <p:bldLst>
      <p:bldP spid="102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714375" y="357188"/>
            <a:ext cx="7000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charset="0"/>
              </a:rPr>
              <a:t>Масса </a:t>
            </a: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2771775" y="4011613"/>
            <a:ext cx="3806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Мера инертности тела</a:t>
            </a:r>
          </a:p>
        </p:txBody>
      </p:sp>
      <p:grpSp>
        <p:nvGrpSpPr>
          <p:cNvPr id="16389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6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3" name="Picture 13" descr="http://vchemraznica.ru/wp-content/uploads/2016/06/mass5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1287463"/>
            <a:ext cx="47625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лево 13">
            <a:hlinkClick r:id="rId4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9"/>
                  </p:tgtEl>
                </p:cond>
              </p:nextCondLst>
            </p:seq>
          </p:childTnLst>
        </p:cTn>
      </p:par>
    </p:tnLst>
    <p:bldLst>
      <p:bldP spid="1126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806450" y="241300"/>
            <a:ext cx="8245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charset="0"/>
              </a:rPr>
              <a:t>Основная единица длины в СИ</a:t>
            </a: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3584575" y="1058863"/>
            <a:ext cx="2571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Метр (м)</a:t>
            </a:r>
          </a:p>
        </p:txBody>
      </p:sp>
      <p:grpSp>
        <p:nvGrpSpPr>
          <p:cNvPr id="17412" name="Группа 10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2" name="TextBox 11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1</a:t>
              </a:r>
            </a:p>
          </p:txBody>
        </p:sp>
        <p:pic>
          <p:nvPicPr>
            <p:cNvPr id="13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Стрелка влево 8">
            <a:hlinkClick r:id="rId3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20" name="Picture 12" descr="http://edu.znate.ru/tw_files2/urls_1/9019/d-9018348/9018348_html_m6ec3cd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1995488"/>
            <a:ext cx="3671887" cy="233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  <p:bldLst>
      <p:bldP spid="1741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3071813" y="4064000"/>
            <a:ext cx="44529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2400" b="1">
                <a:latin typeface="Arial" charset="0"/>
              </a:rPr>
              <a:t>Кубический метр </a:t>
            </a:r>
            <a:r>
              <a:rPr lang="ru-RU" altLang="ru-RU" sz="2400" b="1"/>
              <a:t>( М </a:t>
            </a:r>
            <a:r>
              <a:rPr lang="ru-RU" altLang="ru-RU" sz="2400" b="1" baseline="30000"/>
              <a:t>3</a:t>
            </a:r>
            <a:r>
              <a:rPr lang="ru-RU" altLang="ru-RU" sz="2400" b="1"/>
              <a:t> )</a:t>
            </a:r>
            <a:endParaRPr lang="ru-RU" altLang="ru-RU" sz="2400"/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ru-RU" altLang="ru-RU" sz="2400" b="1">
              <a:latin typeface="Arial" charset="0"/>
            </a:endParaRPr>
          </a:p>
        </p:txBody>
      </p:sp>
      <p:grpSp>
        <p:nvGrpSpPr>
          <p:cNvPr id="18436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2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Стрелка влево 8">
            <a:hlinkClick r:id="rId3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437" name="TextBox 3"/>
          <p:cNvSpPr txBox="1">
            <a:spLocks noChangeArrowheads="1"/>
          </p:cNvSpPr>
          <p:nvPr/>
        </p:nvSpPr>
        <p:spPr bwMode="auto">
          <a:xfrm>
            <a:off x="1824038" y="292100"/>
            <a:ext cx="725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charset="0"/>
              </a:rPr>
              <a:t>Основная единица объёма в СИ</a:t>
            </a:r>
          </a:p>
        </p:txBody>
      </p:sp>
      <p:pic>
        <p:nvPicPr>
          <p:cNvPr id="18441" name="Picture 9" descr="http://www.trashedgraphics.com/wp-content/uploads/2013/10/cube-1024x10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795338"/>
            <a:ext cx="33020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</p:childTnLst>
        </p:cTn>
      </p:par>
    </p:tnLst>
    <p:bldLst>
      <p:bldP spid="16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2771775" y="3579813"/>
            <a:ext cx="3502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charset="0"/>
              </a:rPr>
              <a:t>Ньютон ( Н )</a:t>
            </a:r>
          </a:p>
        </p:txBody>
      </p:sp>
      <p:grpSp>
        <p:nvGrpSpPr>
          <p:cNvPr id="19461" name="Группа 8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0" name="TextBox 9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3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Стрелка влево 8">
            <a:hlinkClick r:id="rId3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116013" y="209550"/>
            <a:ext cx="676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charset="0"/>
              </a:rPr>
              <a:t>Основная единица силы в СИ</a:t>
            </a:r>
          </a:p>
        </p:txBody>
      </p:sp>
      <p:pic>
        <p:nvPicPr>
          <p:cNvPr id="14" name="Picture 6" descr="C:\Мои документы\Измерительные приборы\Динамометр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169" y="1292930"/>
            <a:ext cx="6339127" cy="17398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tx1">
                <a:lumMod val="85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1"/>
                  </p:tgtEl>
                </p:cond>
              </p:nextCondLst>
            </p:seq>
          </p:childTnLst>
        </p:cTn>
      </p:par>
    </p:tnLst>
    <p:bldLst>
      <p:bldP spid="2765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45562" y="3680818"/>
            <a:ext cx="6696744" cy="822597"/>
          </a:xfrm>
          <a:prstGeom prst="rect">
            <a:avLst/>
          </a:prstGeom>
          <a:blipFill rotWithShape="1">
            <a:blip r:embed="rId2"/>
            <a:stretch>
              <a:fillRect b="-8148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grpSp>
        <p:nvGrpSpPr>
          <p:cNvPr id="20485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4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Стрелка влево 9">
            <a:hlinkClick r:id="rId4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95288" y="285750"/>
            <a:ext cx="8245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charset="0"/>
              </a:rPr>
              <a:t>Основная единица скорости в СИ</a:t>
            </a: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428625" y="1103313"/>
            <a:ext cx="7381875" cy="3400425"/>
            <a:chOff x="429047" y="1103313"/>
            <a:chExt cx="7381875" cy="3400102"/>
          </a:xfrm>
        </p:grpSpPr>
        <p:pic>
          <p:nvPicPr>
            <p:cNvPr id="20487" name="Picture 10" descr="http://ic.pics.livejournal.com/pjobynrutri/62923870/340238/340238_900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103313"/>
              <a:ext cx="6191250" cy="239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14" descr="http://www.basd.net/cms/lib2/PA01001269/Centricity/Domain/238/bd13715_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047" y="3036565"/>
              <a:ext cx="1190625" cy="146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1470"/>
            <a:ext cx="8640960" cy="5092030"/>
          </a:xfrm>
          <a:gradFill flip="none">
            <a:gsLst>
              <a:gs pos="44000">
                <a:srgbClr val="FFC696"/>
              </a:gs>
              <a:gs pos="25000">
                <a:srgbClr val="FFC492"/>
              </a:gs>
              <a:gs pos="9000">
                <a:srgbClr val="F26D00"/>
              </a:gs>
              <a:gs pos="56000">
                <a:schemeClr val="accent6">
                  <a:lumMod val="60000"/>
                  <a:lumOff val="40000"/>
                </a:schemeClr>
              </a:gs>
              <a:gs pos="67000">
                <a:schemeClr val="accent6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ru-RU" alt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</a:t>
            </a:r>
            <a:r>
              <a:rPr lang="ru-RU" alt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дорогие любители экспериментов, игр и научных знаний!</a:t>
            </a:r>
            <a:endParaRPr lang="ru-RU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Рисунок 2" descr="Групка от 90 до 80 * Calorizator.ru - Форум про здоровье. Дневники питания, счетчик калорий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1779588"/>
            <a:ext cx="1262062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Дата 4"/>
          <p:cNvSpPr>
            <a:spLocks noGrp="1"/>
          </p:cNvSpPr>
          <p:nvPr>
            <p:ph type="dt" sz="quarter" idx="10"/>
          </p:nvPr>
        </p:nvSpPr>
        <p:spPr bwMode="auto">
          <a:xfrm>
            <a:off x="3416300" y="411163"/>
            <a:ext cx="21336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fld id="{5C2FBE1B-E4CC-45F5-A507-8E79F0A7563F}" type="datetime1">
              <a:rPr lang="ru-RU" altLang="ru-RU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22.02.2017</a:t>
            </a:fld>
            <a:endParaRPr lang="ru-RU" altLang="ru-RU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2463800" y="4360863"/>
            <a:ext cx="4110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charset="0"/>
              </a:rPr>
              <a:t>Килограмм ( кг )</a:t>
            </a:r>
          </a:p>
        </p:txBody>
      </p:sp>
      <p:grpSp>
        <p:nvGrpSpPr>
          <p:cNvPr id="21509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5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Стрелка влево 9">
            <a:hlinkClick r:id="rId3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95288" y="285750"/>
            <a:ext cx="8245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charset="0"/>
              </a:rPr>
              <a:t>Основная единица массы в СИ</a:t>
            </a:r>
          </a:p>
        </p:txBody>
      </p:sp>
      <p:pic>
        <p:nvPicPr>
          <p:cNvPr id="21514" name="Picture 10" descr="http://ukurier.gov.ua/media/images/2013-6/sovsibir.r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35" y="927589"/>
            <a:ext cx="2629124" cy="3352026"/>
          </a:xfrm>
          <a:prstGeom prst="round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9"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323850" y="3687763"/>
            <a:ext cx="76184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b="1">
                <a:latin typeface="Arial" charset="0"/>
              </a:rPr>
              <a:t>Килограмм, делённый на кубический метр </a:t>
            </a:r>
            <a:r>
              <a:rPr lang="ru-RU" altLang="ru-RU" b="1"/>
              <a:t>( КГ / М </a:t>
            </a:r>
            <a:r>
              <a:rPr lang="ru-RU" altLang="ru-RU" b="1" baseline="30000"/>
              <a:t>3</a:t>
            </a:r>
            <a:r>
              <a:rPr lang="ru-RU" altLang="ru-RU" b="1"/>
              <a:t> )</a:t>
            </a:r>
            <a:endParaRPr lang="ru-RU" altLang="ru-RU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charset="0"/>
              </a:rPr>
              <a:t> </a:t>
            </a:r>
          </a:p>
        </p:txBody>
      </p:sp>
      <p:grpSp>
        <p:nvGrpSpPr>
          <p:cNvPr id="22533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6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Стрелка влево 9">
            <a:hlinkClick r:id="rId4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395288" y="285750"/>
            <a:ext cx="8245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charset="0"/>
              </a:rPr>
              <a:t>Основная единица плотности в СИ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998538" y="1363663"/>
          <a:ext cx="6929437" cy="200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4" name="Формула" r:id="rId5" imgW="1397000" imgH="419100" progId="Equation.3">
                  <p:embed/>
                </p:oleObj>
              </mc:Choice>
              <mc:Fallback>
                <p:oleObj name="Формула" r:id="rId5" imgW="1397000" imgH="419100" progId="Equation.3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538" y="1363663"/>
                        <a:ext cx="6929437" cy="2001837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E1E8F5"/>
                          </a:gs>
                          <a:gs pos="13000">
                            <a:srgbClr val="E1E8F5"/>
                          </a:gs>
                          <a:gs pos="48000">
                            <a:srgbClr val="C2D1ED"/>
                          </a:gs>
                          <a:gs pos="80000">
                            <a:srgbClr val="D2DEF3"/>
                          </a:gs>
                          <a:gs pos="100000">
                            <a:srgbClr val="5E88D4"/>
                          </a:gs>
                        </a:gsLst>
                        <a:lin ang="5400000"/>
                      </a:gradFill>
                      <a:ln w="9525">
                        <a:solidFill>
                          <a:srgbClr val="A6A6A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3"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468313" y="479425"/>
            <a:ext cx="79613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charset="0"/>
              </a:rPr>
              <a:t>Формула скорости равномерного движения </a:t>
            </a:r>
          </a:p>
        </p:txBody>
      </p:sp>
      <p:grpSp>
        <p:nvGrpSpPr>
          <p:cNvPr id="23556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1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Стрелка влево 9">
            <a:hlinkClick r:id="rId4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5058" name="Picture 2" descr="http://infoeto.ru/urok-chto-izuchaet-fizika-fizicheskie-termini/63867_html_m50f80845.gi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98934"/>
            <a:ext cx="2160240" cy="202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https://d3pl14o4ufnhvd.cloudfront.net/v2/uploads/d57de295-342f-4d7e-b93f-c4ab4c82189f/06e7fcb3b6aa8a79f03907adb4dade5d516d4e10_origina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2051050"/>
            <a:ext cx="1227137" cy="122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9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2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Стрелка влево 9">
            <a:hlinkClick r:id="rId4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2449513" y="479425"/>
            <a:ext cx="4643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charset="0"/>
              </a:rPr>
              <a:t>Формула плотности </a:t>
            </a:r>
          </a:p>
        </p:txBody>
      </p:sp>
      <p:pic>
        <p:nvPicPr>
          <p:cNvPr id="55298" name="Picture 2" descr="http://rudocs.exdat.com/pars_docs/tw_refs/43/42220/42220_html_m1b5309a7.gi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64929"/>
            <a:ext cx="2741300" cy="160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d3pl14o4ufnhvd.cloudfront.net/v2/uploads/d57de295-342f-4d7e-b93f-c4ab4c82189f/06e7fcb3b6aa8a79f03907adb4dade5d516d4e10_origina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2051050"/>
            <a:ext cx="1227137" cy="122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3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3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Стрелка влево 9">
            <a:hlinkClick r:id="rId4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1763713" y="479425"/>
            <a:ext cx="5616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charset="0"/>
              </a:rPr>
              <a:t>Формула силы тяжести </a:t>
            </a:r>
          </a:p>
        </p:txBody>
      </p:sp>
      <p:sp>
        <p:nvSpPr>
          <p:cNvPr id="3" name="Прямоугольник 2"/>
          <p:cNvSpPr/>
          <p:nvPr/>
        </p:nvSpPr>
        <p:spPr>
          <a:xfrm rot="518042">
            <a:off x="3055398" y="2004598"/>
            <a:ext cx="3363662" cy="1154162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6000" dirty="0">
                <a:solidFill>
                  <a:srgbClr val="990000"/>
                </a:solidFill>
                <a:latin typeface="Sitka Subheading"/>
                <a:ea typeface="Calibri"/>
                <a:cs typeface="Times New Roman"/>
              </a:rPr>
              <a:t>F</a:t>
            </a:r>
            <a:r>
              <a:rPr lang="ru-RU" sz="6000" baseline="-25000" dirty="0">
                <a:solidFill>
                  <a:srgbClr val="990000"/>
                </a:solidFill>
                <a:latin typeface="Sitka Subheading"/>
                <a:ea typeface="Calibri"/>
                <a:cs typeface="Times New Roman"/>
              </a:rPr>
              <a:t>тяж</a:t>
            </a:r>
            <a:r>
              <a:rPr lang="en-US" sz="6000" dirty="0">
                <a:solidFill>
                  <a:srgbClr val="990000"/>
                </a:solidFill>
                <a:latin typeface="Calibri"/>
                <a:ea typeface="Calibri"/>
                <a:cs typeface="Times New Roman"/>
                <a:sym typeface="Symbol"/>
              </a:rPr>
              <a:t></a:t>
            </a:r>
            <a:r>
              <a:rPr lang="en-US" sz="6000" dirty="0">
                <a:solidFill>
                  <a:srgbClr val="99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6000" dirty="0">
                <a:solidFill>
                  <a:srgbClr val="990000"/>
                </a:solidFill>
                <a:latin typeface="Sitka Subheading"/>
                <a:ea typeface="Calibri"/>
                <a:cs typeface="Times New Roman"/>
              </a:rPr>
              <a:t>m</a:t>
            </a:r>
            <a:r>
              <a:rPr lang="en-US" sz="6000" dirty="0">
                <a:solidFill>
                  <a:srgbClr val="990000"/>
                </a:solidFill>
                <a:latin typeface="Sitka Small"/>
                <a:ea typeface="Calibri"/>
                <a:cs typeface="Times New Roman"/>
              </a:rPr>
              <a:t>g</a:t>
            </a:r>
            <a:endParaRPr lang="ru-RU" sz="2800" dirty="0">
              <a:solidFill>
                <a:srgbClr val="99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Picture 14" descr="https://d3pl14o4ufnhvd.cloudfront.net/v2/uploads/d57de295-342f-4d7e-b93f-c4ab4c82189f/06e7fcb3b6aa8a79f03907adb4dade5d516d4e10_origina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738" y="2051050"/>
            <a:ext cx="1227137" cy="122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7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4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Стрелка влево 9">
            <a:hlinkClick r:id="rId4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1763713" y="479425"/>
            <a:ext cx="5451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charset="0"/>
              </a:rPr>
              <a:t>Формула силы Архимеда</a:t>
            </a:r>
          </a:p>
        </p:txBody>
      </p:sp>
      <p:pic>
        <p:nvPicPr>
          <p:cNvPr id="14" name="Picture 4" descr="http://lib.znaimo.com.ua/tw_files2/urls_2/805/d-804480/7z-docs/2_html_m41280143.gi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2051050"/>
            <a:ext cx="2736304" cy="100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d3pl14o4ufnhvd.cloudfront.net/v2/uploads/d57de295-342f-4d7e-b93f-c4ab4c82189f/06e7fcb3b6aa8a79f03907adb4dade5d516d4e10_origina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2051050"/>
            <a:ext cx="1227137" cy="122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1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5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Стрелка влево 9">
            <a:hlinkClick r:id="rId4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250825" y="479425"/>
            <a:ext cx="86010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charset="0"/>
              </a:rPr>
              <a:t>Формула давления жидкости на дно и стенки сосуда </a:t>
            </a:r>
          </a:p>
        </p:txBody>
      </p:sp>
      <p:pic>
        <p:nvPicPr>
          <p:cNvPr id="52226" name="Picture 2" descr="http://repead.ru/souamic/%D0%9F%D0%BB%D0%B0%D0%BD-%D0%BA%D0%BE%D0%BD%D1%81%D0%BF%D0%B5%D0%BA%D1%82+%D1%83%D1%80%D0%BE%D0%BA%D0%B0+%E2%84%967+12.+03.+2009%D0%B3.+%D0%A2%D0%B5%D0%BC%D0%B0+%3A+%D0%94%D0%B0%D0%B2%D0%BB%D0%B5%D0%BD%D0%B8%D0%B5+%D0%B2+%D0%B6%D0%B8%D0%B4%D0%BA%D0%BE%D1%81%D1%82%D1%8F%D1%85+%D0%B8+%D0%B3%D0%B0%D0%B7%D0%B0%D1%85c/27049_html_m5ac0f6d1.gi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591" y="2143567"/>
            <a:ext cx="2834229" cy="105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d3pl14o4ufnhvd.cloudfront.net/v2/uploads/d57de295-342f-4d7e-b93f-c4ab4c82189f/06e7fcb3b6aa8a79f03907adb4dade5d516d4e10_origina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2051050"/>
            <a:ext cx="1227137" cy="122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6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Группа 12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4" name="TextBox 13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6</a:t>
              </a:r>
            </a:p>
          </p:txBody>
        </p:sp>
        <p:pic>
          <p:nvPicPr>
            <p:cNvPr id="15" name="Picture 4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Стрелка влево 10">
            <a:hlinkClick r:id="rId4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2520950" y="479425"/>
            <a:ext cx="4643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charset="0"/>
              </a:rPr>
              <a:t>Формула давления </a:t>
            </a:r>
          </a:p>
        </p:txBody>
      </p:sp>
      <p:pic>
        <p:nvPicPr>
          <p:cNvPr id="24589" name="Picture 13" descr="http://gigabaza.ru/images/41/80229/5ce573c4.gi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39" y="1678409"/>
            <a:ext cx="2157470" cy="190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d3pl14o4ufnhvd.cloudfront.net/v2/uploads/d57de295-342f-4d7e-b93f-c4ab4c82189f/06e7fcb3b6aa8a79f03907adb4dade5d516d4e10_origina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2051050"/>
            <a:ext cx="1227137" cy="122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1" name="Группа 12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4" name="TextBox 13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1</a:t>
              </a:r>
            </a:p>
          </p:txBody>
        </p:sp>
        <p:pic>
          <p:nvPicPr>
            <p:cNvPr id="15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Стрелка влево 10">
            <a:hlinkClick r:id="rId3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9707" name="Picture 11" descr="http://i.dailymail.co.uk/i/pix/2010/02/15/article-1251145-0847C467000005DC-723_470x362_pop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668704"/>
            <a:ext cx="5544616" cy="3634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622300" y="804863"/>
            <a:ext cx="708183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4000" b="1" dirty="0">
                <a:latin typeface="Arial" charset="0"/>
              </a:rPr>
              <a:t>Невесомость -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Arial" charset="0"/>
              </a:rPr>
              <a:t>это явление потери веса </a:t>
            </a:r>
            <a:r>
              <a:rPr lang="en-US" altLang="ru-RU" b="1" dirty="0">
                <a:latin typeface="Arial" charset="0"/>
              </a:rPr>
              <a:t>[</a:t>
            </a:r>
            <a:r>
              <a:rPr lang="ru-RU" altLang="ru-RU" b="1" dirty="0">
                <a:latin typeface="Arial" charset="0"/>
              </a:rPr>
              <a:t> Р = 0 </a:t>
            </a:r>
            <a:r>
              <a:rPr lang="en-US" altLang="ru-RU" b="1" dirty="0">
                <a:latin typeface="Arial" charset="0"/>
              </a:rPr>
              <a:t>]</a:t>
            </a:r>
            <a:r>
              <a:rPr lang="ru-RU" altLang="ru-RU" b="1" dirty="0">
                <a:latin typeface="Arial" charset="0"/>
              </a:rPr>
              <a:t> при движении тела в поле силы тяготения с ускорением </a:t>
            </a:r>
            <a:r>
              <a:rPr lang="en-US" altLang="ru-RU" b="1" dirty="0">
                <a:latin typeface="Sitka Small" pitchFamily="2" charset="0"/>
              </a:rPr>
              <a:t>g</a:t>
            </a:r>
            <a:endParaRPr lang="ru-RU" altLang="ru-RU" b="1" dirty="0">
              <a:latin typeface="Arial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5" name="Группа 12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4" name="TextBox 13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2</a:t>
              </a:r>
            </a:p>
          </p:txBody>
        </p:sp>
        <p:pic>
          <p:nvPicPr>
            <p:cNvPr id="15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Стрелка влево 10">
            <a:hlinkClick r:id="rId3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Цилиндр 2"/>
          <p:cNvSpPr/>
          <p:nvPr/>
        </p:nvSpPr>
        <p:spPr>
          <a:xfrm>
            <a:off x="2411413" y="915566"/>
            <a:ext cx="3960812" cy="3455988"/>
          </a:xfrm>
          <a:prstGeom prst="ca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851694" y="423639"/>
            <a:ext cx="70802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4000" b="1" dirty="0">
                <a:latin typeface="Arial" charset="0"/>
              </a:rPr>
              <a:t>Диффузия -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Arial" charset="0"/>
              </a:rPr>
              <a:t>это явление взаимного проникновения молекул одного вещества между молекулами другого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Arial" charset="0"/>
              </a:rPr>
              <a:t> </a:t>
            </a:r>
          </a:p>
        </p:txBody>
      </p:sp>
      <p:pic>
        <p:nvPicPr>
          <p:cNvPr id="8" name="Picture 8" descr="NZ Nan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96336" y="123478"/>
            <a:ext cx="1544889" cy="1544889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7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5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Группа 126"/>
          <p:cNvGrpSpPr>
            <a:grpSpLocks/>
          </p:cNvGrpSpPr>
          <p:nvPr/>
        </p:nvGrpSpPr>
        <p:grpSpPr bwMode="auto">
          <a:xfrm>
            <a:off x="4140200" y="4011613"/>
            <a:ext cx="4679950" cy="742950"/>
            <a:chOff x="4139952" y="-184163"/>
            <a:chExt cx="4680520" cy="742936"/>
          </a:xfrm>
        </p:grpSpPr>
        <p:sp>
          <p:nvSpPr>
            <p:cNvPr id="128" name="Прямоугольник 127"/>
            <p:cNvSpPr/>
            <p:nvPr/>
          </p:nvSpPr>
          <p:spPr bwMode="auto">
            <a:xfrm>
              <a:off x="4211399" y="-25416"/>
              <a:ext cx="4572557" cy="5000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4168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-184163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69" name="Picture 7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62" y="-164554"/>
              <a:ext cx="628650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70" name="Picture 8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665" y="-133363"/>
              <a:ext cx="628650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71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883" y="-164554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72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971" y="-117488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73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7059" y="-74639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99" name="Группа 118"/>
          <p:cNvGrpSpPr>
            <a:grpSpLocks/>
          </p:cNvGrpSpPr>
          <p:nvPr/>
        </p:nvGrpSpPr>
        <p:grpSpPr bwMode="auto">
          <a:xfrm>
            <a:off x="4140200" y="3124200"/>
            <a:ext cx="4679950" cy="742950"/>
            <a:chOff x="4139952" y="-184163"/>
            <a:chExt cx="4680520" cy="742936"/>
          </a:xfrm>
        </p:grpSpPr>
        <p:sp>
          <p:nvSpPr>
            <p:cNvPr id="120" name="Прямоугольник 119"/>
            <p:cNvSpPr/>
            <p:nvPr/>
          </p:nvSpPr>
          <p:spPr bwMode="auto">
            <a:xfrm>
              <a:off x="4211399" y="-25416"/>
              <a:ext cx="4572557" cy="5000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4161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-184163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62" name="Picture 7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62" y="-164554"/>
              <a:ext cx="628650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63" name="Picture 8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665" y="-133363"/>
              <a:ext cx="628650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64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883" y="-164554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65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971" y="-117488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66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7059" y="-74639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00" name="Группа 110"/>
          <p:cNvGrpSpPr>
            <a:grpSpLocks/>
          </p:cNvGrpSpPr>
          <p:nvPr/>
        </p:nvGrpSpPr>
        <p:grpSpPr bwMode="auto">
          <a:xfrm>
            <a:off x="4140200" y="2211388"/>
            <a:ext cx="4679950" cy="742950"/>
            <a:chOff x="4139952" y="-184163"/>
            <a:chExt cx="4680520" cy="742936"/>
          </a:xfrm>
        </p:grpSpPr>
        <p:sp>
          <p:nvSpPr>
            <p:cNvPr id="112" name="Прямоугольник 111"/>
            <p:cNvSpPr/>
            <p:nvPr/>
          </p:nvSpPr>
          <p:spPr bwMode="auto">
            <a:xfrm>
              <a:off x="4211399" y="-25416"/>
              <a:ext cx="4572557" cy="5000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4154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-184163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55" name="Picture 7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62" y="-164554"/>
              <a:ext cx="628650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56" name="Picture 8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665" y="-133363"/>
              <a:ext cx="628650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57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883" y="-164554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58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971" y="-117488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59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7059" y="-74639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01" name="Группа 102"/>
          <p:cNvGrpSpPr>
            <a:grpSpLocks/>
          </p:cNvGrpSpPr>
          <p:nvPr/>
        </p:nvGrpSpPr>
        <p:grpSpPr bwMode="auto">
          <a:xfrm>
            <a:off x="4140200" y="1276350"/>
            <a:ext cx="4679950" cy="742950"/>
            <a:chOff x="4139952" y="-184163"/>
            <a:chExt cx="4680520" cy="742936"/>
          </a:xfrm>
        </p:grpSpPr>
        <p:sp>
          <p:nvSpPr>
            <p:cNvPr id="104" name="Прямоугольник 103"/>
            <p:cNvSpPr/>
            <p:nvPr/>
          </p:nvSpPr>
          <p:spPr bwMode="auto">
            <a:xfrm>
              <a:off x="4211399" y="-25416"/>
              <a:ext cx="4572557" cy="5000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4147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-184163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48" name="Picture 7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62" y="-164554"/>
              <a:ext cx="628650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49" name="Picture 8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665" y="-133363"/>
              <a:ext cx="628650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50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883" y="-164554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51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971" y="-117488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52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7059" y="-74639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02" name="Группа 1"/>
          <p:cNvGrpSpPr>
            <a:grpSpLocks/>
          </p:cNvGrpSpPr>
          <p:nvPr/>
        </p:nvGrpSpPr>
        <p:grpSpPr bwMode="auto">
          <a:xfrm>
            <a:off x="4140200" y="388938"/>
            <a:ext cx="4683125" cy="752475"/>
            <a:chOff x="4139952" y="-184163"/>
            <a:chExt cx="4683930" cy="752822"/>
          </a:xfrm>
        </p:grpSpPr>
        <p:sp>
          <p:nvSpPr>
            <p:cNvPr id="32" name="Прямоугольник 31"/>
            <p:cNvSpPr/>
            <p:nvPr/>
          </p:nvSpPr>
          <p:spPr bwMode="auto">
            <a:xfrm>
              <a:off x="4211402" y="-25340"/>
              <a:ext cx="4572786" cy="5002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4140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-184163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41" name="Picture 7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62" y="-164554"/>
              <a:ext cx="628650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42" name="Picture 8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665" y="-133363"/>
              <a:ext cx="628650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43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883" y="-164554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44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971" y="-117488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45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0469" y="-64753"/>
              <a:ext cx="633413" cy="633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Скругленный прямоугольник 17">
            <a:hlinkClick r:id="rId5" action="ppaction://hlinksldjump"/>
          </p:cNvPr>
          <p:cNvSpPr/>
          <p:nvPr/>
        </p:nvSpPr>
        <p:spPr>
          <a:xfrm>
            <a:off x="4143375" y="483018"/>
            <a:ext cx="642942" cy="571504"/>
          </a:xfrm>
          <a:prstGeom prst="roundRect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>
                  <a:solidFill>
                    <a:srgbClr val="FF33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285720" y="4143387"/>
            <a:ext cx="3643338" cy="571504"/>
          </a:xfrm>
          <a:prstGeom prst="roundRect">
            <a:avLst/>
          </a:prstGeom>
          <a:gradFill flip="none" rotWithShape="1">
            <a:gsLst>
              <a:gs pos="11000">
                <a:schemeClr val="tx1">
                  <a:shade val="30000"/>
                  <a:satMod val="115000"/>
                </a:schemeClr>
              </a:gs>
              <a:gs pos="6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явления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285720" y="3222587"/>
            <a:ext cx="3643338" cy="5715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формулы</a:t>
            </a: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285720" y="1410884"/>
            <a:ext cx="3643338" cy="5715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термины</a:t>
            </a: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285720" y="2321718"/>
            <a:ext cx="3643338" cy="571504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единицы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251478" y="488567"/>
            <a:ext cx="3643338" cy="571504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36000">
                <a:schemeClr val="lt1">
                  <a:shade val="67500"/>
                  <a:satMod val="115000"/>
                </a:schemeClr>
              </a:gs>
              <a:gs pos="63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Учёные </a:t>
            </a:r>
          </a:p>
        </p:txBody>
      </p:sp>
      <p:sp>
        <p:nvSpPr>
          <p:cNvPr id="69" name="Скругленный прямоугольник 68">
            <a:hlinkClick r:id="rId6" action="ppaction://hlinksldjump"/>
          </p:cNvPr>
          <p:cNvSpPr/>
          <p:nvPr/>
        </p:nvSpPr>
        <p:spPr>
          <a:xfrm>
            <a:off x="4943478" y="500049"/>
            <a:ext cx="642942" cy="571504"/>
          </a:xfrm>
          <a:prstGeom prst="roundRect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0" name="Скругленный прямоугольник 69">
            <a:hlinkClick r:id="rId7" action="ppaction://hlinksldjump"/>
          </p:cNvPr>
          <p:cNvSpPr/>
          <p:nvPr/>
        </p:nvSpPr>
        <p:spPr>
          <a:xfrm>
            <a:off x="5743584" y="500049"/>
            <a:ext cx="642942" cy="571504"/>
          </a:xfrm>
          <a:prstGeom prst="roundRect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71" name="Скругленный прямоугольник 70">
            <a:hlinkClick r:id="rId8" action="ppaction://hlinksldjump"/>
          </p:cNvPr>
          <p:cNvSpPr/>
          <p:nvPr/>
        </p:nvSpPr>
        <p:spPr>
          <a:xfrm>
            <a:off x="6543690" y="500049"/>
            <a:ext cx="642942" cy="571504"/>
          </a:xfrm>
          <a:prstGeom prst="roundRect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</a:p>
        </p:txBody>
      </p:sp>
      <p:sp>
        <p:nvSpPr>
          <p:cNvPr id="72" name="Скругленный прямоугольник 71">
            <a:hlinkClick r:id="rId9" action="ppaction://hlinksldjump"/>
          </p:cNvPr>
          <p:cNvSpPr/>
          <p:nvPr/>
        </p:nvSpPr>
        <p:spPr>
          <a:xfrm>
            <a:off x="7343796" y="500049"/>
            <a:ext cx="642942" cy="571504"/>
          </a:xfrm>
          <a:prstGeom prst="roundRect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</a:p>
        </p:txBody>
      </p:sp>
      <p:sp>
        <p:nvSpPr>
          <p:cNvPr id="73" name="Скругленный прямоугольник 72">
            <a:hlinkClick r:id="rId10" action="ppaction://hlinksldjump"/>
          </p:cNvPr>
          <p:cNvSpPr/>
          <p:nvPr/>
        </p:nvSpPr>
        <p:spPr>
          <a:xfrm>
            <a:off x="8203986" y="536463"/>
            <a:ext cx="642942" cy="571504"/>
          </a:xfrm>
          <a:prstGeom prst="roundRect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</a:p>
        </p:txBody>
      </p:sp>
      <p:sp>
        <p:nvSpPr>
          <p:cNvPr id="74" name="Скругленный прямоугольник 73">
            <a:hlinkClick r:id="rId11" action="ppaction://hlinksldjump"/>
          </p:cNvPr>
          <p:cNvSpPr/>
          <p:nvPr/>
        </p:nvSpPr>
        <p:spPr>
          <a:xfrm>
            <a:off x="4143372" y="1410884"/>
            <a:ext cx="642942" cy="5715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75" name="Скругленный прямоугольник 74">
            <a:hlinkClick r:id="rId12" action="ppaction://hlinksldjump"/>
          </p:cNvPr>
          <p:cNvSpPr/>
          <p:nvPr/>
        </p:nvSpPr>
        <p:spPr>
          <a:xfrm>
            <a:off x="4143372" y="4143387"/>
            <a:ext cx="642942" cy="571504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76" name="Скругленный прямоугольник 75">
            <a:hlinkClick r:id="rId13" action="ppaction://hlinksldjump"/>
          </p:cNvPr>
          <p:cNvSpPr/>
          <p:nvPr/>
        </p:nvSpPr>
        <p:spPr>
          <a:xfrm>
            <a:off x="4143372" y="3232554"/>
            <a:ext cx="642942" cy="5715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77" name="Скругленный прямоугольник 76">
            <a:hlinkClick r:id="rId14" action="ppaction://hlinksldjump"/>
          </p:cNvPr>
          <p:cNvSpPr/>
          <p:nvPr/>
        </p:nvSpPr>
        <p:spPr>
          <a:xfrm>
            <a:off x="4143375" y="2339984"/>
            <a:ext cx="642942" cy="571504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79" name="Скругленный прямоугольник 78">
            <a:hlinkClick r:id="rId15" action="ppaction://hlinksldjump"/>
          </p:cNvPr>
          <p:cNvSpPr/>
          <p:nvPr/>
        </p:nvSpPr>
        <p:spPr>
          <a:xfrm>
            <a:off x="4943478" y="1410884"/>
            <a:ext cx="642942" cy="5715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80" name="Скругленный прямоугольник 79">
            <a:hlinkClick r:id="rId16" action="ppaction://hlinksldjump"/>
          </p:cNvPr>
          <p:cNvSpPr/>
          <p:nvPr/>
        </p:nvSpPr>
        <p:spPr>
          <a:xfrm>
            <a:off x="5743584" y="1410884"/>
            <a:ext cx="642942" cy="5715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81" name="Скругленный прямоугольник 80">
            <a:hlinkClick r:id="rId17" action="ppaction://hlinksldjump"/>
          </p:cNvPr>
          <p:cNvSpPr/>
          <p:nvPr/>
        </p:nvSpPr>
        <p:spPr>
          <a:xfrm>
            <a:off x="6543690" y="1410884"/>
            <a:ext cx="642942" cy="5715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</a:p>
        </p:txBody>
      </p:sp>
      <p:sp>
        <p:nvSpPr>
          <p:cNvPr id="82" name="Скругленный прямоугольник 81">
            <a:hlinkClick r:id="rId18" action="ppaction://hlinksldjump"/>
          </p:cNvPr>
          <p:cNvSpPr/>
          <p:nvPr/>
        </p:nvSpPr>
        <p:spPr>
          <a:xfrm>
            <a:off x="7343796" y="1410884"/>
            <a:ext cx="642942" cy="5715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</a:p>
        </p:txBody>
      </p:sp>
      <p:sp>
        <p:nvSpPr>
          <p:cNvPr id="83" name="Скругленный прямоугольник 82">
            <a:hlinkClick r:id="rId19" action="ppaction://hlinksldjump"/>
          </p:cNvPr>
          <p:cNvSpPr/>
          <p:nvPr/>
        </p:nvSpPr>
        <p:spPr>
          <a:xfrm>
            <a:off x="8143900" y="1410884"/>
            <a:ext cx="642942" cy="5715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</a:p>
        </p:txBody>
      </p:sp>
      <p:sp>
        <p:nvSpPr>
          <p:cNvPr id="84" name="Скругленный прямоугольник 83">
            <a:hlinkClick r:id="rId20" action="ppaction://hlinksldjump"/>
          </p:cNvPr>
          <p:cNvSpPr/>
          <p:nvPr/>
        </p:nvSpPr>
        <p:spPr>
          <a:xfrm>
            <a:off x="4943478" y="2321718"/>
            <a:ext cx="642942" cy="571504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85" name="Скругленный прямоугольник 84">
            <a:hlinkClick r:id="rId21" action="ppaction://hlinksldjump"/>
          </p:cNvPr>
          <p:cNvSpPr/>
          <p:nvPr/>
        </p:nvSpPr>
        <p:spPr>
          <a:xfrm>
            <a:off x="5743584" y="2321718"/>
            <a:ext cx="642942" cy="571504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86" name="Скругленный прямоугольник 85">
            <a:hlinkClick r:id="rId22" action="ppaction://hlinksldjump"/>
          </p:cNvPr>
          <p:cNvSpPr/>
          <p:nvPr/>
        </p:nvSpPr>
        <p:spPr>
          <a:xfrm>
            <a:off x="6543690" y="2321718"/>
            <a:ext cx="642942" cy="571504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</a:p>
        </p:txBody>
      </p:sp>
      <p:sp>
        <p:nvSpPr>
          <p:cNvPr id="87" name="Скругленный прямоугольник 86">
            <a:hlinkClick r:id="rId23" action="ppaction://hlinksldjump"/>
          </p:cNvPr>
          <p:cNvSpPr/>
          <p:nvPr/>
        </p:nvSpPr>
        <p:spPr>
          <a:xfrm>
            <a:off x="7343796" y="2321718"/>
            <a:ext cx="642942" cy="571504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</a:p>
        </p:txBody>
      </p:sp>
      <p:sp>
        <p:nvSpPr>
          <p:cNvPr id="88" name="Скругленный прямоугольник 87">
            <a:hlinkClick r:id="rId24" action="ppaction://hlinksldjump"/>
          </p:cNvPr>
          <p:cNvSpPr/>
          <p:nvPr/>
        </p:nvSpPr>
        <p:spPr>
          <a:xfrm>
            <a:off x="8143900" y="2321718"/>
            <a:ext cx="642942" cy="571504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</a:p>
        </p:txBody>
      </p:sp>
      <p:sp>
        <p:nvSpPr>
          <p:cNvPr id="89" name="Скругленный прямоугольник 88">
            <a:hlinkClick r:id="rId25" action="ppaction://hlinksldjump"/>
          </p:cNvPr>
          <p:cNvSpPr/>
          <p:nvPr/>
        </p:nvSpPr>
        <p:spPr>
          <a:xfrm>
            <a:off x="4943478" y="3232554"/>
            <a:ext cx="642942" cy="5715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90" name="Скругленный прямоугольник 89">
            <a:hlinkClick r:id="rId26" action="ppaction://hlinksldjump"/>
          </p:cNvPr>
          <p:cNvSpPr/>
          <p:nvPr/>
        </p:nvSpPr>
        <p:spPr>
          <a:xfrm>
            <a:off x="5743584" y="3232554"/>
            <a:ext cx="642942" cy="5715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91" name="Скругленный прямоугольник 90">
            <a:hlinkClick r:id="rId27" action="ppaction://hlinksldjump"/>
          </p:cNvPr>
          <p:cNvSpPr/>
          <p:nvPr/>
        </p:nvSpPr>
        <p:spPr>
          <a:xfrm>
            <a:off x="6543690" y="3232554"/>
            <a:ext cx="642942" cy="5715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</a:p>
        </p:txBody>
      </p:sp>
      <p:sp>
        <p:nvSpPr>
          <p:cNvPr id="92" name="Скругленный прямоугольник 91">
            <a:hlinkClick r:id="rId28" action="ppaction://hlinksldjump"/>
          </p:cNvPr>
          <p:cNvSpPr/>
          <p:nvPr/>
        </p:nvSpPr>
        <p:spPr>
          <a:xfrm>
            <a:off x="7343796" y="3232554"/>
            <a:ext cx="642942" cy="5715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</a:p>
        </p:txBody>
      </p:sp>
      <p:sp>
        <p:nvSpPr>
          <p:cNvPr id="93" name="Скругленный прямоугольник 92">
            <a:hlinkClick r:id="rId29" action="ppaction://hlinksldjump"/>
          </p:cNvPr>
          <p:cNvSpPr/>
          <p:nvPr/>
        </p:nvSpPr>
        <p:spPr>
          <a:xfrm>
            <a:off x="8143900" y="3232554"/>
            <a:ext cx="642942" cy="5715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</a:p>
        </p:txBody>
      </p:sp>
      <p:sp>
        <p:nvSpPr>
          <p:cNvPr id="94" name="Скругленный прямоугольник 93">
            <a:hlinkClick r:id="rId30" action="ppaction://hlinksldjump"/>
          </p:cNvPr>
          <p:cNvSpPr/>
          <p:nvPr/>
        </p:nvSpPr>
        <p:spPr>
          <a:xfrm>
            <a:off x="4943478" y="4143387"/>
            <a:ext cx="642942" cy="571504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  <p:sp>
        <p:nvSpPr>
          <p:cNvPr id="95" name="Скругленный прямоугольник 94">
            <a:hlinkClick r:id="rId31" action="ppaction://hlinksldjump"/>
          </p:cNvPr>
          <p:cNvSpPr/>
          <p:nvPr/>
        </p:nvSpPr>
        <p:spPr>
          <a:xfrm>
            <a:off x="5743584" y="4143387"/>
            <a:ext cx="642942" cy="571504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96" name="Скругленный прямоугольник 95">
            <a:hlinkClick r:id="rId32" action="ppaction://hlinksldjump"/>
          </p:cNvPr>
          <p:cNvSpPr/>
          <p:nvPr/>
        </p:nvSpPr>
        <p:spPr>
          <a:xfrm>
            <a:off x="6543690" y="4143387"/>
            <a:ext cx="642942" cy="571504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</a:p>
        </p:txBody>
      </p:sp>
      <p:sp>
        <p:nvSpPr>
          <p:cNvPr id="97" name="Скругленный прямоугольник 96">
            <a:hlinkClick r:id="rId33" action="ppaction://hlinksldjump"/>
          </p:cNvPr>
          <p:cNvSpPr/>
          <p:nvPr/>
        </p:nvSpPr>
        <p:spPr>
          <a:xfrm>
            <a:off x="7343796" y="4143387"/>
            <a:ext cx="642942" cy="571504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</a:p>
        </p:txBody>
      </p:sp>
      <p:sp>
        <p:nvSpPr>
          <p:cNvPr id="98" name="Скругленный прямоугольник 97">
            <a:hlinkClick r:id="rId34" action="ppaction://hlinksldjump"/>
          </p:cNvPr>
          <p:cNvSpPr/>
          <p:nvPr/>
        </p:nvSpPr>
        <p:spPr>
          <a:xfrm>
            <a:off x="8143900" y="4143387"/>
            <a:ext cx="642942" cy="571504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rgbClr val="99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02" name="Стрелка вправо 101">
            <a:hlinkClick r:id="rId35" action="ppaction://hlinksldjump" highlightClick="1"/>
          </p:cNvPr>
          <p:cNvSpPr/>
          <p:nvPr/>
        </p:nvSpPr>
        <p:spPr>
          <a:xfrm>
            <a:off x="8532813" y="4857750"/>
            <a:ext cx="466725" cy="285750"/>
          </a:xfrm>
          <a:prstGeom prst="rightArrow">
            <a:avLst/>
          </a:prstGeom>
          <a:gradFill flip="none" rotWithShape="1">
            <a:gsLst>
              <a:gs pos="0">
                <a:schemeClr val="tx1">
                  <a:lumMod val="85000"/>
                  <a:shade val="30000"/>
                  <a:satMod val="115000"/>
                </a:schemeClr>
              </a:gs>
              <a:gs pos="50000">
                <a:schemeClr val="tx1">
                  <a:lumMod val="85000"/>
                  <a:shade val="67500"/>
                  <a:satMod val="115000"/>
                </a:schemeClr>
              </a:gs>
              <a:gs pos="100000">
                <a:schemeClr val="tx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9" name="Группа 12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4" name="TextBox 13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3</a:t>
              </a:r>
            </a:p>
          </p:txBody>
        </p:sp>
        <p:pic>
          <p:nvPicPr>
            <p:cNvPr id="15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Стрелка влево 10">
            <a:hlinkClick r:id="rId3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Куб 1"/>
          <p:cNvSpPr/>
          <p:nvPr/>
        </p:nvSpPr>
        <p:spPr>
          <a:xfrm>
            <a:off x="2268538" y="771525"/>
            <a:ext cx="4398962" cy="3414713"/>
          </a:xfrm>
          <a:prstGeom prst="cub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042988" y="215900"/>
            <a:ext cx="70818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4000" b="1">
                <a:latin typeface="Arial" charset="0"/>
              </a:rPr>
              <a:t>Смачивание  -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charset="0"/>
              </a:rPr>
              <a:t>это явление,  при котором молекулы жидкости притягиваются друг к другу слабее, чем к молекулам тела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17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4" name="TextBox 13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4</a:t>
              </a:r>
            </a:p>
          </p:txBody>
        </p:sp>
        <p:pic>
          <p:nvPicPr>
            <p:cNvPr id="15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Стрелка влево 10">
            <a:hlinkClick r:id="rId3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2813050" y="1500188"/>
            <a:ext cx="3743325" cy="1971675"/>
            <a:chOff x="683568" y="2508250"/>
            <a:chExt cx="3743325" cy="1971675"/>
          </a:xfrm>
        </p:grpSpPr>
        <p:pic>
          <p:nvPicPr>
            <p:cNvPr id="32775" name="Picture 15" descr="http://os1.i.ua/3/1/11517902_f69e24e2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2508250"/>
              <a:ext cx="3743325" cy="197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683568" y="4284662"/>
              <a:ext cx="720725" cy="195263"/>
            </a:xfrm>
            <a:prstGeom prst="rect">
              <a:avLst/>
            </a:prstGeom>
            <a:gradFill>
              <a:gsLst>
                <a:gs pos="29000">
                  <a:srgbClr val="666633"/>
                </a:gs>
                <a:gs pos="7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32779" name="Picture 11" descr="http://fakeposters.com.s3.amazonaws.com/results/2009/07/22/rgtyzeg3x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15311" r="9953" b="34689"/>
          <a:stretch>
            <a:fillRect/>
          </a:stretch>
        </p:blipFill>
        <p:spPr bwMode="auto">
          <a:xfrm>
            <a:off x="1970088" y="947738"/>
            <a:ext cx="5695950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862013" y="941388"/>
            <a:ext cx="70802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4000" b="1" dirty="0">
                <a:latin typeface="Arial" charset="0"/>
              </a:rPr>
              <a:t>Инерция  -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Arial" charset="0"/>
              </a:rPr>
              <a:t>это явление  сохранения скорости тела при отсутствии действия на него других тел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7" name="Группа 12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4" name="TextBox 13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5</a:t>
              </a:r>
            </a:p>
          </p:txBody>
        </p:sp>
        <p:pic>
          <p:nvPicPr>
            <p:cNvPr id="15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Стрелка влево 10">
            <a:hlinkClick r:id="rId3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549275" y="317500"/>
            <a:ext cx="81010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charset="0"/>
              </a:rPr>
              <a:t> 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676275"/>
            <a:ext cx="432117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684213" y="382588"/>
            <a:ext cx="70802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4000" b="1">
                <a:latin typeface="Arial" charset="0"/>
              </a:rPr>
              <a:t>Деформация  -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latin typeface="Arial" charset="0"/>
              </a:rPr>
              <a:t>это явление  изменения размеров или формы тела под действием внешних сил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7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7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21" name="Группа 12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4" name="TextBox 13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6</a:t>
              </a:r>
            </a:p>
          </p:txBody>
        </p:sp>
        <p:pic>
          <p:nvPicPr>
            <p:cNvPr id="15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Стрелка влево 10">
            <a:hlinkClick r:id="rId3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Куб 3"/>
          <p:cNvSpPr/>
          <p:nvPr/>
        </p:nvSpPr>
        <p:spPr>
          <a:xfrm>
            <a:off x="2339975" y="842963"/>
            <a:ext cx="4032250" cy="3384550"/>
          </a:xfrm>
          <a:prstGeom prst="cube">
            <a:avLst>
              <a:gd name="adj" fmla="val 25094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23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827584" y="273050"/>
            <a:ext cx="70802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4000" b="1" dirty="0">
                <a:latin typeface="Arial" charset="0"/>
              </a:rPr>
              <a:t>Броуновское движение  -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Arial" charset="0"/>
              </a:rPr>
              <a:t>это явление  хаотического, беспорядочного движения в жидкости лёгких и нерастворимых в ней частиц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48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1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-fotki.yandex.ru/get/6506/133038111.2b/0_88911_7bcdd400_X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2045134"/>
            <a:ext cx="2958732" cy="2794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3462" y="1285747"/>
            <a:ext cx="5477782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5400" b="1" kern="0" dirty="0" smtClean="0">
              <a:ln w="50800"/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kern="0" dirty="0" smtClean="0">
                <a:ln w="5080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4800" b="1" kern="0" dirty="0">
                <a:ln w="50800"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за работу!</a:t>
            </a:r>
          </a:p>
        </p:txBody>
      </p:sp>
      <p:sp>
        <p:nvSpPr>
          <p:cNvPr id="4" name="Овал 3">
            <a:hlinkClick r:id="" action="ppaction://hlinkshowjump?jump=endshow" highlightClick="1"/>
          </p:cNvPr>
          <p:cNvSpPr/>
          <p:nvPr/>
        </p:nvSpPr>
        <p:spPr>
          <a:xfrm>
            <a:off x="8388424" y="4515967"/>
            <a:ext cx="360040" cy="32348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Picture 8" descr="NZ Nan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5308">
            <a:off x="3748090" y="339030"/>
            <a:ext cx="1747844" cy="174784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4252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7176 L 0.16893 0.15069 C 0.20556 0.16829 0.2599 0.17824 0.31684 0.17824 C 0.38212 0.17824 0.43386 0.16829 0.47014 0.15069 L 0.64462 0.07176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48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50000"/>
              </a:schemeClr>
            </a:gs>
            <a:gs pos="2083">
              <a:schemeClr val="tx1">
                <a:lumMod val="50000"/>
              </a:schemeClr>
            </a:gs>
            <a:gs pos="0">
              <a:schemeClr val="tx1">
                <a:lumMod val="50000"/>
              </a:schemeClr>
            </a:gs>
            <a:gs pos="1666">
              <a:srgbClr val="7F7F7F"/>
            </a:gs>
            <a:gs pos="0">
              <a:schemeClr val="tx1">
                <a:lumMod val="50000"/>
              </a:schemeClr>
            </a:gs>
            <a:gs pos="87000">
              <a:schemeClr val="tx1"/>
            </a:gs>
            <a:gs pos="0">
              <a:schemeClr val="tx1">
                <a:lumMod val="50000"/>
              </a:schemeClr>
            </a:gs>
            <a:gs pos="19000">
              <a:schemeClr val="tx1"/>
            </a:gs>
            <a:gs pos="100000">
              <a:srgbClr val="FF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3"/>
          <p:cNvSpPr>
            <a:spLocks noChangeArrowheads="1"/>
          </p:cNvSpPr>
          <p:nvPr/>
        </p:nvSpPr>
        <p:spPr bwMode="auto">
          <a:xfrm>
            <a:off x="149225" y="66675"/>
            <a:ext cx="8785225" cy="66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 dirty="0">
                <a:solidFill>
                  <a:srgbClr val="0000CC"/>
                </a:solidFill>
              </a:rPr>
              <a:t>Исаак Ньютон   </a:t>
            </a:r>
            <a:r>
              <a:rPr lang="en-US" altLang="ru-RU" sz="1600" dirty="0">
                <a:solidFill>
                  <a:srgbClr val="0000CC"/>
                </a:solidFill>
                <a:hlinkClick r:id="rId2"/>
              </a:rPr>
              <a:t>http://i.dailymail.co.uk/i/pix/2012/02/16/article-0-0447F5780000044D-128_306x541.jpg</a:t>
            </a:r>
            <a:endParaRPr lang="ru-RU" altLang="ru-RU" sz="1600" dirty="0">
              <a:solidFill>
                <a:srgbClr val="0000CC"/>
              </a:solidFill>
            </a:endParaRPr>
          </a:p>
          <a:p>
            <a:r>
              <a:rPr lang="ru-RU" altLang="ru-RU" sz="1600" dirty="0">
                <a:solidFill>
                  <a:srgbClr val="0000CC"/>
                </a:solidFill>
              </a:rPr>
              <a:t>М.В. Ломоносов  </a:t>
            </a:r>
            <a:r>
              <a:rPr lang="en-US" altLang="ru-RU" sz="1600" dirty="0">
                <a:solidFill>
                  <a:srgbClr val="0000CC"/>
                </a:solidFill>
                <a:hlinkClick r:id="rId3"/>
              </a:rPr>
              <a:t>http://fs.nashaucheba.ru/tw_files2/urls_3/1866/d-1865307/img4.jpg</a:t>
            </a:r>
            <a:endParaRPr lang="ru-RU" altLang="ru-RU" sz="1600" dirty="0">
              <a:solidFill>
                <a:srgbClr val="0000CC"/>
              </a:solidFill>
            </a:endParaRPr>
          </a:p>
          <a:p>
            <a:r>
              <a:rPr lang="ru-RU" altLang="ru-RU" sz="1600" dirty="0">
                <a:solidFill>
                  <a:srgbClr val="0000CC"/>
                </a:solidFill>
              </a:rPr>
              <a:t>Галилео Галилей </a:t>
            </a:r>
            <a:r>
              <a:rPr lang="en-US" altLang="ru-RU" sz="1600" dirty="0">
                <a:solidFill>
                  <a:srgbClr val="0000CC"/>
                </a:solidFill>
                <a:hlinkClick r:id="rId4"/>
              </a:rPr>
              <a:t>http://www.copia-di-arte.com/kunst/justus_suttermans/bildnis-galileo-galilei.jpg</a:t>
            </a:r>
            <a:endParaRPr lang="ru-RU" altLang="ru-RU" sz="1600" dirty="0">
              <a:solidFill>
                <a:srgbClr val="0000CC"/>
              </a:solidFill>
            </a:endParaRPr>
          </a:p>
          <a:p>
            <a:r>
              <a:rPr lang="ru-RU" altLang="ru-RU" sz="1600" dirty="0">
                <a:solidFill>
                  <a:srgbClr val="0000CC"/>
                </a:solidFill>
              </a:rPr>
              <a:t>К.Э. </a:t>
            </a:r>
            <a:r>
              <a:rPr lang="ru-RU" altLang="ru-RU" sz="1600" dirty="0" smtClean="0">
                <a:solidFill>
                  <a:srgbClr val="0000CC"/>
                </a:solidFill>
              </a:rPr>
              <a:t>Циолковский </a:t>
            </a:r>
            <a:r>
              <a:rPr lang="en-US" altLang="ru-RU" sz="1600" dirty="0" smtClean="0">
                <a:solidFill>
                  <a:srgbClr val="0000CC"/>
                </a:solidFill>
                <a:hlinkClick r:id="rId5"/>
              </a:rPr>
              <a:t>http</a:t>
            </a:r>
            <a:r>
              <a:rPr lang="en-US" altLang="ru-RU" sz="1600" dirty="0">
                <a:solidFill>
                  <a:srgbClr val="0000CC"/>
                </a:solidFill>
                <a:hlinkClick r:id="rId5"/>
              </a:rPr>
              <a:t>://</a:t>
            </a:r>
            <a:r>
              <a:rPr lang="en-US" altLang="ru-RU" sz="1600" dirty="0" smtClean="0">
                <a:solidFill>
                  <a:srgbClr val="0000CC"/>
                </a:solidFill>
                <a:hlinkClick r:id="rId5"/>
              </a:rPr>
              <a:t>www.acikbilim.com/wpcontent/uploads/2013/11/tsiolkovsky1.jpg</a:t>
            </a:r>
            <a:r>
              <a:rPr lang="ru-RU" altLang="ru-RU" sz="1600" dirty="0" smtClean="0">
                <a:solidFill>
                  <a:srgbClr val="0000CC"/>
                </a:solidFill>
              </a:rPr>
              <a:t> </a:t>
            </a:r>
            <a:endParaRPr lang="ru-RU" altLang="ru-RU" sz="1600" dirty="0">
              <a:solidFill>
                <a:srgbClr val="0000CC"/>
              </a:solidFill>
            </a:endParaRPr>
          </a:p>
          <a:p>
            <a:r>
              <a:rPr lang="ru-RU" altLang="ru-RU" sz="1600" dirty="0">
                <a:solidFill>
                  <a:srgbClr val="0000CC"/>
                </a:solidFill>
              </a:rPr>
              <a:t>Р. Гук  </a:t>
            </a:r>
            <a:r>
              <a:rPr lang="en-US" altLang="ru-RU" sz="1600" dirty="0">
                <a:solidFill>
                  <a:srgbClr val="0000CC"/>
                </a:solidFill>
                <a:hlinkClick r:id="rId6"/>
              </a:rPr>
              <a:t>http://</a:t>
            </a:r>
            <a:r>
              <a:rPr lang="en-US" altLang="ru-RU" sz="1600" dirty="0" smtClean="0">
                <a:solidFill>
                  <a:srgbClr val="0000CC"/>
                </a:solidFill>
                <a:hlinkClick r:id="rId6"/>
              </a:rPr>
              <a:t>sciences-</a:t>
            </a:r>
            <a:r>
              <a:rPr lang="ru-RU" altLang="ru-RU" sz="1600" dirty="0" smtClean="0">
                <a:solidFill>
                  <a:srgbClr val="0000CC"/>
                </a:solidFill>
              </a:rPr>
              <a:t> </a:t>
            </a:r>
            <a:r>
              <a:rPr lang="en-US" altLang="ru-RU" sz="1600" u="sng" dirty="0" smtClean="0">
                <a:solidFill>
                  <a:srgbClr val="0000CC"/>
                </a:solidFill>
              </a:rPr>
              <a:t>hysiques.acdijon.fr/archives/</a:t>
            </a:r>
            <a:r>
              <a:rPr lang="en-US" altLang="ru-RU" sz="1600" u="sng" dirty="0" err="1" smtClean="0">
                <a:solidFill>
                  <a:srgbClr val="0000CC"/>
                </a:solidFill>
              </a:rPr>
              <a:t>astronomie</a:t>
            </a:r>
            <a:r>
              <a:rPr lang="en-US" altLang="ru-RU" sz="1600" u="sng" dirty="0" smtClean="0">
                <a:solidFill>
                  <a:srgbClr val="0000CC"/>
                </a:solidFill>
              </a:rPr>
              <a:t>/2500AnsAstro/Images/newton.jpg</a:t>
            </a:r>
            <a:r>
              <a:rPr lang="ru-RU" altLang="ru-RU" sz="1600" dirty="0" smtClean="0">
                <a:solidFill>
                  <a:srgbClr val="0000CC"/>
                </a:solidFill>
              </a:rPr>
              <a:t>   </a:t>
            </a:r>
            <a:endParaRPr lang="ru-RU" altLang="ru-RU" sz="1600" dirty="0">
              <a:solidFill>
                <a:srgbClr val="0000CC"/>
              </a:solidFill>
            </a:endParaRPr>
          </a:p>
          <a:p>
            <a:r>
              <a:rPr lang="ru-RU" altLang="ru-RU" sz="1600" dirty="0">
                <a:solidFill>
                  <a:srgbClr val="0000CC"/>
                </a:solidFill>
              </a:rPr>
              <a:t>Архимед  </a:t>
            </a:r>
            <a:r>
              <a:rPr lang="en-US" altLang="ru-RU" sz="1600" dirty="0">
                <a:solidFill>
                  <a:srgbClr val="0000CC"/>
                </a:solidFill>
                <a:hlinkClick r:id="rId7"/>
              </a:rPr>
              <a:t>http://www.playing-field.ru/img/2015/052022/2741492</a:t>
            </a:r>
            <a:endParaRPr lang="ru-RU" altLang="ru-RU" sz="1600" dirty="0">
              <a:solidFill>
                <a:srgbClr val="0000CC"/>
              </a:solidFill>
            </a:endParaRPr>
          </a:p>
          <a:p>
            <a:r>
              <a:rPr lang="ru-RU" altLang="ru-RU" sz="1600" dirty="0">
                <a:solidFill>
                  <a:srgbClr val="0000CC"/>
                </a:solidFill>
              </a:rPr>
              <a:t>Заставка </a:t>
            </a:r>
            <a:r>
              <a:rPr lang="ru-RU" altLang="ru-RU" sz="1600" u="sng" dirty="0">
                <a:solidFill>
                  <a:srgbClr val="0000CC"/>
                </a:solidFill>
                <a:hlinkClick r:id="rId8"/>
              </a:rPr>
              <a:t>http://pedakademy.ru/diplom/pobeditely2014.gif</a:t>
            </a:r>
            <a:r>
              <a:rPr lang="ru-RU" altLang="ru-RU" sz="1600" dirty="0">
                <a:solidFill>
                  <a:srgbClr val="0000CC"/>
                </a:solidFill>
              </a:rPr>
              <a:t> </a:t>
            </a:r>
          </a:p>
          <a:p>
            <a:r>
              <a:rPr lang="ru-RU" altLang="ru-RU" sz="1600" dirty="0">
                <a:solidFill>
                  <a:srgbClr val="0000CC"/>
                </a:solidFill>
              </a:rPr>
              <a:t>Молекула  </a:t>
            </a:r>
            <a:r>
              <a:rPr lang="en-US" altLang="ru-RU" sz="1600" dirty="0">
                <a:solidFill>
                  <a:srgbClr val="0000CC"/>
                </a:solidFill>
                <a:hlinkClick r:id="rId9"/>
              </a:rPr>
              <a:t>http://www.bezugsquellen.info/anonym-surfen/index.php?wa=aHR0cHM6Ly91cGxvYWQud2lraW1lZGlhLm9yZy93aWtpcGVkaWEvY29tbW9ucy90aHVtYi9lL2U3L1N1Y3Jvc2UuZ2lmLzIzMHB4LVN1Y3Jvc2UuZ2lm</a:t>
            </a:r>
            <a:endParaRPr lang="ru-RU" altLang="ru-RU" sz="1600" dirty="0">
              <a:solidFill>
                <a:srgbClr val="0000CC"/>
              </a:solidFill>
            </a:endParaRPr>
          </a:p>
          <a:p>
            <a:r>
              <a:rPr lang="ru-RU" altLang="ru-RU" sz="1600" dirty="0">
                <a:solidFill>
                  <a:srgbClr val="0000CC"/>
                </a:solidFill>
              </a:rPr>
              <a:t>Сила </a:t>
            </a:r>
            <a:r>
              <a:rPr lang="en-US" altLang="ru-RU" sz="1600" dirty="0">
                <a:solidFill>
                  <a:srgbClr val="0000CC"/>
                </a:solidFill>
                <a:hlinkClick r:id="rId10"/>
              </a:rPr>
              <a:t>https://i.ytimg.com/vi/ltupx2UKsy8/hqdefault.jpg</a:t>
            </a:r>
            <a:endParaRPr lang="ru-RU" altLang="ru-RU" sz="1600" dirty="0">
              <a:solidFill>
                <a:srgbClr val="0000CC"/>
              </a:solidFill>
            </a:endParaRPr>
          </a:p>
          <a:p>
            <a:r>
              <a:rPr lang="ru-RU" altLang="ru-RU" sz="1600" dirty="0">
                <a:solidFill>
                  <a:srgbClr val="0000CC"/>
                </a:solidFill>
              </a:rPr>
              <a:t>Шприц </a:t>
            </a:r>
            <a:r>
              <a:rPr lang="en-US" altLang="ru-RU" sz="1600" dirty="0">
                <a:solidFill>
                  <a:srgbClr val="0000CC"/>
                </a:solidFill>
                <a:hlinkClick r:id="rId11"/>
              </a:rPr>
              <a:t>http://</a:t>
            </a:r>
            <a:r>
              <a:rPr lang="en-US" altLang="ru-RU" sz="1600" dirty="0" smtClean="0">
                <a:solidFill>
                  <a:srgbClr val="0000CC"/>
                </a:solidFill>
                <a:hlinkClick r:id="rId11"/>
              </a:rPr>
              <a:t>nv-magadan.narod.ru/porshen.gif</a:t>
            </a:r>
            <a:endParaRPr lang="ru-RU" altLang="ru-RU" sz="1600" dirty="0" smtClean="0">
              <a:solidFill>
                <a:srgbClr val="0000CC"/>
              </a:solidFill>
            </a:endParaRPr>
          </a:p>
          <a:p>
            <a:pPr lvl="0"/>
            <a:r>
              <a:rPr lang="ru-RU" altLang="ru-RU" sz="1600" dirty="0">
                <a:solidFill>
                  <a:srgbClr val="0000CC"/>
                </a:solidFill>
              </a:rPr>
              <a:t>Шар Паскаля </a:t>
            </a:r>
            <a:r>
              <a:rPr lang="en-US" altLang="ru-RU" sz="1600" dirty="0">
                <a:solidFill>
                  <a:srgbClr val="0000CC"/>
                </a:solidFill>
                <a:hlinkClick r:id="rId12"/>
              </a:rPr>
              <a:t>http://npoos.narod.ru/TVOR/Shar_Paskalja.gif</a:t>
            </a:r>
            <a:r>
              <a:rPr lang="ru-RU" altLang="ru-RU" sz="1600" dirty="0">
                <a:solidFill>
                  <a:srgbClr val="0000CC"/>
                </a:solidFill>
              </a:rPr>
              <a:t> </a:t>
            </a:r>
          </a:p>
          <a:p>
            <a:pPr lvl="0"/>
            <a:r>
              <a:rPr lang="ru-RU" altLang="ru-RU" sz="1600" dirty="0">
                <a:solidFill>
                  <a:srgbClr val="0000CC"/>
                </a:solidFill>
              </a:rPr>
              <a:t> Цилиндр с газом </a:t>
            </a:r>
            <a:r>
              <a:rPr lang="en-US" altLang="ru-RU" sz="1600" dirty="0">
                <a:solidFill>
                  <a:srgbClr val="0000CC"/>
                </a:solidFill>
                <a:hlinkClick r:id="rId13"/>
              </a:rPr>
              <a:t>http://dxmbkxacdb7tv.cloudfront.net/e16f7c4a-5e5c-4313-90d71e8063174f1a/gazbeztepla.gif</a:t>
            </a:r>
            <a:endParaRPr lang="ru-RU" altLang="ru-RU" sz="1600" dirty="0">
              <a:solidFill>
                <a:srgbClr val="0000CC"/>
              </a:solidFill>
            </a:endParaRPr>
          </a:p>
          <a:p>
            <a:pPr lvl="0"/>
            <a:r>
              <a:rPr lang="ru-RU" altLang="ru-RU" sz="1600" dirty="0">
                <a:solidFill>
                  <a:srgbClr val="0000CC"/>
                </a:solidFill>
              </a:rPr>
              <a:t>Скорость </a:t>
            </a:r>
            <a:r>
              <a:rPr lang="en-US" altLang="ru-RU" sz="1600" dirty="0">
                <a:solidFill>
                  <a:srgbClr val="0000CC"/>
                </a:solidFill>
                <a:hlinkClick r:id="rId14"/>
              </a:rPr>
              <a:t>http://cdn-nus-1.pinme.ru/tumb/600/photo/89/79/8979f3b773ed77d7a5c305a48407c487.gif</a:t>
            </a:r>
            <a:r>
              <a:rPr lang="ru-RU" altLang="ru-RU" sz="1600" dirty="0">
                <a:solidFill>
                  <a:srgbClr val="0000CC"/>
                </a:solidFill>
              </a:rPr>
              <a:t> </a:t>
            </a:r>
          </a:p>
          <a:p>
            <a:endParaRPr lang="ru-RU" altLang="ru-RU" dirty="0" smtClean="0"/>
          </a:p>
          <a:p>
            <a:endParaRPr lang="ru-RU" altLang="ru-RU" dirty="0"/>
          </a:p>
          <a:p>
            <a:endParaRPr lang="ru-RU" altLang="ru-RU" dirty="0"/>
          </a:p>
          <a:p>
            <a:endParaRPr lang="ru-RU" altLang="ru-RU" dirty="0"/>
          </a:p>
          <a:p>
            <a:endParaRPr lang="ru-RU" altLang="ru-RU" dirty="0"/>
          </a:p>
          <a:p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50000"/>
              </a:schemeClr>
            </a:gs>
            <a:gs pos="2083">
              <a:schemeClr val="tx1">
                <a:lumMod val="50000"/>
              </a:schemeClr>
            </a:gs>
            <a:gs pos="0">
              <a:schemeClr val="tx1">
                <a:lumMod val="50000"/>
              </a:schemeClr>
            </a:gs>
            <a:gs pos="0">
              <a:srgbClr val="7F7F7F"/>
            </a:gs>
            <a:gs pos="0">
              <a:schemeClr val="tx1">
                <a:lumMod val="50000"/>
              </a:schemeClr>
            </a:gs>
            <a:gs pos="87000">
              <a:schemeClr val="tx1"/>
            </a:gs>
            <a:gs pos="0">
              <a:schemeClr val="tx1">
                <a:lumMod val="50000"/>
              </a:schemeClr>
            </a:gs>
            <a:gs pos="14000">
              <a:schemeClr val="tx1"/>
            </a:gs>
            <a:gs pos="100000">
              <a:srgbClr val="FF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6"/>
          <p:cNvSpPr>
            <a:spLocks noChangeArrowheads="1"/>
          </p:cNvSpPr>
          <p:nvPr/>
        </p:nvSpPr>
        <p:spPr bwMode="auto">
          <a:xfrm>
            <a:off x="357188" y="268288"/>
            <a:ext cx="8391525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1600" dirty="0" smtClean="0">
                <a:solidFill>
                  <a:srgbClr val="0000CC"/>
                </a:solidFill>
                <a:latin typeface="Arial" charset="0"/>
              </a:rPr>
              <a:t>Масса </a:t>
            </a:r>
            <a:r>
              <a:rPr lang="en-US" altLang="ru-RU" sz="1600" dirty="0">
                <a:solidFill>
                  <a:srgbClr val="0000CC"/>
                </a:solidFill>
                <a:hlinkClick r:id="rId2"/>
              </a:rPr>
              <a:t>http://</a:t>
            </a:r>
            <a:r>
              <a:rPr lang="en-US" altLang="ru-RU" sz="1600" dirty="0" smtClean="0">
                <a:solidFill>
                  <a:srgbClr val="0000CC"/>
                </a:solidFill>
                <a:hlinkClick r:id="rId2"/>
              </a:rPr>
              <a:t>vchemraznica.ru/wp-content/uploads/2016/06/mass588.jpg</a:t>
            </a:r>
            <a:r>
              <a:rPr lang="ru-RU" altLang="ru-RU" sz="1600" dirty="0" smtClean="0">
                <a:solidFill>
                  <a:srgbClr val="0000CC"/>
                </a:solidFill>
              </a:rPr>
              <a:t> </a:t>
            </a:r>
            <a:endParaRPr lang="ru-RU" altLang="ru-RU" sz="1600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1600" dirty="0">
                <a:solidFill>
                  <a:srgbClr val="0000CC"/>
                </a:solidFill>
                <a:latin typeface="Arial" charset="0"/>
              </a:rPr>
              <a:t>Эталон метра  </a:t>
            </a:r>
            <a:r>
              <a:rPr lang="en-US" altLang="ru-RU" sz="1600" dirty="0">
                <a:solidFill>
                  <a:srgbClr val="0000CC"/>
                </a:solidFill>
                <a:hlinkClick r:id="rId3"/>
              </a:rPr>
              <a:t>http://</a:t>
            </a:r>
            <a:r>
              <a:rPr lang="en-US" altLang="ru-RU" sz="1600" dirty="0" smtClean="0">
                <a:solidFill>
                  <a:srgbClr val="0000CC"/>
                </a:solidFill>
                <a:hlinkClick r:id="rId3"/>
              </a:rPr>
              <a:t>edu.znate.ru/tw_files2/urls_1/9019/d-9018348/9018348_html_m6ec3cd19.jpg</a:t>
            </a:r>
            <a:r>
              <a:rPr lang="ru-RU" altLang="ru-RU" sz="1600" dirty="0" smtClean="0">
                <a:solidFill>
                  <a:srgbClr val="0000CC"/>
                </a:solidFill>
              </a:rPr>
              <a:t> </a:t>
            </a:r>
            <a:endParaRPr lang="ru-RU" altLang="ru-RU" sz="1600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1600" dirty="0">
                <a:solidFill>
                  <a:srgbClr val="0000CC"/>
                </a:solidFill>
                <a:latin typeface="Arial" charset="0"/>
              </a:rPr>
              <a:t>Куб </a:t>
            </a:r>
            <a:r>
              <a:rPr lang="en-US" altLang="ru-RU" sz="1600" dirty="0">
                <a:solidFill>
                  <a:srgbClr val="0000CC"/>
                </a:solidFill>
                <a:hlinkClick r:id="rId4"/>
              </a:rPr>
              <a:t>http://</a:t>
            </a:r>
            <a:r>
              <a:rPr lang="en-US" altLang="ru-RU" sz="1600" dirty="0" smtClean="0">
                <a:solidFill>
                  <a:srgbClr val="0000CC"/>
                </a:solidFill>
                <a:hlinkClick r:id="rId4"/>
              </a:rPr>
              <a:t>www.trashedgraphics.com/wp-content/uploads/2013/10/cube-1024x1024.png</a:t>
            </a:r>
            <a:r>
              <a:rPr lang="ru-RU" altLang="ru-RU" sz="1600" dirty="0" smtClean="0">
                <a:solidFill>
                  <a:srgbClr val="0000CC"/>
                </a:solidFill>
              </a:rPr>
              <a:t> </a:t>
            </a:r>
            <a:endParaRPr lang="ru-RU" altLang="ru-RU" sz="1600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1600" dirty="0">
                <a:solidFill>
                  <a:srgbClr val="0000CC"/>
                </a:solidFill>
                <a:latin typeface="Arial" charset="0"/>
              </a:rPr>
              <a:t>Динамометр </a:t>
            </a:r>
            <a:r>
              <a:rPr lang="en-US" altLang="ru-RU" sz="1600" dirty="0">
                <a:solidFill>
                  <a:srgbClr val="0000CC"/>
                </a:solidFill>
                <a:hlinkClick r:id="rId5"/>
              </a:rPr>
              <a:t>http://</a:t>
            </a:r>
            <a:r>
              <a:rPr lang="en-US" altLang="ru-RU" sz="1600" dirty="0" smtClean="0">
                <a:solidFill>
                  <a:srgbClr val="0000CC"/>
                </a:solidFill>
                <a:hlinkClick r:id="rId5"/>
              </a:rPr>
              <a:t>images.myshared.ru/10/1006607/slide_3.jpg</a:t>
            </a:r>
            <a:r>
              <a:rPr lang="ru-RU" altLang="ru-RU" sz="1600" dirty="0" smtClean="0">
                <a:solidFill>
                  <a:srgbClr val="0000CC"/>
                </a:solidFill>
              </a:rPr>
              <a:t> </a:t>
            </a:r>
            <a:endParaRPr lang="ru-RU" altLang="ru-RU" sz="1600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1600" dirty="0">
                <a:solidFill>
                  <a:srgbClr val="0000CC"/>
                </a:solidFill>
                <a:latin typeface="Arial" charset="0"/>
              </a:rPr>
              <a:t>Анимация. Движение автомобиля  </a:t>
            </a:r>
            <a:r>
              <a:rPr lang="en-US" altLang="ru-RU" sz="1600" dirty="0">
                <a:solidFill>
                  <a:srgbClr val="0000CC"/>
                </a:solidFill>
                <a:hlinkClick r:id="rId6"/>
              </a:rPr>
              <a:t>http://</a:t>
            </a:r>
            <a:r>
              <a:rPr lang="en-US" altLang="ru-RU" sz="1600" dirty="0" smtClean="0">
                <a:solidFill>
                  <a:srgbClr val="0000CC"/>
                </a:solidFill>
                <a:hlinkClick r:id="rId6"/>
              </a:rPr>
              <a:t>ic.pics.livejournal.com/pjobynrutri/62923870/340238/340238_900.gif</a:t>
            </a:r>
            <a:r>
              <a:rPr lang="ru-RU" altLang="ru-RU" sz="1600" dirty="0" smtClean="0">
                <a:solidFill>
                  <a:srgbClr val="0000CC"/>
                </a:solidFill>
              </a:rPr>
              <a:t> </a:t>
            </a:r>
            <a:endParaRPr lang="ru-RU" altLang="ru-RU" sz="1600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1600" dirty="0">
                <a:solidFill>
                  <a:srgbClr val="0000CC"/>
                </a:solidFill>
                <a:latin typeface="Arial" charset="0"/>
              </a:rPr>
              <a:t>Бегун </a:t>
            </a:r>
            <a:r>
              <a:rPr lang="en-US" altLang="ru-RU" sz="1600" dirty="0">
                <a:solidFill>
                  <a:srgbClr val="0000CC"/>
                </a:solidFill>
                <a:hlinkClick r:id="rId7"/>
              </a:rPr>
              <a:t>http://www.basd.net/cms/lib2/PA01001269/Centricity/Domain/238/bd13715_.</a:t>
            </a:r>
            <a:r>
              <a:rPr lang="en-US" altLang="ru-RU" sz="1600" dirty="0" smtClean="0">
                <a:solidFill>
                  <a:srgbClr val="0000CC"/>
                </a:solidFill>
                <a:hlinkClick r:id="rId7"/>
              </a:rPr>
              <a:t>gif</a:t>
            </a:r>
            <a:r>
              <a:rPr lang="ru-RU" altLang="ru-RU" sz="1600" dirty="0" smtClean="0">
                <a:solidFill>
                  <a:srgbClr val="0000CC"/>
                </a:solidFill>
              </a:rPr>
              <a:t> </a:t>
            </a:r>
            <a:endParaRPr lang="ru-RU" altLang="ru-RU" sz="1600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1600" dirty="0">
                <a:solidFill>
                  <a:srgbClr val="0000CC"/>
                </a:solidFill>
                <a:latin typeface="Arial" charset="0"/>
              </a:rPr>
              <a:t>Эталон массы </a:t>
            </a:r>
            <a:r>
              <a:rPr lang="en-US" altLang="ru-RU" sz="1600" dirty="0">
                <a:solidFill>
                  <a:srgbClr val="0000CC"/>
                </a:solidFill>
                <a:hlinkClick r:id="rId8"/>
              </a:rPr>
              <a:t>http://</a:t>
            </a:r>
            <a:r>
              <a:rPr lang="en-US" altLang="ru-RU" sz="1600" dirty="0" smtClean="0">
                <a:solidFill>
                  <a:srgbClr val="0000CC"/>
                </a:solidFill>
                <a:hlinkClick r:id="rId8"/>
              </a:rPr>
              <a:t>ukurier.gov.ua/media/images/2013-6/sovsibir.ru.jpg</a:t>
            </a:r>
            <a:r>
              <a:rPr lang="ru-RU" altLang="ru-RU" sz="1600" dirty="0" smtClean="0">
                <a:solidFill>
                  <a:srgbClr val="0000CC"/>
                </a:solidFill>
              </a:rPr>
              <a:t> </a:t>
            </a:r>
            <a:endParaRPr lang="ru-RU" altLang="ru-RU" sz="1600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1600" dirty="0">
                <a:solidFill>
                  <a:srgbClr val="0000CC"/>
                </a:solidFill>
                <a:latin typeface="Arial" charset="0"/>
              </a:rPr>
              <a:t>Знак вопроса </a:t>
            </a:r>
            <a:r>
              <a:rPr lang="en-US" altLang="ru-RU" sz="1600" dirty="0">
                <a:solidFill>
                  <a:srgbClr val="0000CC"/>
                </a:solidFill>
                <a:hlinkClick r:id="rId9"/>
              </a:rPr>
              <a:t>https://</a:t>
            </a:r>
            <a:r>
              <a:rPr lang="en-US" altLang="ru-RU" sz="1600" dirty="0" smtClean="0">
                <a:solidFill>
                  <a:srgbClr val="0000CC"/>
                </a:solidFill>
                <a:hlinkClick r:id="rId9"/>
              </a:rPr>
              <a:t>d3pl14o4ufnhvd.cloudfront.net/v2/uploads/d57de295-342f-4d7e-b93f-c4ab4c82189f/06e7fcb3b6aa8a79f03907adb4dade5d516d4e10_original.png</a:t>
            </a:r>
            <a:r>
              <a:rPr lang="ru-RU" altLang="ru-RU" sz="1600" dirty="0" smtClean="0">
                <a:solidFill>
                  <a:srgbClr val="0000CC"/>
                </a:solidFill>
              </a:rPr>
              <a:t> </a:t>
            </a:r>
            <a:endParaRPr lang="ru-RU" altLang="ru-RU" sz="1600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1600" dirty="0">
                <a:solidFill>
                  <a:srgbClr val="0000CC"/>
                </a:solidFill>
                <a:latin typeface="Arial" charset="0"/>
              </a:rPr>
              <a:t>К инерции </a:t>
            </a:r>
            <a:r>
              <a:rPr lang="en-US" altLang="ru-RU" sz="1600" dirty="0">
                <a:solidFill>
                  <a:srgbClr val="0000CC"/>
                </a:solidFill>
                <a:hlinkClick r:id="rId10"/>
              </a:rPr>
              <a:t>http://</a:t>
            </a:r>
            <a:r>
              <a:rPr lang="en-US" altLang="ru-RU" sz="1600" dirty="0" smtClean="0">
                <a:solidFill>
                  <a:srgbClr val="0000CC"/>
                </a:solidFill>
                <a:hlinkClick r:id="rId10"/>
              </a:rPr>
              <a:t>os1.i.ua/3/1/11517902_f69e24e2.gif</a:t>
            </a:r>
            <a:r>
              <a:rPr lang="ru-RU" altLang="ru-RU" sz="1600" dirty="0" smtClean="0">
                <a:solidFill>
                  <a:srgbClr val="0000CC"/>
                </a:solidFill>
              </a:rPr>
              <a:t> </a:t>
            </a:r>
            <a:endParaRPr lang="ru-RU" altLang="ru-RU" sz="1600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1600" dirty="0">
                <a:solidFill>
                  <a:srgbClr val="0000CC"/>
                </a:solidFill>
                <a:latin typeface="Arial" charset="0"/>
              </a:rPr>
              <a:t>Анимация к инерции  </a:t>
            </a:r>
            <a:r>
              <a:rPr lang="en-US" altLang="ru-RU" sz="1600" dirty="0">
                <a:solidFill>
                  <a:srgbClr val="0000CC"/>
                </a:solidFill>
                <a:hlinkClick r:id="rId11"/>
              </a:rPr>
              <a:t>http://</a:t>
            </a:r>
            <a:r>
              <a:rPr lang="en-US" altLang="ru-RU" sz="1600" dirty="0" smtClean="0">
                <a:solidFill>
                  <a:srgbClr val="0000CC"/>
                </a:solidFill>
                <a:hlinkClick r:id="rId11"/>
              </a:rPr>
              <a:t>fakeposters.com.s3.amazonaws.com/results/2009/07/22/rgtyzeg3xt.jpg</a:t>
            </a:r>
            <a:r>
              <a:rPr lang="ru-RU" altLang="ru-RU" sz="1600" dirty="0" smtClean="0">
                <a:solidFill>
                  <a:srgbClr val="0000CC"/>
                </a:solidFill>
              </a:rPr>
              <a:t> </a:t>
            </a:r>
            <a:endParaRPr lang="ru-RU" altLang="ru-RU" sz="1600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1600" dirty="0">
                <a:solidFill>
                  <a:srgbClr val="0000CC"/>
                </a:solidFill>
                <a:latin typeface="Arial" charset="0"/>
              </a:rPr>
              <a:t>Невесомость  </a:t>
            </a:r>
            <a:r>
              <a:rPr lang="en-US" altLang="ru-RU" sz="1600" dirty="0">
                <a:solidFill>
                  <a:srgbClr val="0000CC"/>
                </a:solidFill>
                <a:hlinkClick r:id="rId12"/>
              </a:rPr>
              <a:t>http://</a:t>
            </a:r>
            <a:r>
              <a:rPr lang="en-US" altLang="ru-RU" sz="1600" dirty="0" smtClean="0">
                <a:solidFill>
                  <a:srgbClr val="0000CC"/>
                </a:solidFill>
                <a:hlinkClick r:id="rId12"/>
              </a:rPr>
              <a:t>i.dailymail.co.uk/i/pix/2010/02/15/article-1251145-0847C467000005DC-723_470x362_popup.jpg</a:t>
            </a:r>
            <a:r>
              <a:rPr lang="ru-RU" altLang="ru-RU" sz="1600" dirty="0" smtClean="0">
                <a:solidFill>
                  <a:srgbClr val="0000CC"/>
                </a:solidFill>
              </a:rPr>
              <a:t> </a:t>
            </a:r>
            <a:endParaRPr lang="ru-RU" altLang="ru-RU" sz="1600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altLang="ru-RU" sz="1600" dirty="0">
                <a:solidFill>
                  <a:srgbClr val="0000CC"/>
                </a:solidFill>
                <a:latin typeface="Arial" charset="0"/>
              </a:rPr>
              <a:t>Анимация броуновского движения </a:t>
            </a:r>
            <a:r>
              <a:rPr lang="en-US" altLang="ru-RU" sz="1600" dirty="0">
                <a:solidFill>
                  <a:srgbClr val="0000CC"/>
                </a:solidFill>
                <a:hlinkClick r:id="rId13"/>
              </a:rPr>
              <a:t>http://tinypic.com/view.php?pic=ejbkwj&amp;s=9#.</a:t>
            </a:r>
            <a:r>
              <a:rPr lang="en-US" altLang="ru-RU" sz="1600" dirty="0" smtClean="0">
                <a:solidFill>
                  <a:srgbClr val="0000CC"/>
                </a:solidFill>
                <a:hlinkClick r:id="rId13"/>
              </a:rPr>
              <a:t>WKxJJjG7p2Y</a:t>
            </a:r>
            <a:r>
              <a:rPr lang="ru-RU" altLang="ru-RU" sz="1600" dirty="0" smtClean="0">
                <a:solidFill>
                  <a:srgbClr val="0000CC"/>
                </a:solidFill>
              </a:rPr>
              <a:t> </a:t>
            </a:r>
            <a:endParaRPr lang="ru-RU" altLang="ru-RU" sz="1600" dirty="0">
              <a:solidFill>
                <a:srgbClr val="0000CC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00CC"/>
                </a:solidFill>
                <a:latin typeface="Arial" charset="0"/>
              </a:rPr>
              <a:t>Плотность  </a:t>
            </a:r>
            <a:r>
              <a:rPr lang="en-US" altLang="ru-RU" sz="1600" dirty="0">
                <a:solidFill>
                  <a:srgbClr val="0000CC"/>
                </a:solidFill>
                <a:hlinkClick r:id="rId14"/>
              </a:rPr>
              <a:t>http://</a:t>
            </a:r>
            <a:r>
              <a:rPr lang="en-US" altLang="ru-RU" sz="1600" dirty="0" smtClean="0">
                <a:solidFill>
                  <a:srgbClr val="0000CC"/>
                </a:solidFill>
                <a:hlinkClick r:id="rId14"/>
              </a:rPr>
              <a:t>ru.convdocs.org/pars_docs/refs/26/25128/25128_html_79d05233.png</a:t>
            </a:r>
            <a:r>
              <a:rPr lang="ru-RU" altLang="ru-RU" sz="1600" dirty="0" smtClean="0">
                <a:solidFill>
                  <a:srgbClr val="0000CC"/>
                </a:solidFill>
              </a:rPr>
              <a:t> </a:t>
            </a:r>
            <a:endParaRPr lang="ru-RU" altLang="ru-RU" sz="1600" dirty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1171575" y="357188"/>
            <a:ext cx="6929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Автор первого учебника физики в России</a:t>
            </a: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603250" y="4357688"/>
            <a:ext cx="8072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Михаил Васильевич Ломоносов, 1711 - 1765</a:t>
            </a:r>
          </a:p>
        </p:txBody>
      </p:sp>
      <p:sp>
        <p:nvSpPr>
          <p:cNvPr id="7" name="Стрелка влево 6">
            <a:hlinkClick r:id="rId2" action="ppaction://hlinksldjump" highlightClick="1"/>
          </p:cNvPr>
          <p:cNvSpPr/>
          <p:nvPr/>
        </p:nvSpPr>
        <p:spPr>
          <a:xfrm>
            <a:off x="8429625" y="4500563"/>
            <a:ext cx="500063" cy="428625"/>
          </a:xfrm>
          <a:prstGeom prst="leftArrow">
            <a:avLst/>
          </a:prstGeom>
          <a:gradFill flip="none" rotWithShape="1">
            <a:gsLst>
              <a:gs pos="0">
                <a:schemeClr val="tx1">
                  <a:lumMod val="85000"/>
                  <a:shade val="30000"/>
                  <a:satMod val="115000"/>
                </a:schemeClr>
              </a:gs>
              <a:gs pos="50000">
                <a:schemeClr val="tx1">
                  <a:lumMod val="85000"/>
                  <a:shade val="67500"/>
                  <a:satMod val="115000"/>
                </a:schemeClr>
              </a:gs>
              <a:gs pos="100000">
                <a:schemeClr val="tx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3" name="TextBox 2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1</a:t>
              </a:r>
            </a:p>
          </p:txBody>
        </p:sp>
        <p:pic>
          <p:nvPicPr>
            <p:cNvPr id="8" name="Picture 4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5" name="Picture 9" descr="http://www.ust-ilimsk.ru/images/stories/culture/lomonoso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382" y="1157347"/>
            <a:ext cx="2321721" cy="3112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179388" y="3397250"/>
            <a:ext cx="3419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Галилео Галилей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 1564 – 1642</a:t>
            </a:r>
          </a:p>
        </p:txBody>
      </p:sp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960438" y="285750"/>
            <a:ext cx="7715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Учёный, изучавший падение тел с наклонной башни в Пизе (Италия)</a:t>
            </a: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2</a:t>
              </a:r>
            </a:p>
          </p:txBody>
        </p:sp>
        <p:pic>
          <p:nvPicPr>
            <p:cNvPr id="13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Стрелка влево 13">
            <a:hlinkClick r:id="rId3" action="ppaction://hlinksldjump" highlightClick="1"/>
          </p:cNvPr>
          <p:cNvSpPr/>
          <p:nvPr/>
        </p:nvSpPr>
        <p:spPr>
          <a:xfrm>
            <a:off x="8389938" y="4533900"/>
            <a:ext cx="500062" cy="428625"/>
          </a:xfrm>
          <a:prstGeom prst="leftArrow">
            <a:avLst/>
          </a:prstGeom>
          <a:gradFill>
            <a:gsLst>
              <a:gs pos="22000">
                <a:schemeClr val="tx1">
                  <a:shade val="30000"/>
                  <a:satMod val="115000"/>
                </a:schemeClr>
              </a:gs>
              <a:gs pos="4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129" name="Picture 9" descr="http://www.copia-di-arte.com/kunst/justus_suttermans/bildnis-galileo-galile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514" y="1087844"/>
            <a:ext cx="2880633" cy="3883999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642938" y="285750"/>
            <a:ext cx="7429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Основоположник современной механики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3635375" y="2857500"/>
            <a:ext cx="4508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Исаак Ньютон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1643 – 1727</a:t>
            </a:r>
          </a:p>
        </p:txBody>
      </p:sp>
      <p:grpSp>
        <p:nvGrpSpPr>
          <p:cNvPr id="11" name="Группа 10"/>
          <p:cNvGrpSpPr>
            <a:grpSpLocks/>
          </p:cNvGrpSpPr>
          <p:nvPr/>
        </p:nvGrpSpPr>
        <p:grpSpPr bwMode="auto">
          <a:xfrm>
            <a:off x="7740650" y="1708150"/>
            <a:ext cx="1403350" cy="2303463"/>
            <a:chOff x="7941927" y="2051187"/>
            <a:chExt cx="1202073" cy="1959741"/>
          </a:xfrm>
        </p:grpSpPr>
        <p:sp>
          <p:nvSpPr>
            <p:cNvPr id="12" name="TextBox 11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3</a:t>
              </a:r>
            </a:p>
          </p:txBody>
        </p:sp>
        <p:pic>
          <p:nvPicPr>
            <p:cNvPr id="13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Стрелка влево 13">
            <a:hlinkClick r:id="rId3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53" name="Picture 9" descr="http://i.dailymail.co.uk/i/pix/2012/02/16/article-0-0447F5780000044D-128_306x5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6"/>
          <a:stretch/>
        </p:blipFill>
        <p:spPr bwMode="auto">
          <a:xfrm>
            <a:off x="1907704" y="990176"/>
            <a:ext cx="2378546" cy="3990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1171575" y="357188"/>
            <a:ext cx="70008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charset="0"/>
              </a:rPr>
              <a:t>Основоположник современной космонавтики и ракетной техники</a:t>
            </a:r>
          </a:p>
        </p:txBody>
      </p:sp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323850" y="4357688"/>
            <a:ext cx="81057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Константин Эдуардович Циолковский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1831 - 1879</a:t>
            </a:r>
          </a:p>
        </p:txBody>
      </p:sp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2" name="TextBox 11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4</a:t>
              </a:r>
            </a:p>
          </p:txBody>
        </p:sp>
        <p:pic>
          <p:nvPicPr>
            <p:cNvPr id="13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Стрелка влево 13">
            <a:hlinkClick r:id="rId3" action="ppaction://hlinksldjump" highlightClick="1"/>
          </p:cNvPr>
          <p:cNvSpPr/>
          <p:nvPr/>
        </p:nvSpPr>
        <p:spPr>
          <a:xfrm>
            <a:off x="8429625" y="4500563"/>
            <a:ext cx="500063" cy="428625"/>
          </a:xfrm>
          <a:prstGeom prst="leftArrow">
            <a:avLst/>
          </a:prstGeom>
          <a:gradFill>
            <a:gsLst>
              <a:gs pos="43758">
                <a:srgbClr val="B5B5B5"/>
              </a:gs>
              <a:gs pos="34000">
                <a:schemeClr val="tx1">
                  <a:shade val="30000"/>
                  <a:satMod val="115000"/>
                </a:schemeClr>
              </a:gs>
              <a:gs pos="66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177" name="Picture 9" descr="http://www.acikbilim.com/wp-content/uploads/2013/11/tsiolkovsky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367" y="1491630"/>
            <a:ext cx="3133618" cy="2729073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/>
          <p:cNvSpPr txBox="1">
            <a:spLocks noChangeArrowheads="1"/>
          </p:cNvSpPr>
          <p:nvPr/>
        </p:nvSpPr>
        <p:spPr bwMode="auto">
          <a:xfrm>
            <a:off x="214313" y="285750"/>
            <a:ext cx="78581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charset="0"/>
              </a:rPr>
              <a:t>Учёный, установивший зависимость силы упругости от деформации</a:t>
            </a:r>
          </a:p>
        </p:txBody>
      </p:sp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2571750" y="4357688"/>
            <a:ext cx="2857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Роберт Гук</a:t>
            </a:r>
          </a:p>
        </p:txBody>
      </p:sp>
      <p:pic>
        <p:nvPicPr>
          <p:cNvPr id="8201" name="Picture 9" descr="http://sciences-physiques.ac-dijon.fr/archives/astronomie/2500AnsAstro/Images/new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39857"/>
            <a:ext cx="3491320" cy="31178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6" name="TextBox 15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5</a:t>
              </a:r>
            </a:p>
          </p:txBody>
        </p:sp>
        <p:pic>
          <p:nvPicPr>
            <p:cNvPr id="17" name="Picture 4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Стрелка влево 8">
            <a:hlinkClick r:id="rId4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1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619125" y="441325"/>
            <a:ext cx="7715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Arial" charset="0"/>
              </a:rPr>
              <a:t>Основоположник гидростатики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2214563" y="4286250"/>
            <a:ext cx="4000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Архимед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charset="0"/>
              </a:rPr>
              <a:t>287 – 212 до н.э.</a:t>
            </a:r>
          </a:p>
        </p:txBody>
      </p:sp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7942263" y="2051050"/>
            <a:ext cx="1201737" cy="1960563"/>
            <a:chOff x="7941927" y="2051187"/>
            <a:chExt cx="1202073" cy="1959741"/>
          </a:xfrm>
        </p:grpSpPr>
        <p:sp>
          <p:nvSpPr>
            <p:cNvPr id="11" name="TextBox 10"/>
            <p:cNvSpPr txBox="1"/>
            <p:nvPr/>
          </p:nvSpPr>
          <p:spPr>
            <a:xfrm>
              <a:off x="8429624" y="3364597"/>
              <a:ext cx="422187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spc="50" dirty="0">
                  <a:ln w="11430"/>
                  <a:solidFill>
                    <a:srgbClr val="FF0000"/>
                  </a:solidFill>
                  <a:effectLst>
                    <a:glow rad="838200">
                      <a:schemeClr val="tx1">
                        <a:alpha val="99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+mn-lt"/>
                  <a:cs typeface="+mn-cs"/>
                </a:rPr>
                <a:t>6</a:t>
              </a:r>
            </a:p>
          </p:txBody>
        </p:sp>
        <p:pic>
          <p:nvPicPr>
            <p:cNvPr id="12" name="Picture 4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1927" y="2051187"/>
              <a:ext cx="1202073" cy="1442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5" name="Picture 9" descr="http://www.playing-field.ru/img/2015/052022/27414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42" y="1172319"/>
            <a:ext cx="4670897" cy="31139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лево 8">
            <a:hlinkClick r:id="rId4" action="ppaction://hlinksldjump" highlightClick="1"/>
          </p:cNvPr>
          <p:cNvSpPr/>
          <p:nvPr/>
        </p:nvSpPr>
        <p:spPr>
          <a:xfrm>
            <a:off x="8582025" y="4652963"/>
            <a:ext cx="500063" cy="428625"/>
          </a:xfrm>
          <a:prstGeom prst="leftArrow">
            <a:avLst/>
          </a:prstGeom>
          <a:gradFill>
            <a:gsLst>
              <a:gs pos="33000">
                <a:schemeClr val="tx1">
                  <a:shade val="30000"/>
                  <a:satMod val="115000"/>
                </a:schemeClr>
              </a:gs>
              <a:gs pos="5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6200000" scaled="1"/>
          </a:gra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2533</TotalTime>
  <Words>540</Words>
  <Application>Microsoft Office PowerPoint</Application>
  <PresentationFormat>Экран (16:9)</PresentationFormat>
  <Paragraphs>177</Paragraphs>
  <Slides>36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Формула</vt:lpstr>
      <vt:lpstr>Презентация PowerPoint</vt:lpstr>
      <vt:lpstr> Здравствуйте!        Здравствуйте, дорогие любители экспериментов, игр и научных знаний!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Строение, взаимодействие, давление</dc:title>
  <dc:creator>Апрельская</dc:creator>
  <cp:lastModifiedBy>Апрельская</cp:lastModifiedBy>
  <cp:revision>271</cp:revision>
  <dcterms:created xsi:type="dcterms:W3CDTF">2017-01-01T12:19:45Z</dcterms:created>
  <dcterms:modified xsi:type="dcterms:W3CDTF">2017-02-22T07:58:13Z</dcterms:modified>
</cp:coreProperties>
</file>