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3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8" r:id="rId6"/>
    <p:sldId id="274" r:id="rId7"/>
    <p:sldId id="263" r:id="rId8"/>
    <p:sldId id="264" r:id="rId9"/>
    <p:sldId id="276" r:id="rId10"/>
    <p:sldId id="270" r:id="rId11"/>
    <p:sldId id="277" r:id="rId12"/>
    <p:sldId id="271" r:id="rId13"/>
    <p:sldId id="278" r:id="rId14"/>
    <p:sldId id="272" r:id="rId15"/>
    <p:sldId id="279" r:id="rId16"/>
    <p:sldId id="273" r:id="rId17"/>
    <p:sldId id="280" r:id="rId18"/>
    <p:sldId id="281" r:id="rId19"/>
    <p:sldId id="283" r:id="rId20"/>
    <p:sldId id="266" r:id="rId2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6CB2"/>
    <a:srgbClr val="44609E"/>
    <a:srgbClr val="D9E4FB"/>
    <a:srgbClr val="3B7AB2"/>
    <a:srgbClr val="00BC55"/>
    <a:srgbClr val="74B7D2"/>
    <a:srgbClr val="52A5C7"/>
    <a:srgbClr val="3B94B7"/>
    <a:srgbClr val="F3B403"/>
    <a:srgbClr val="3B88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533" autoAdjust="0"/>
  </p:normalViewPr>
  <p:slideViewPr>
    <p:cSldViewPr snapToGrid="0">
      <p:cViewPr varScale="1">
        <p:scale>
          <a:sx n="91" d="100"/>
          <a:sy n="91" d="100"/>
        </p:scale>
        <p:origin x="-1044" y="-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 sz="1600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2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5" y="641468"/>
            <a:ext cx="7004052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9" y="443512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9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129771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3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5" y="641468"/>
            <a:ext cx="7004052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9" y="443512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9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330431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4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5" y="641468"/>
            <a:ext cx="7004052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9" y="443512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9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101707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5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5" y="641468"/>
            <a:ext cx="7004052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9" y="443512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9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62433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6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5" y="641468"/>
            <a:ext cx="7004052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9" y="4434040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9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147560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7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5" y="641468"/>
            <a:ext cx="7004052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9" y="443512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9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106955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8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5" y="641468"/>
            <a:ext cx="7004052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7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9" y="443512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8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40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9" y="5295164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16516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а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6482" y="1628389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557299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сюда текст поздравления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13013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3729" y="4435127"/>
            <a:ext cx="3171600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099307" y="4434040"/>
            <a:ext cx="3171600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099307" y="5295164"/>
            <a:ext cx="3171600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3729" y="5295164"/>
            <a:ext cx="3171600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5" y="641468"/>
            <a:ext cx="7004052" cy="3248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 baseline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</p:spTree>
    <p:extLst>
      <p:ext uri="{BB962C8B-B14F-4D97-AF65-F5344CB8AC3E}">
        <p14:creationId xmlns:p14="http://schemas.microsoft.com/office/powerpoint/2010/main" xmlns="" val="18892338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DF6120-F1F0-4C60-9FE9-39AC71A9C79D}" type="datetimeFigureOut">
              <a:rPr lang="en-US" smtClean="0"/>
              <a:pPr/>
              <a:t>12/31/2020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  <p:sldLayoutId id="2147483961" r:id="rId18"/>
    <p:sldLayoutId id="2147483962" r:id="rId19"/>
    <p:sldLayoutId id="2147483720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98e7413ee4bb1a1dbb8466ec58ddd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93" y="1397876"/>
            <a:ext cx="7004052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+mn-ea"/>
              </a:rPr>
              <a:t>Изобразительное искусство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6166" y="3200622"/>
            <a:ext cx="3520966" cy="64616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Интерактивный тест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5 -6 класс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25366" y="3967882"/>
            <a:ext cx="4681603" cy="1171683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0583" y="4174166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Автор: учитель ИЗО и МХК 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МКОУ «СОШ а. Верхний Учкулан»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Салпагарова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Людмила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Казиевна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2020 г.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95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9. Каким видом промысла является хохлома?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443835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роспись </a:t>
            </a:r>
            <a:r>
              <a:rPr lang="ru-RU" dirty="0" smtClean="0"/>
              <a:t>по дереву</a:t>
            </a:r>
          </a:p>
          <a:p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1636783" y="443835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Деревянные игрушки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фигуры из глины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56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10. Главные мотивы хохломской росписи: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травка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</a:t>
            </a:r>
            <a:r>
              <a:rPr lang="ru-RU" dirty="0" smtClean="0"/>
              <a:t>олевые цветы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83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ж</a:t>
            </a:r>
            <a:r>
              <a:rPr lang="ru-RU" dirty="0" smtClean="0"/>
              <a:t>ивотные и птицы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1838227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303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35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11. Что получается, когда мастер делает хохлому «под фон»?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орнамент из золотых листьев и цветов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букет ромашек 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83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серебряные узоры  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1838227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303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35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12. Каким видом промысла считается вид искусства, популярное в подмосковном </a:t>
            </a:r>
            <a:r>
              <a:rPr lang="ru-RU" b="1" dirty="0" err="1" smtClean="0"/>
              <a:t>Жостово</a:t>
            </a:r>
            <a:r>
              <a:rPr lang="ru-RU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роспись по металлу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роспись по глине</a:t>
            </a:r>
            <a:endParaRPr lang="ru-RU" dirty="0"/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1636783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роспись по дереву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</a:t>
            </a:r>
            <a:r>
              <a:rPr lang="ru-RU" dirty="0" smtClean="0"/>
              <a:t>оспись по белой керамике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5303803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303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8227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21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13. Что делает мастер на стадии «уборка» при росписи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</a:t>
            </a:r>
            <a:r>
              <a:rPr lang="ru-RU" b="1" dirty="0" smtClean="0"/>
              <a:t>металлу?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обводит бортики разукрашенных подносов тонкой золотой каемочкой</a:t>
            </a:r>
            <a:endParaRPr lang="ru-RU" sz="1400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рисует украшения в самом центре подноса</a:t>
            </a:r>
            <a:endParaRPr lang="ru-RU" sz="1400" dirty="0"/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1636783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делает тени задуманных изображений</a:t>
            </a:r>
            <a:endParaRPr lang="ru-RU" sz="1400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р</a:t>
            </a:r>
            <a:r>
              <a:rPr lang="ru-RU" sz="1400" dirty="0" smtClean="0"/>
              <a:t>исует орнамент по центру  </a:t>
            </a:r>
            <a:endParaRPr lang="ru-RU" sz="1400" dirty="0"/>
          </a:p>
        </p:txBody>
      </p:sp>
      <p:sp>
        <p:nvSpPr>
          <p:cNvPr id="11" name="Ромб 10"/>
          <p:cNvSpPr/>
          <p:nvPr/>
        </p:nvSpPr>
        <p:spPr>
          <a:xfrm>
            <a:off x="5303803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303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8227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21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14. Так называется еще один промысел в русском народе, который славится росписью на бересте: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щепа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репа</a:t>
            </a:r>
            <a:endParaRPr lang="ru-RU" dirty="0"/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1636783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берестянка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плетение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5303803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303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8227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21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15. В</a:t>
            </a:r>
            <a:r>
              <a:rPr lang="ru-RU" b="1" dirty="0" smtClean="0"/>
              <a:t> </a:t>
            </a:r>
            <a:r>
              <a:rPr lang="ru-RU" b="1" dirty="0" smtClean="0"/>
              <a:t>деревнях и селах по реке Мезень зародилась: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мезенская роспись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хохлома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83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1838227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303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35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5546" y="1636776"/>
            <a:ext cx="5074921" cy="103327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ru-RU" sz="5400" dirty="0">
                <a:solidFill>
                  <a:srgbClr val="44609E"/>
                </a:solidFill>
                <a:cs typeface="Arial" panose="020B0604020202020204" pitchFamily="34" charset="0"/>
              </a:rPr>
              <a:t>Отлично!</a:t>
            </a:r>
          </a:p>
        </p:txBody>
      </p:sp>
      <p:sp>
        <p:nvSpPr>
          <p:cNvPr id="15" name="Ромб 14"/>
          <p:cNvSpPr/>
          <p:nvPr/>
        </p:nvSpPr>
        <p:spPr>
          <a:xfrm>
            <a:off x="4237230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14"/>
          <p:cNvSpPr/>
          <p:nvPr/>
        </p:nvSpPr>
        <p:spPr>
          <a:xfrm>
            <a:off x="3339764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14"/>
          <p:cNvSpPr/>
          <p:nvPr/>
        </p:nvSpPr>
        <p:spPr>
          <a:xfrm>
            <a:off x="5134696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14"/>
          <p:cNvSpPr/>
          <p:nvPr/>
        </p:nvSpPr>
        <p:spPr>
          <a:xfrm>
            <a:off x="6032164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92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15" grpId="1" animBg="1"/>
      <p:bldP spid="15" grpId="2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Изготовление игрушек</a:t>
            </a:r>
            <a:endParaRPr lang="ru-RU" dirty="0"/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Художественная резьба</a:t>
            </a:r>
            <a:endParaRPr lang="ru-RU" dirty="0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1636783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Строительство </a:t>
            </a:r>
            <a:r>
              <a:rPr lang="ru-RU" dirty="0" smtClean="0"/>
              <a:t>деревянных домов</a:t>
            </a:r>
            <a:endParaRPr lang="ru-RU" dirty="0"/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Ш</a:t>
            </a:r>
            <a:r>
              <a:rPr lang="ru-RU" dirty="0" smtClean="0"/>
              <a:t>итье костюмов</a:t>
            </a:r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5302689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1837113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5"/>
          <p:cNvSpPr>
            <a:spLocks noGrp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r>
              <a:rPr lang="ru-RU" b="1" dirty="0" smtClean="0"/>
              <a:t>1. Этот вид искусства был особенно распространен на Руси и объединял множество видов промыслов: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688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игрушки из белой глины, подтянутые, стройные изящные, со свистком</a:t>
            </a:r>
            <a:endParaRPr lang="ru-RU" sz="1400" dirty="0"/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игрушки из дерева, украшенные особой резьбой, без свистка</a:t>
            </a:r>
            <a:endParaRPr lang="ru-RU" sz="1400" dirty="0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1636783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игрушки из пряничного теста, съедобные и со свистком.</a:t>
            </a:r>
            <a:endParaRPr lang="ru-RU" sz="1400" dirty="0"/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Игрушки из дерева со свистком</a:t>
            </a:r>
            <a:endParaRPr lang="ru-RU" sz="1400" dirty="0"/>
          </a:p>
        </p:txBody>
      </p:sp>
      <p:sp>
        <p:nvSpPr>
          <p:cNvPr id="18" name="Ромб 17"/>
          <p:cNvSpPr/>
          <p:nvPr/>
        </p:nvSpPr>
        <p:spPr>
          <a:xfrm>
            <a:off x="5302689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1837113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2. Определите особенности </a:t>
            </a:r>
            <a:r>
              <a:rPr lang="ru-RU" b="1" dirty="0" err="1" smtClean="0"/>
              <a:t>филимоновских</a:t>
            </a:r>
            <a:r>
              <a:rPr lang="ru-RU" b="1" dirty="0" smtClean="0"/>
              <a:t> игрушек: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688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4450710" y="4417336"/>
            <a:ext cx="4188793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глиняные игрушки с очертаниями крепких приземистых людей с большими головами с бородой-лопатой.</a:t>
            </a:r>
            <a:endParaRPr lang="ru-RU" sz="1400" dirty="0"/>
          </a:p>
        </p:txBody>
      </p:sp>
      <p:sp>
        <p:nvSpPr>
          <p:cNvPr id="12" name="Текст Прав"/>
          <p:cNvSpPr txBox="1">
            <a:spLocks/>
          </p:cNvSpPr>
          <p:nvPr/>
        </p:nvSpPr>
        <p:spPr>
          <a:xfrm>
            <a:off x="1216369" y="441733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игрушки из дерева, украшенные особой резьбой, без свистка</a:t>
            </a:r>
            <a:endParaRPr lang="ru-RU" sz="1400" dirty="0"/>
          </a:p>
        </p:txBody>
      </p:sp>
      <p:sp>
        <p:nvSpPr>
          <p:cNvPr id="13" name="Текст Прав"/>
          <p:cNvSpPr txBox="1">
            <a:spLocks/>
          </p:cNvSpPr>
          <p:nvPr/>
        </p:nvSpPr>
        <p:spPr>
          <a:xfrm>
            <a:off x="4524283" y="5236854"/>
            <a:ext cx="4178282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игрушки </a:t>
            </a:r>
            <a:r>
              <a:rPr lang="ru-RU" sz="1400" dirty="0" smtClean="0"/>
              <a:t>из дерева, украшенные </a:t>
            </a:r>
            <a:r>
              <a:rPr lang="ru-RU" sz="1400" dirty="0" smtClean="0"/>
              <a:t> резьбой</a:t>
            </a:r>
            <a:endParaRPr lang="ru-RU" sz="1400" dirty="0"/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1216369" y="5320936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игрушки из белой глины, подтянутые, стройные изящные, со свистком</a:t>
            </a:r>
            <a:endParaRPr lang="ru-RU" sz="1400" dirty="0"/>
          </a:p>
        </p:txBody>
      </p:sp>
      <p:sp>
        <p:nvSpPr>
          <p:cNvPr id="15" name="Ромб 14"/>
          <p:cNvSpPr/>
          <p:nvPr/>
        </p:nvSpPr>
        <p:spPr>
          <a:xfrm>
            <a:off x="4798192" y="4526744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41669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4829723" y="5323749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1427210" y="5439362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3. Определите </a:t>
            </a:r>
            <a:r>
              <a:rPr lang="ru-RU" b="1" dirty="0" smtClean="0"/>
              <a:t>особенности </a:t>
            </a:r>
            <a:r>
              <a:rPr lang="ru-RU" b="1" dirty="0" err="1" smtClean="0"/>
              <a:t>каргопольских</a:t>
            </a:r>
            <a:r>
              <a:rPr lang="ru-RU" b="1" dirty="0" smtClean="0"/>
              <a:t> игрушек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823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289941" y="5352467"/>
            <a:ext cx="422799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игрушки </a:t>
            </a:r>
            <a:r>
              <a:rPr lang="ru-RU" sz="1400" dirty="0" smtClean="0"/>
              <a:t>из красной глины, собранные по </a:t>
            </a:r>
            <a:r>
              <a:rPr lang="ru-RU" sz="1400" dirty="0" smtClean="0"/>
              <a:t>     </a:t>
            </a:r>
            <a:br>
              <a:rPr lang="ru-RU" sz="1400" dirty="0" smtClean="0"/>
            </a:br>
            <a:r>
              <a:rPr lang="ru-RU" sz="1400" dirty="0" smtClean="0"/>
              <a:t>    отдельным </a:t>
            </a:r>
            <a:r>
              <a:rPr lang="ru-RU" sz="1400" dirty="0" smtClean="0"/>
              <a:t>частям, самые разнообразные, </a:t>
            </a:r>
            <a:r>
              <a:rPr lang="ru-RU" sz="1400" dirty="0" smtClean="0"/>
              <a:t>    </a:t>
            </a:r>
            <a:br>
              <a:rPr lang="ru-RU" sz="1400" dirty="0" smtClean="0"/>
            </a:br>
            <a:r>
              <a:rPr lang="ru-RU" sz="1400" dirty="0" smtClean="0"/>
              <a:t>    красивые </a:t>
            </a:r>
            <a:r>
              <a:rPr lang="ru-RU" sz="1400" dirty="0" smtClean="0"/>
              <a:t>и популярные</a:t>
            </a:r>
            <a:endParaRPr lang="ru-RU" sz="1400" dirty="0"/>
          </a:p>
        </p:txBody>
      </p:sp>
      <p:sp>
        <p:nvSpPr>
          <p:cNvPr id="12" name="Текст Прав"/>
          <p:cNvSpPr txBox="1">
            <a:spLocks/>
          </p:cNvSpPr>
          <p:nvPr/>
        </p:nvSpPr>
        <p:spPr>
          <a:xfrm>
            <a:off x="5564807" y="4349558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игрушки из пряничного </a:t>
            </a:r>
            <a:r>
              <a:rPr lang="ru-RU" sz="1400" dirty="0" smtClean="0"/>
              <a:t>теста</a:t>
            </a:r>
            <a:endParaRPr lang="ru-RU" sz="1400" dirty="0"/>
          </a:p>
        </p:txBody>
      </p:sp>
      <p:sp>
        <p:nvSpPr>
          <p:cNvPr id="13" name="Текст Прав"/>
          <p:cNvSpPr txBox="1">
            <a:spLocks/>
          </p:cNvSpPr>
          <p:nvPr/>
        </p:nvSpPr>
        <p:spPr>
          <a:xfrm>
            <a:off x="5690932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Игрушки из дерева</a:t>
            </a:r>
            <a:endParaRPr lang="ru-RU" dirty="0"/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1282262" y="4433642"/>
            <a:ext cx="4109545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игрушки </a:t>
            </a:r>
            <a:r>
              <a:rPr lang="ru-RU" sz="1400" dirty="0" smtClean="0"/>
              <a:t>из белой глины, со свистком</a:t>
            </a:r>
            <a:endParaRPr lang="ru-RU" sz="1400" dirty="0"/>
          </a:p>
        </p:txBody>
      </p:sp>
      <p:sp>
        <p:nvSpPr>
          <p:cNvPr id="15" name="Ромб 14"/>
          <p:cNvSpPr/>
          <p:nvPr/>
        </p:nvSpPr>
        <p:spPr>
          <a:xfrm>
            <a:off x="1595375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5765144" y="4479988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5849227" y="543936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1595375" y="4552067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4. Определите особенности дымковских игрушек: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449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сине-белая керамика</a:t>
            </a:r>
            <a:endParaRPr lang="ru-RU" dirty="0"/>
          </a:p>
        </p:txBody>
      </p:sp>
      <p:sp>
        <p:nvSpPr>
          <p:cNvPr id="12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деревянная </a:t>
            </a:r>
            <a:r>
              <a:rPr lang="ru-RU" dirty="0" smtClean="0"/>
              <a:t>посуда для кухни</a:t>
            </a:r>
            <a:endParaRPr lang="ru-RU" dirty="0"/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1636783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красно-розовая керамика</a:t>
            </a:r>
            <a:endParaRPr lang="ru-RU" dirty="0"/>
          </a:p>
        </p:txBody>
      </p:sp>
      <p:sp>
        <p:nvSpPr>
          <p:cNvPr id="15" name="Ромб 14"/>
          <p:cNvSpPr/>
          <p:nvPr/>
        </p:nvSpPr>
        <p:spPr>
          <a:xfrm>
            <a:off x="1837113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1837113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5. Какими особенностями выделяется гжель?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449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83" y="4434840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городецкая роспись</a:t>
            </a:r>
            <a:endParaRPr lang="ru-RU" dirty="0"/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филимоновская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гжель</a:t>
            </a:r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183711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6. Какой вид искусства связан с городом Городец близ Нижнего Новгорода?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334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83" y="4434840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розаны и купавки</a:t>
            </a:r>
            <a:endParaRPr lang="ru-RU" dirty="0"/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выжигание и резьба</a:t>
            </a:r>
            <a:endParaRPr lang="ru-RU" dirty="0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купание в воде</a:t>
            </a:r>
            <a:endParaRPr lang="ru-RU" dirty="0"/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</a:t>
            </a:r>
            <a:r>
              <a:rPr lang="ru-RU" dirty="0" smtClean="0"/>
              <a:t>рнаментальные узоры</a:t>
            </a:r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183711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7. Определите понятия, которые связаны с городецкой росписью: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334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8. Постройте верные этапы работы над городецкой росписью: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443835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замалевка</a:t>
            </a:r>
            <a:r>
              <a:rPr lang="ru-RU" dirty="0" smtClean="0"/>
              <a:t>, </a:t>
            </a:r>
            <a:r>
              <a:rPr lang="ru-RU" dirty="0" err="1" smtClean="0"/>
              <a:t>теневка</a:t>
            </a:r>
            <a:r>
              <a:rPr lang="ru-RU" dirty="0" smtClean="0"/>
              <a:t>, оживка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1636783" y="443835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замалевка</a:t>
            </a:r>
            <a:r>
              <a:rPr lang="ru-RU" dirty="0" smtClean="0"/>
              <a:t>, оживка, </a:t>
            </a:r>
            <a:r>
              <a:rPr lang="ru-RU" dirty="0" err="1" smtClean="0"/>
              <a:t>теневка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83" y="5331447"/>
            <a:ext cx="3171600" cy="69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оживка, </a:t>
            </a:r>
            <a:r>
              <a:rPr lang="ru-RU" dirty="0" err="1" smtClean="0"/>
              <a:t>теневка</a:t>
            </a:r>
            <a:r>
              <a:rPr lang="ru-RU" dirty="0" smtClean="0"/>
              <a:t>, </a:t>
            </a:r>
            <a:r>
              <a:rPr lang="ru-RU" dirty="0" err="1" smtClean="0"/>
              <a:t>замалевка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56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13F1AF-44D4-4D29-8344-45133B6B04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5E9F424-E98D-4A88-8E39-9A1A3DE28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42FA2-3814-4568-BEB8-FEAFD026D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337</Words>
  <Application>Microsoft Office PowerPoint</Application>
  <PresentationFormat>Лист A4 (210x297 мм)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Изобразительное искусство</vt:lpstr>
      <vt:lpstr>1. Этот вид искусства был особенно распространен на Руси и объединял множество видов промыслов: </vt:lpstr>
      <vt:lpstr>2. Определите особенности филимоновских игрушек: </vt:lpstr>
      <vt:lpstr>3. Определите особенности каргопольских игрушек</vt:lpstr>
      <vt:lpstr>4. Определите особенности дымковских игрушек:</vt:lpstr>
      <vt:lpstr>5. Какими особенностями выделяется гжель? </vt:lpstr>
      <vt:lpstr>6. Какой вид искусства связан с городом Городец близ Нижнего Новгорода? </vt:lpstr>
      <vt:lpstr>7. Определите понятия, которые связаны с городецкой росписью: </vt:lpstr>
      <vt:lpstr>8. Постройте верные этапы работы над городецкой росписью: </vt:lpstr>
      <vt:lpstr>9. Каким видом промысла является хохлома? </vt:lpstr>
      <vt:lpstr>10. Главные мотивы хохломской росписи: </vt:lpstr>
      <vt:lpstr>11. Что получается, когда мастер делает хохлому «под фон»? </vt:lpstr>
      <vt:lpstr>  12. Каким видом промысла считается вид искусства, популярное в подмосковном Жостово? </vt:lpstr>
      <vt:lpstr>13. Что делает мастер на стадии «уборка» при росписи  по металлу? </vt:lpstr>
      <vt:lpstr>  14. Так называется еще один промысел в русском народе, который славится росписью на бересте: </vt:lpstr>
      <vt:lpstr>15. В деревнях и селах по реке Мезень зародилась: </vt:lpstr>
      <vt:lpstr>Слайд 17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2020-12-31T19:04:26Z</dcterms:created>
  <dcterms:modified xsi:type="dcterms:W3CDTF">2020-12-31T20:13:26Z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