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E7C62"/>
    <a:srgbClr val="230BB5"/>
    <a:srgbClr val="2B0DE1"/>
    <a:srgbClr val="1E1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655D-ACED-48A6-9A3B-D2AA6660A3EE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59ED-02F2-43DD-858D-2D983755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E6B8-C33F-4D57-B758-5BE656A12516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ECF4-BBEC-41F1-85D4-BC8A7AF27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ABDA-37FF-4B6B-95FA-4BE4978FEB30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C3BD-F432-4C46-A9A5-AC2076C0F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F4A8-2B68-4057-8D39-5A1BAF719729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D327-512C-401E-9473-7991C337F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B254-D83B-4777-B074-070DD05B0B2C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AC64-15C4-45C4-BBBE-769FD9F1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C3C0-F0AA-4422-B061-6353C330B5B3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9513-346C-414D-B8C1-B9C540E91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B532-420D-4DA6-A608-D27B9A7378A9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6EF6-243F-4095-97B1-8371C9B76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5AA39-E1CF-475E-8F36-541E1E165823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9ADB-EC3F-4B81-9731-71C1A291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B997-D730-4CB0-8AC0-1FE420DC08F0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8BE2-5976-4037-9B8C-E1BEBB848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E702-2B09-4DAE-9895-F573B2BBABD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9D94-CDAC-4ADB-9F9C-BA0757A5C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086B-E12F-4B8D-931E-62CF4C7FD28A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C856-3DA4-4878-A54E-66E9E0164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D8B1D8-CDEA-4C86-87DA-47D033DFA0CD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E8D0A-235E-4DF8-846B-718291E03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nagold.ru/fon/clipart/alf.html" TargetMode="External"/><Relationship Id="rId2" Type="http://schemas.openxmlformats.org/officeDocument/2006/relationships/hyperlink" Target="http://s43.radikal.ru/i100/0903/de/06da6f92711f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new.ucoz.ru/load/linux_v_shkole/linux_v_shkole/sozdanie_interaktivnykh_prezentacij_v_srede_openoffice_org_impress/67-1-0-4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862725"/>
            <a:ext cx="7057371" cy="2995275"/>
          </a:xfrm>
          <a:prstGeom prst="rect">
            <a:avLst/>
          </a:prstGeom>
          <a:noFill/>
        </p:spPr>
      </p:pic>
      <p:pic>
        <p:nvPicPr>
          <p:cNvPr id="4100" name="Picture 4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5"/>
              </a:clrFrom>
              <a:clrTo>
                <a:srgbClr val="FE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15616" y="2852936"/>
            <a:ext cx="1944216" cy="1908705"/>
          </a:xfrm>
          <a:prstGeom prst="rect">
            <a:avLst/>
          </a:prstGeom>
          <a:noFill/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a_AlgeriusBlw" pitchFamily="82" charset="-52"/>
              </a:rPr>
              <a:t>Тест</a:t>
            </a:r>
            <a:br>
              <a:rPr lang="ru-RU" b="1" dirty="0" smtClean="0">
                <a:latin typeface="a_AlgeriusBlw" pitchFamily="82" charset="-52"/>
              </a:rPr>
            </a:br>
            <a:r>
              <a:rPr lang="ru-RU" b="1" dirty="0" smtClean="0">
                <a:latin typeface="a_AlgeriusBlw" pitchFamily="82" charset="-52"/>
              </a:rPr>
              <a:t>по теме</a:t>
            </a:r>
            <a:br>
              <a:rPr lang="ru-RU" b="1" dirty="0" smtClean="0">
                <a:latin typeface="a_AlgeriusBlw" pitchFamily="82" charset="-52"/>
              </a:rPr>
            </a:br>
            <a:r>
              <a:rPr lang="ru-RU" b="1" dirty="0" smtClean="0">
                <a:latin typeface="a_AlgeriusBlw" pitchFamily="82" charset="-52"/>
              </a:rPr>
              <a:t>«Имя существительное»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Если имя существительное обозначает один предмет,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оно стоит в форме...</a:t>
            </a:r>
            <a:endParaRPr lang="ru-RU" sz="3200" b="1" dirty="0">
              <a:latin typeface="a_AlgeriusBlw" pitchFamily="82" charset="-52"/>
            </a:endParaRPr>
          </a:p>
        </p:txBody>
      </p:sp>
      <p:pic>
        <p:nvPicPr>
          <p:cNvPr id="4100" name="Picture 4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789040"/>
            <a:ext cx="2061468" cy="1281453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827583" y="1988840"/>
            <a:ext cx="3475169" cy="2160240"/>
            <a:chOff x="827583" y="1988840"/>
            <a:chExt cx="3475169" cy="2160240"/>
          </a:xfrm>
        </p:grpSpPr>
        <p:pic>
          <p:nvPicPr>
            <p:cNvPr id="4099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583" y="1988840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638647" y="2613829"/>
              <a:ext cx="16962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единственного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004048" y="1772816"/>
            <a:ext cx="3498802" cy="2376264"/>
            <a:chOff x="5004048" y="1772816"/>
            <a:chExt cx="3498802" cy="2376264"/>
          </a:xfrm>
        </p:grpSpPr>
        <p:pic>
          <p:nvPicPr>
            <p:cNvPr id="4098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1772816"/>
              <a:ext cx="3498802" cy="237626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866247" y="2469738"/>
              <a:ext cx="18726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множественного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4101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74628" y="1590900"/>
            <a:ext cx="3024336" cy="2969097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5701395" y="1693546"/>
            <a:ext cx="2664296" cy="2426568"/>
            <a:chOff x="683568" y="3861048"/>
            <a:chExt cx="2920456" cy="2714600"/>
          </a:xfrm>
        </p:grpSpPr>
        <p:sp>
          <p:nvSpPr>
            <p:cNvPr id="13" name="Молния 1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Дуга 1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Молния 1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олния 1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060848"/>
            <a:ext cx="2349500" cy="1460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 </a:t>
            </a:r>
            <a:r>
              <a:rPr lang="ru-RU" sz="2800" b="1" dirty="0" smtClean="0">
                <a:latin typeface="a_AlgeriusBlw" pitchFamily="82" charset="-52"/>
              </a:rPr>
              <a:t>Если имя существительное обозначает два или несколько предметов, </a:t>
            </a:r>
            <a:br>
              <a:rPr lang="ru-RU" sz="2800" b="1" dirty="0" smtClean="0">
                <a:latin typeface="a_AlgeriusBlw" pitchFamily="82" charset="-52"/>
              </a:rPr>
            </a:br>
            <a:r>
              <a:rPr lang="ru-RU" sz="2800" b="1" dirty="0" smtClean="0">
                <a:latin typeface="a_AlgeriusBlw" pitchFamily="82" charset="-52"/>
              </a:rPr>
              <a:t>оно стоит в форме...</a:t>
            </a:r>
            <a:endParaRPr lang="ru-RU" sz="2800" b="1" dirty="0">
              <a:latin typeface="a_AlgeriusBlw" pitchFamily="82" charset="-52"/>
            </a:endParaRPr>
          </a:p>
        </p:txBody>
      </p:sp>
      <p:pic>
        <p:nvPicPr>
          <p:cNvPr id="5125" name="Picture 5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556792"/>
            <a:ext cx="2349500" cy="146050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323528" y="2132856"/>
            <a:ext cx="3680083" cy="2108572"/>
            <a:chOff x="323528" y="2132856"/>
            <a:chExt cx="3680083" cy="2108572"/>
          </a:xfrm>
        </p:grpSpPr>
        <p:pic>
          <p:nvPicPr>
            <p:cNvPr id="512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2132856"/>
              <a:ext cx="3680083" cy="2108572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1273765" y="2715101"/>
              <a:ext cx="18405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множественного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292080" y="2348880"/>
            <a:ext cx="3851920" cy="2394437"/>
            <a:chOff x="5292080" y="2348880"/>
            <a:chExt cx="3851920" cy="2394437"/>
          </a:xfrm>
        </p:grpSpPr>
        <p:pic>
          <p:nvPicPr>
            <p:cNvPr id="512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2348880"/>
              <a:ext cx="3851920" cy="2394437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245008" y="3030160"/>
              <a:ext cx="16658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единственного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5126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95417" y="1843979"/>
            <a:ext cx="2736304" cy="2686326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6140554" y="2485400"/>
            <a:ext cx="2664296" cy="2426568"/>
            <a:chOff x="683568" y="3861048"/>
            <a:chExt cx="2920456" cy="2714600"/>
          </a:xfrm>
        </p:grpSpPr>
        <p:sp>
          <p:nvSpPr>
            <p:cNvPr id="14" name="Молния 1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0" name="Дуга 1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Полилиния 1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Молния 1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олния 1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 Какого рода имена существительные,</a:t>
            </a:r>
            <a:r>
              <a:rPr lang="ru-RU" sz="3200" b="1" dirty="0">
                <a:latin typeface="a_AlgeriusBlw" pitchFamily="82" charset="-52"/>
              </a:rPr>
              <a:t> </a:t>
            </a:r>
            <a:r>
              <a:rPr lang="ru-RU" sz="3200" b="1" dirty="0" smtClean="0">
                <a:latin typeface="a_AlgeriusBlw" pitchFamily="82" charset="-52"/>
              </a:rPr>
              <a:t>к которым можно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подставить</a:t>
            </a:r>
            <a:r>
              <a:rPr lang="ru-RU" sz="3200" b="1" dirty="0">
                <a:latin typeface="a_AlgeriusBlw" pitchFamily="82" charset="-52"/>
              </a:rPr>
              <a:t> </a:t>
            </a:r>
            <a:r>
              <a:rPr lang="ru-RU" sz="3200" b="1" dirty="0" smtClean="0">
                <a:latin typeface="a_AlgeriusBlw" pitchFamily="82" charset="-52"/>
              </a:rPr>
              <a:t>слова: он, мой?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95536" y="1700808"/>
            <a:ext cx="3822686" cy="2376264"/>
            <a:chOff x="755576" y="1988840"/>
            <a:chExt cx="3822686" cy="2376264"/>
          </a:xfrm>
        </p:grpSpPr>
        <p:pic>
          <p:nvPicPr>
            <p:cNvPr id="614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1988840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763688" y="2792050"/>
              <a:ext cx="1601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мужского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292080" y="1412776"/>
            <a:ext cx="3573636" cy="2221449"/>
            <a:chOff x="5148064" y="1844823"/>
            <a:chExt cx="3573636" cy="2221449"/>
          </a:xfrm>
        </p:grpSpPr>
        <p:pic>
          <p:nvPicPr>
            <p:cNvPr id="6147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1844823"/>
              <a:ext cx="3573636" cy="2221449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012160" y="2636912"/>
              <a:ext cx="15295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среднего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851920" y="3212976"/>
            <a:ext cx="3359330" cy="2088232"/>
            <a:chOff x="3707904" y="3501008"/>
            <a:chExt cx="3359330" cy="2088232"/>
          </a:xfrm>
        </p:grpSpPr>
        <p:pic>
          <p:nvPicPr>
            <p:cNvPr id="6146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07904" y="3501008"/>
              <a:ext cx="3359330" cy="208823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211960" y="4293096"/>
              <a:ext cx="16001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женского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6149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8382" y="1308382"/>
            <a:ext cx="2906014" cy="2852936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6036906" y="1374452"/>
            <a:ext cx="2664296" cy="2426568"/>
            <a:chOff x="683568" y="3861048"/>
            <a:chExt cx="2920456" cy="2714600"/>
          </a:xfrm>
        </p:grpSpPr>
        <p:sp>
          <p:nvSpPr>
            <p:cNvPr id="15" name="Молния 1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" name="Дуга 2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0" name="Полилиния 1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Молния 1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олния 1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900850" y="3175650"/>
            <a:ext cx="2664296" cy="2426568"/>
            <a:chOff x="683568" y="3861048"/>
            <a:chExt cx="2920456" cy="2714600"/>
          </a:xfrm>
        </p:grpSpPr>
        <p:sp>
          <p:nvSpPr>
            <p:cNvPr id="32" name="Молния 3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8" name="Дуга 3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7" name="Полилиния 3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Молния 3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Молния 3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ru-RU" sz="4800" b="1" dirty="0" smtClean="0"/>
              <a:t> </a:t>
            </a:r>
            <a:r>
              <a:rPr lang="ru-RU" sz="2800" b="1" dirty="0" smtClean="0">
                <a:latin typeface="a_AlgeriusBlw" pitchFamily="82" charset="-52"/>
              </a:rPr>
              <a:t>Какие слова можно поставить</a:t>
            </a:r>
            <a:r>
              <a:rPr lang="ru-RU" sz="2800" b="1" dirty="0">
                <a:latin typeface="a_AlgeriusBlw" pitchFamily="82" charset="-52"/>
              </a:rPr>
              <a:t> </a:t>
            </a:r>
            <a:r>
              <a:rPr lang="ru-RU" sz="2800" b="1" dirty="0" smtClean="0">
                <a:latin typeface="a_AlgeriusBlw" pitchFamily="82" charset="-52"/>
              </a:rPr>
              <a:t>к именам существительным </a:t>
            </a:r>
            <a:br>
              <a:rPr lang="ru-RU" sz="2800" b="1" dirty="0" smtClean="0">
                <a:latin typeface="a_AlgeriusBlw" pitchFamily="82" charset="-52"/>
              </a:rPr>
            </a:br>
            <a:r>
              <a:rPr lang="ru-RU" sz="2800" b="1" dirty="0" smtClean="0">
                <a:latin typeface="a_AlgeriusBlw" pitchFamily="82" charset="-52"/>
              </a:rPr>
              <a:t>женского рода?</a:t>
            </a:r>
            <a:endParaRPr lang="ru-RU" sz="2800" b="1" dirty="0">
              <a:latin typeface="a_AlgeriusBlw" pitchFamily="82" charset="-52"/>
            </a:endParaRPr>
          </a:p>
        </p:txBody>
      </p:sp>
      <p:pic>
        <p:nvPicPr>
          <p:cNvPr id="7173" name="Picture 5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268760"/>
            <a:ext cx="1872208" cy="1163805"/>
          </a:xfrm>
          <a:prstGeom prst="rect">
            <a:avLst/>
          </a:prstGeom>
          <a:noFill/>
        </p:spPr>
      </p:pic>
      <p:pic>
        <p:nvPicPr>
          <p:cNvPr id="7174" name="Picture 6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1368152" cy="850473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1835696" y="2348880"/>
            <a:ext cx="3723207" cy="2314426"/>
            <a:chOff x="1835696" y="2348880"/>
            <a:chExt cx="3723207" cy="2314426"/>
          </a:xfrm>
        </p:grpSpPr>
        <p:pic>
          <p:nvPicPr>
            <p:cNvPr id="7170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2348880"/>
              <a:ext cx="3723207" cy="231442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131840" y="321297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он, мой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04048" y="1484784"/>
            <a:ext cx="3046958" cy="1894055"/>
            <a:chOff x="5004048" y="1484784"/>
            <a:chExt cx="3046958" cy="1894055"/>
          </a:xfrm>
        </p:grpSpPr>
        <p:pic>
          <p:nvPicPr>
            <p:cNvPr id="7171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1484784"/>
              <a:ext cx="3046958" cy="1894055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075857" y="2102494"/>
              <a:ext cx="995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она, моя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932040" y="3428999"/>
            <a:ext cx="4211960" cy="2618245"/>
            <a:chOff x="4932040" y="3428999"/>
            <a:chExt cx="4211960" cy="2618245"/>
          </a:xfrm>
        </p:grpSpPr>
        <p:pic>
          <p:nvPicPr>
            <p:cNvPr id="7172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3428999"/>
              <a:ext cx="4211960" cy="2618245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444208" y="4437112"/>
              <a:ext cx="978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оно, моё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7175" name="Picture 7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9204" y="846004"/>
            <a:ext cx="2787212" cy="2736304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191554" y="2215034"/>
            <a:ext cx="3240360" cy="2448272"/>
            <a:chOff x="683568" y="3861048"/>
            <a:chExt cx="2920456" cy="2714600"/>
          </a:xfrm>
        </p:grpSpPr>
        <p:sp>
          <p:nvSpPr>
            <p:cNvPr id="17" name="Молния 1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3" name="Дуга 2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Дуга 3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2" name="Полилиния 2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Молния 1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олния 1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469051" y="3509889"/>
            <a:ext cx="3456384" cy="2232248"/>
            <a:chOff x="683568" y="3861048"/>
            <a:chExt cx="2920456" cy="2714600"/>
          </a:xfrm>
        </p:grpSpPr>
        <p:sp>
          <p:nvSpPr>
            <p:cNvPr id="34" name="Молния 3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40" name="Дуга 3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Дуга 4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Полилиния 3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Молния 3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олния 3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6372200" cy="2492896"/>
          </a:xfrm>
          <a:prstGeom prst="rect">
            <a:avLst/>
          </a:prstGeom>
          <a:noFill/>
        </p:spPr>
      </p:pic>
      <p:sp>
        <p:nvSpPr>
          <p:cNvPr id="51" name="Управляющая кнопка: далее 50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презентация2\цветы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76056" y="5661248"/>
            <a:ext cx="4067944" cy="11967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28" y="114375"/>
            <a:ext cx="8229600" cy="866353"/>
          </a:xfrm>
        </p:spPr>
        <p:txBody>
          <a:bodyPr/>
          <a:lstStyle/>
          <a:p>
            <a:r>
              <a:rPr lang="ru-RU" sz="4800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Укажи имя существительное женского рода.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1124744"/>
            <a:ext cx="2349500" cy="1460500"/>
            <a:chOff x="0" y="1052736"/>
            <a:chExt cx="2349500" cy="1460500"/>
          </a:xfrm>
        </p:grpSpPr>
        <p:pic>
          <p:nvPicPr>
            <p:cNvPr id="8199" name="Picture 7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52736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733702" y="1484784"/>
              <a:ext cx="832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яблоко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339752" y="2132856"/>
            <a:ext cx="3011813" cy="1872208"/>
            <a:chOff x="741335" y="2204864"/>
            <a:chExt cx="3011813" cy="1872208"/>
          </a:xfrm>
        </p:grpSpPr>
        <p:pic>
          <p:nvPicPr>
            <p:cNvPr id="819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1335" y="2204864"/>
              <a:ext cx="3011813" cy="1872208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563408" y="2817335"/>
              <a:ext cx="13115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очарование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36096" y="1196752"/>
            <a:ext cx="3059832" cy="2304256"/>
            <a:chOff x="2339752" y="1015461"/>
            <a:chExt cx="2349500" cy="1748532"/>
          </a:xfrm>
        </p:grpSpPr>
        <p:pic>
          <p:nvPicPr>
            <p:cNvPr id="8197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752" y="1015461"/>
              <a:ext cx="2349500" cy="1748532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089552" y="1585094"/>
              <a:ext cx="808928" cy="350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фамилия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95536" y="4149080"/>
            <a:ext cx="2349500" cy="2242418"/>
            <a:chOff x="3397250" y="2698750"/>
            <a:chExt cx="2349500" cy="2242418"/>
          </a:xfrm>
        </p:grpSpPr>
        <p:pic>
          <p:nvPicPr>
            <p:cNvPr id="819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97250" y="2698750"/>
              <a:ext cx="2349500" cy="224241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021979" y="3476313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солдат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867788" y="3068960"/>
            <a:ext cx="3276212" cy="2036564"/>
            <a:chOff x="4869424" y="2276872"/>
            <a:chExt cx="3276212" cy="2036564"/>
          </a:xfrm>
        </p:grpSpPr>
        <p:pic>
          <p:nvPicPr>
            <p:cNvPr id="819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69424" y="2276872"/>
              <a:ext cx="3276212" cy="2036564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185249" y="2904811"/>
              <a:ext cx="840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шёпот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275856" y="4509120"/>
            <a:ext cx="2928695" cy="2160240"/>
            <a:chOff x="2051720" y="1340768"/>
            <a:chExt cx="2928695" cy="2160240"/>
          </a:xfrm>
        </p:grpSpPr>
        <p:pic>
          <p:nvPicPr>
            <p:cNvPr id="8198" name="Picture 6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20" y="1340768"/>
              <a:ext cx="2928695" cy="216024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3059832" y="2132856"/>
              <a:ext cx="7136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тюль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8200" name="Picture 8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7469" y="1008107"/>
            <a:ext cx="2592288" cy="2332862"/>
          </a:xfrm>
          <a:prstGeom prst="rect">
            <a:avLst/>
          </a:prstGeom>
          <a:noFill/>
        </p:spPr>
      </p:pic>
      <p:grpSp>
        <p:nvGrpSpPr>
          <p:cNvPr id="210" name="Группа 209"/>
          <p:cNvGrpSpPr/>
          <p:nvPr/>
        </p:nvGrpSpPr>
        <p:grpSpPr>
          <a:xfrm flipH="1">
            <a:off x="6372255" y="3203268"/>
            <a:ext cx="2448272" cy="1656184"/>
            <a:chOff x="683568" y="3861048"/>
            <a:chExt cx="2920456" cy="2714600"/>
          </a:xfrm>
        </p:grpSpPr>
        <p:sp>
          <p:nvSpPr>
            <p:cNvPr id="211" name="Молния 21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1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7" name="Дуга 21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8" name="Дуга 21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9" name="Дуга 21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0" name="Дуга 21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1" name="Дуга 22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2" name="Дуга 22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3" name="Дуга 22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4" name="Дуга 22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5" name="Дуга 22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6" name="Дуга 22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6" name="Полилиния 21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3" name="Молния 21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Молния 21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3746140" y="4683584"/>
            <a:ext cx="1872208" cy="1827584"/>
            <a:chOff x="683568" y="3861048"/>
            <a:chExt cx="2920456" cy="2714600"/>
          </a:xfrm>
        </p:grpSpPr>
        <p:sp>
          <p:nvSpPr>
            <p:cNvPr id="228" name="Молния 227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9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32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34" name="Дуга 233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5" name="Дуга 234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6" name="Дуга 235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7" name="Дуга 236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8" name="Дуга 237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9" name="Дуга 238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0" name="Дуга 239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1" name="Дуга 240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2" name="Дуга 241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3" name="Дуга 242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3" name="Полилиния 232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0" name="Молния 229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Молния 230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4" name="Группа 243"/>
          <p:cNvGrpSpPr/>
          <p:nvPr/>
        </p:nvGrpSpPr>
        <p:grpSpPr>
          <a:xfrm>
            <a:off x="342474" y="1041385"/>
            <a:ext cx="1368152" cy="1728192"/>
            <a:chOff x="683568" y="3861048"/>
            <a:chExt cx="2920456" cy="2714600"/>
          </a:xfrm>
        </p:grpSpPr>
        <p:sp>
          <p:nvSpPr>
            <p:cNvPr id="245" name="Молния 24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4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51" name="Дуга 25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Дуга 25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3" name="Дуга 25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Дуга 25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Дуга 25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Дуга 25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7" name="Дуга 25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8" name="Дуга 25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9" name="Дуга 25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0" name="Дуга 25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0" name="Полилиния 24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7" name="Молния 24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Молния 24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2945558" y="2018457"/>
            <a:ext cx="1800200" cy="2088232"/>
            <a:chOff x="683568" y="3861048"/>
            <a:chExt cx="2920456" cy="2714600"/>
          </a:xfrm>
        </p:grpSpPr>
        <p:sp>
          <p:nvSpPr>
            <p:cNvPr id="262" name="Молния 26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6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68" name="Дуга 26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9" name="Дуга 26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0" name="Дуга 26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1" name="Дуга 27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2" name="Дуга 27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3" name="Дуга 27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4" name="Дуга 27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5" name="Дуга 27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6" name="Дуга 27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7" name="Дуга 27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67" name="Полилиния 26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4" name="Молния 26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Молния 26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8" name="Группа 277"/>
          <p:cNvGrpSpPr/>
          <p:nvPr/>
        </p:nvGrpSpPr>
        <p:grpSpPr>
          <a:xfrm>
            <a:off x="631146" y="4135097"/>
            <a:ext cx="1512168" cy="2016224"/>
            <a:chOff x="683568" y="3861048"/>
            <a:chExt cx="2920456" cy="2714600"/>
          </a:xfrm>
        </p:grpSpPr>
        <p:sp>
          <p:nvSpPr>
            <p:cNvPr id="279" name="Молния 278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0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83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85" name="Дуга 284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6" name="Дуга 285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7" name="Дуга 286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8" name="Дуга 287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9" name="Дуга 288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0" name="Дуга 289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1" name="Дуга 290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2" name="Дуга 291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3" name="Дуга 292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4" name="Дуга 293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4" name="Полилиния 283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1" name="Молния 280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Молния 281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8" name="Управляющая кнопка: далее 10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http://s43.radikal.ru/i100/0903/de/06da6f92711f.png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http://lenagold.ru/fon/clipart/alf.html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http://scnew.ucoz.ru/load/linux_v_shkole/linux_v_shkole/sozdanie_interaktivnykh_prezentacij_v_srede_openoffice_org_impress/67-1-0-407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В каком облаке все слова являются именами существительными?</a:t>
            </a:r>
            <a:endParaRPr lang="ru-RU" sz="3200" dirty="0" smtClean="0">
              <a:latin typeface="a_AlgeriusBlw" pitchFamily="82" charset="-5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580112" y="4221088"/>
            <a:ext cx="3384376" cy="2103801"/>
            <a:chOff x="-252536" y="1484784"/>
            <a:chExt cx="3384376" cy="2103801"/>
          </a:xfrm>
        </p:grpSpPr>
        <p:pic>
          <p:nvPicPr>
            <p:cNvPr id="307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52536" y="1484784"/>
              <a:ext cx="3384376" cy="2103801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251520" y="2132856"/>
              <a:ext cx="222990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/>
                <a:t>растение, трое</a:t>
              </a:r>
              <a:r>
                <a:rPr lang="ru-RU" b="1" dirty="0" smtClean="0"/>
                <a:t>,</a:t>
              </a:r>
            </a:p>
            <a:p>
              <a:pPr algn="ctr"/>
              <a:r>
                <a:rPr lang="ru-RU" b="1" dirty="0" smtClean="0"/>
                <a:t> </a:t>
              </a:r>
              <a:r>
                <a:rPr lang="ru-RU" b="1" dirty="0"/>
                <a:t>возгорание, поле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03848" y="2852936"/>
            <a:ext cx="3127652" cy="1944216"/>
            <a:chOff x="3419872" y="2852936"/>
            <a:chExt cx="3127652" cy="1944216"/>
          </a:xfrm>
        </p:grpSpPr>
        <p:pic>
          <p:nvPicPr>
            <p:cNvPr id="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2852936"/>
              <a:ext cx="3127652" cy="1944216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3995936" y="3429000"/>
              <a:ext cx="21026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/>
                <a:t>каре, тире</a:t>
              </a:r>
              <a:r>
                <a:rPr lang="ru-RU" b="1" dirty="0" smtClean="0"/>
                <a:t>,</a:t>
              </a:r>
            </a:p>
            <a:p>
              <a:pPr algn="ctr"/>
              <a:r>
                <a:rPr lang="ru-RU" b="1" dirty="0" smtClean="0"/>
                <a:t> </a:t>
              </a:r>
              <a:r>
                <a:rPr lang="ru-RU" b="1" dirty="0"/>
                <a:t>варьете, вместе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580111" y="1700808"/>
            <a:ext cx="2780135" cy="1728192"/>
            <a:chOff x="5580111" y="1700808"/>
            <a:chExt cx="2780135" cy="1728192"/>
          </a:xfrm>
        </p:grpSpPr>
        <p:pic>
          <p:nvPicPr>
            <p:cNvPr id="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1" y="1700808"/>
              <a:ext cx="2780135" cy="1728192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5940152" y="2204864"/>
              <a:ext cx="22038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/>
                <a:t>Яблоко, красное, </a:t>
              </a:r>
            </a:p>
            <a:p>
              <a:pPr algn="ctr"/>
              <a:r>
                <a:rPr lang="ru-RU" b="1" dirty="0" smtClean="0"/>
                <a:t>солнце, книга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1520" y="1772816"/>
            <a:ext cx="4180146" cy="2016224"/>
            <a:chOff x="251520" y="1772816"/>
            <a:chExt cx="3890446" cy="2418386"/>
          </a:xfrm>
        </p:grpSpPr>
        <p:pic>
          <p:nvPicPr>
            <p:cNvPr id="7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520" y="1772816"/>
              <a:ext cx="3890446" cy="2418386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256784" y="2463783"/>
              <a:ext cx="1522404" cy="7752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Паста, мама,</a:t>
              </a:r>
            </a:p>
            <a:p>
              <a:r>
                <a:rPr lang="ru-RU" b="1" dirty="0" smtClean="0"/>
                <a:t> лес, сосна</a:t>
              </a:r>
              <a:endParaRPr lang="ru-RU" b="1" dirty="0"/>
            </a:p>
          </p:txBody>
        </p:sp>
      </p:grpSp>
      <p:pic>
        <p:nvPicPr>
          <p:cNvPr id="307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99592" y="1772816"/>
            <a:ext cx="2304256" cy="2262169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3404309" y="2756094"/>
            <a:ext cx="2664296" cy="2426568"/>
            <a:chOff x="683568" y="3861048"/>
            <a:chExt cx="2920456" cy="2714600"/>
          </a:xfrm>
        </p:grpSpPr>
        <p:sp>
          <p:nvSpPr>
            <p:cNvPr id="60" name="Молния 5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6" name="Полилиния 3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Молния 5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Молния 5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986387" y="4069008"/>
            <a:ext cx="2664296" cy="2426568"/>
            <a:chOff x="683568" y="3861048"/>
            <a:chExt cx="2920456" cy="2714600"/>
          </a:xfrm>
        </p:grpSpPr>
        <p:sp>
          <p:nvSpPr>
            <p:cNvPr id="63" name="Молния 6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6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69" name="Дуга 6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Дуга 6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Дуга 7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Дуга 7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Дуга 7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Дуга 7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Дуга 7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Дуга 7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Дуга 7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Дуга 7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Полилиния 6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5" name="Молния 6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Молния 6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673430" y="1424326"/>
            <a:ext cx="2664296" cy="2426568"/>
            <a:chOff x="683568" y="3861048"/>
            <a:chExt cx="2920456" cy="2714600"/>
          </a:xfrm>
        </p:grpSpPr>
        <p:sp>
          <p:nvSpPr>
            <p:cNvPr id="80" name="Молния 7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8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86" name="Дуга 8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Дуга 8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Дуга 8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Дуга 8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Дуга 9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Дуга 9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Дуга 9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Дуга 9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Дуга 9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5" name="Полилиния 8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2" name="Молния 8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Молния 8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615" y="4392467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365104"/>
            <a:ext cx="6444208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_AlgeriusBlw" pitchFamily="82" charset="-52"/>
              </a:rPr>
              <a:t> Имя существительное — это...</a:t>
            </a:r>
            <a:endParaRPr lang="ru-RU" sz="4000" b="1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53433" y="1244044"/>
            <a:ext cx="3822686" cy="2376264"/>
            <a:chOff x="453433" y="1244044"/>
            <a:chExt cx="3822686" cy="2376264"/>
          </a:xfrm>
        </p:grpSpPr>
        <p:pic>
          <p:nvPicPr>
            <p:cNvPr id="17412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3433" y="1244044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296214" y="2090730"/>
              <a:ext cx="2137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часть предложения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857959" y="1196752"/>
            <a:ext cx="4286041" cy="2664296"/>
            <a:chOff x="3787587" y="1556792"/>
            <a:chExt cx="4286041" cy="2664296"/>
          </a:xfrm>
        </p:grpSpPr>
        <p:pic>
          <p:nvPicPr>
            <p:cNvPr id="17411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7587" y="1556792"/>
              <a:ext cx="4286041" cy="2664296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247567" y="2477735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часть слова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71800" y="3140968"/>
            <a:ext cx="3739567" cy="2324596"/>
            <a:chOff x="1979712" y="3573016"/>
            <a:chExt cx="3739567" cy="2324596"/>
          </a:xfrm>
        </p:grpSpPr>
        <p:pic>
          <p:nvPicPr>
            <p:cNvPr id="17410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3573016"/>
              <a:ext cx="3739567" cy="232459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059832" y="4365104"/>
              <a:ext cx="13099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часть речи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7413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774" y="3066404"/>
            <a:ext cx="2808312" cy="2757019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699988" y="1492130"/>
            <a:ext cx="2664296" cy="2426568"/>
            <a:chOff x="683568" y="3861048"/>
            <a:chExt cx="2920456" cy="2714600"/>
          </a:xfrm>
        </p:grpSpPr>
        <p:sp>
          <p:nvSpPr>
            <p:cNvPr id="16" name="Молния 15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0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2" name="Дуга 21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" name="Полилиния 20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Молния 1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олния 1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032628" y="1355764"/>
            <a:ext cx="2664296" cy="2426568"/>
            <a:chOff x="683568" y="3861048"/>
            <a:chExt cx="2920456" cy="2714600"/>
          </a:xfrm>
        </p:grpSpPr>
        <p:sp>
          <p:nvSpPr>
            <p:cNvPr id="33" name="Молния 3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9" name="Дуга 3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Молния 3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Молния 3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_AlgeriusBlw" pitchFamily="82" charset="-52"/>
              </a:rPr>
              <a:t> Имя существительное обозначает...</a:t>
            </a:r>
            <a:endParaRPr lang="ru-RU" sz="4000" b="1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95536" y="1772816"/>
            <a:ext cx="3475169" cy="2160240"/>
            <a:chOff x="395536" y="1772816"/>
            <a:chExt cx="3475169" cy="2160240"/>
          </a:xfrm>
        </p:grpSpPr>
        <p:pic>
          <p:nvPicPr>
            <p:cNvPr id="16389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772816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1475656" y="2564904"/>
              <a:ext cx="10550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предмет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21314" y="1124744"/>
            <a:ext cx="3822686" cy="2376264"/>
            <a:chOff x="4932040" y="1556792"/>
            <a:chExt cx="3822686" cy="2376264"/>
          </a:xfrm>
        </p:grpSpPr>
        <p:pic>
          <p:nvPicPr>
            <p:cNvPr id="1638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1556792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774744" y="2365839"/>
              <a:ext cx="2053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признак предмета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75856" y="2924944"/>
            <a:ext cx="4104456" cy="2327610"/>
            <a:chOff x="2483768" y="3645024"/>
            <a:chExt cx="4104456" cy="2327610"/>
          </a:xfrm>
        </p:grpSpPr>
        <p:pic>
          <p:nvPicPr>
            <p:cNvPr id="16387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645024"/>
              <a:ext cx="4104456" cy="232761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353874" y="4509120"/>
              <a:ext cx="21547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действие предмета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6390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99048" y="1469503"/>
            <a:ext cx="2808312" cy="2757019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989395" y="2924944"/>
            <a:ext cx="2664296" cy="2426568"/>
            <a:chOff x="683568" y="3861048"/>
            <a:chExt cx="2920456" cy="2714600"/>
          </a:xfrm>
        </p:grpSpPr>
        <p:sp>
          <p:nvSpPr>
            <p:cNvPr id="16" name="Молния 15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0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2" name="Дуга 21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" name="Полилиния 20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Молния 1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олния 1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900509" y="1258638"/>
            <a:ext cx="2664296" cy="2426568"/>
            <a:chOff x="683568" y="3861048"/>
            <a:chExt cx="2920456" cy="2714600"/>
          </a:xfrm>
        </p:grpSpPr>
        <p:sp>
          <p:nvSpPr>
            <p:cNvPr id="33" name="Молния 3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9" name="Дуга 3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Молния 3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Молния 3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496" y="4320480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sz="3600" b="1" dirty="0" smtClean="0">
                <a:latin typeface="a_AlgeriusBlw" pitchFamily="82" charset="-52"/>
              </a:rPr>
              <a:t>Имя существительное отвечает на вопросы...</a:t>
            </a:r>
            <a:endParaRPr lang="ru-RU" sz="3600" b="1" dirty="0">
              <a:latin typeface="a_AlgeriusBlw" pitchFamily="82" charset="-5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1628800"/>
            <a:ext cx="4302402" cy="2674466"/>
            <a:chOff x="683568" y="1772816"/>
            <a:chExt cx="4302402" cy="2674466"/>
          </a:xfrm>
        </p:grpSpPr>
        <p:pic>
          <p:nvPicPr>
            <p:cNvPr id="1843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1772816"/>
              <a:ext cx="4302402" cy="2674466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411760" y="2636912"/>
              <a:ext cx="6912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кто?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что?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436096" y="1484784"/>
            <a:ext cx="3475169" cy="2160240"/>
            <a:chOff x="4958499" y="1772816"/>
            <a:chExt cx="3475169" cy="2160240"/>
          </a:xfrm>
        </p:grpSpPr>
        <p:pic>
          <p:nvPicPr>
            <p:cNvPr id="1843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58499" y="1772816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940152" y="2420888"/>
              <a:ext cx="15343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что делать?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что сделать?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47864" y="3140968"/>
            <a:ext cx="3475169" cy="2808312"/>
            <a:chOff x="3662355" y="3861048"/>
            <a:chExt cx="3475169" cy="2808312"/>
          </a:xfrm>
        </p:grpSpPr>
        <p:pic>
          <p:nvPicPr>
            <p:cNvPr id="1843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62355" y="3861048"/>
              <a:ext cx="3475169" cy="280831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963420" y="4365104"/>
              <a:ext cx="90601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какой? 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какая?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какое?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какие?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843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7080" y="1375445"/>
            <a:ext cx="3240360" cy="3181175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3891901" y="3379263"/>
            <a:ext cx="2664296" cy="2426568"/>
            <a:chOff x="683568" y="3861048"/>
            <a:chExt cx="2920456" cy="2714600"/>
          </a:xfrm>
        </p:grpSpPr>
        <p:sp>
          <p:nvSpPr>
            <p:cNvPr id="14" name="Молния 1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0" name="Дуга 1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Полилиния 1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Молния 1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олния 1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030661" y="1489573"/>
            <a:ext cx="2664296" cy="2426568"/>
            <a:chOff x="683568" y="3861048"/>
            <a:chExt cx="2920456" cy="2714600"/>
          </a:xfrm>
        </p:grpSpPr>
        <p:sp>
          <p:nvSpPr>
            <p:cNvPr id="31" name="Молния 3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7" name="Дуга 3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Дуга 3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6" name="Полилиния 3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Молния 3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Молния 3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4888" y="4320480"/>
            <a:ext cx="7128792" cy="2492896"/>
          </a:xfrm>
          <a:prstGeom prst="rect">
            <a:avLst/>
          </a:prstGeom>
          <a:noFill/>
        </p:spPr>
      </p:pic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В каком облаке все существительные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являются неодушевленными?</a:t>
            </a:r>
            <a:endParaRPr lang="ru-RU" sz="3200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1412776"/>
            <a:ext cx="3312368" cy="2059040"/>
            <a:chOff x="323528" y="1556792"/>
            <a:chExt cx="3312368" cy="2059040"/>
          </a:xfrm>
        </p:grpSpPr>
        <p:pic>
          <p:nvPicPr>
            <p:cNvPr id="15365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1556792"/>
              <a:ext cx="3312368" cy="20590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37386" y="2164401"/>
              <a:ext cx="18582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latin typeface="a_AlgeriusBlw" pitchFamily="82" charset="-52"/>
                </a:rPr>
                <a:t>буйвол, воробей, </a:t>
              </a:r>
              <a:endParaRPr lang="ru-RU" sz="2400" b="1" dirty="0" smtClean="0">
                <a:latin typeface="a_AlgeriusBlw" pitchFamily="82" charset="-52"/>
              </a:endParaRP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зверь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059833" y="2420888"/>
            <a:ext cx="3024336" cy="2016224"/>
            <a:chOff x="2915816" y="2492896"/>
            <a:chExt cx="3028173" cy="1882378"/>
          </a:xfrm>
        </p:grpSpPr>
        <p:pic>
          <p:nvPicPr>
            <p:cNvPr id="1536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5816" y="2492896"/>
              <a:ext cx="3028173" cy="188237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491880" y="3068960"/>
              <a:ext cx="1491400" cy="775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Окно, птица,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стакан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6135" y="1988840"/>
            <a:ext cx="3243491" cy="2016224"/>
            <a:chOff x="5796135" y="1988840"/>
            <a:chExt cx="3243491" cy="2016224"/>
          </a:xfrm>
        </p:grpSpPr>
        <p:pic>
          <p:nvPicPr>
            <p:cNvPr id="15364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6135" y="1988840"/>
              <a:ext cx="3243491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472729" y="2554354"/>
              <a:ext cx="17524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Метель, дерево,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столик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0" y="3573016"/>
            <a:ext cx="3359330" cy="2088232"/>
            <a:chOff x="1907704" y="4149080"/>
            <a:chExt cx="3359330" cy="2088232"/>
          </a:xfrm>
        </p:grpSpPr>
        <p:pic>
          <p:nvPicPr>
            <p:cNvPr id="1536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4149080"/>
              <a:ext cx="3359330" cy="2088232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2662983" y="4736156"/>
              <a:ext cx="18549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Гепард, колибри,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 метеорит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5366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6727" y="1565672"/>
            <a:ext cx="2915816" cy="2862560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01624" y="1599608"/>
            <a:ext cx="2160240" cy="1872208"/>
            <a:chOff x="683568" y="3861048"/>
            <a:chExt cx="2920456" cy="2714600"/>
          </a:xfrm>
        </p:grpSpPr>
        <p:sp>
          <p:nvSpPr>
            <p:cNvPr id="20" name="Молния 1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6" name="Дуга 2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Дуга 3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Дуга 3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Дуга 3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Дуга 3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Полилиния 2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Молния 2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олния 2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17413" y="4092374"/>
            <a:ext cx="1800200" cy="1296144"/>
            <a:chOff x="683568" y="3861048"/>
            <a:chExt cx="2920456" cy="2714600"/>
          </a:xfrm>
        </p:grpSpPr>
        <p:sp>
          <p:nvSpPr>
            <p:cNvPr id="37" name="Молния 3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4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43" name="Дуга 4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Дуга 4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Дуга 4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Дуга 5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Дуга 5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2" name="Полилиния 4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Молния 3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Молния 3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3586286" y="2972401"/>
            <a:ext cx="1872208" cy="1296144"/>
            <a:chOff x="683568" y="3861048"/>
            <a:chExt cx="2920456" cy="2714600"/>
          </a:xfrm>
        </p:grpSpPr>
        <p:sp>
          <p:nvSpPr>
            <p:cNvPr id="54" name="Молния 5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5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60" name="Дуга 5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Дуга 6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Дуга 6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3" name="Дуга 6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Дуга 6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Дуга 6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Дуга 6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Дуга 6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Дуга 6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Дуга 6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9" name="Полилиния 5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6" name="Молния 5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Молния 5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31224" cy="1916832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Если имя существительное обозначает людей или животных, оно отвечает на вопрос...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51520" y="1916832"/>
            <a:ext cx="3888432" cy="2304256"/>
            <a:chOff x="0" y="3212976"/>
            <a:chExt cx="4865236" cy="3024336"/>
          </a:xfrm>
        </p:grpSpPr>
        <p:pic>
          <p:nvPicPr>
            <p:cNvPr id="19459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12976"/>
              <a:ext cx="4865236" cy="3024336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835694" y="4173519"/>
              <a:ext cx="1147656" cy="848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a_AlgeriusBlw" pitchFamily="82" charset="-52"/>
                </a:rPr>
                <a:t>кто?</a:t>
              </a:r>
              <a:endParaRPr lang="ru-RU" sz="3600" b="1" dirty="0">
                <a:latin typeface="a_AlgeriusBlw" pitchFamily="82" charset="-52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030725" y="1556792"/>
            <a:ext cx="4141675" cy="2448272"/>
            <a:chOff x="4030725" y="1988840"/>
            <a:chExt cx="5113275" cy="3178522"/>
          </a:xfrm>
        </p:grpSpPr>
        <p:pic>
          <p:nvPicPr>
            <p:cNvPr id="19458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0725" y="1988840"/>
              <a:ext cx="5113275" cy="3178522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084168" y="2997672"/>
              <a:ext cx="1150225" cy="83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a_AlgeriusBlw" pitchFamily="82" charset="-52"/>
                </a:rPr>
                <a:t>что?</a:t>
              </a:r>
              <a:endParaRPr lang="ru-RU" sz="3600" b="1" dirty="0">
                <a:latin typeface="a_AlgeriusBlw" pitchFamily="82" charset="-52"/>
              </a:endParaRPr>
            </a:p>
          </p:txBody>
        </p:sp>
      </p:grpSp>
      <p:pic>
        <p:nvPicPr>
          <p:cNvPr id="19460" name="Picture 4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33799" y="1637542"/>
            <a:ext cx="3162818" cy="310505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4636328" y="1661435"/>
            <a:ext cx="2880320" cy="2592288"/>
            <a:chOff x="683568" y="3861048"/>
            <a:chExt cx="2920456" cy="2714600"/>
          </a:xfrm>
        </p:grpSpPr>
        <p:sp>
          <p:nvSpPr>
            <p:cNvPr id="11" name="Молния 1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7" name="Дуга 1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Дуга 1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Дуга 1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Молния 1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олния 1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Владелец\Desktop\презентация2\цветы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8064" y="5805264"/>
            <a:ext cx="3168352" cy="1052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1296144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Если имя существительное отвечает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на вопрос кто?, оно обозначает...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67544" y="2060848"/>
            <a:ext cx="3011813" cy="1872208"/>
            <a:chOff x="467544" y="2060848"/>
            <a:chExt cx="3011813" cy="1872208"/>
          </a:xfrm>
        </p:grpSpPr>
        <p:pic>
          <p:nvPicPr>
            <p:cNvPr id="20487" name="Picture 7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7544" y="2060848"/>
              <a:ext cx="3011813" cy="187220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535669" y="2600037"/>
              <a:ext cx="875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latin typeface="a_AlgeriusBlw" pitchFamily="82" charset="-52"/>
                </a:rPr>
                <a:t>людей</a:t>
              </a:r>
              <a:endParaRPr lang="ru-RU" sz="2800" b="1" dirty="0">
                <a:latin typeface="a_AlgeriusBlw" pitchFamily="82" charset="-52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724127" y="1916832"/>
            <a:ext cx="2548457" cy="1584176"/>
            <a:chOff x="5724127" y="1916832"/>
            <a:chExt cx="2548457" cy="1584176"/>
          </a:xfrm>
        </p:grpSpPr>
        <p:pic>
          <p:nvPicPr>
            <p:cNvPr id="20486" name="Picture 6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24127" y="1916832"/>
              <a:ext cx="2548457" cy="1584176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300192" y="2110025"/>
              <a:ext cx="12202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явления</a:t>
              </a:r>
            </a:p>
            <a:p>
              <a:r>
                <a:rPr lang="ru-RU" sz="2800" b="1" dirty="0" smtClean="0">
                  <a:latin typeface="a_AlgeriusBlw" pitchFamily="82" charset="-52"/>
                </a:rPr>
                <a:t>природы</a:t>
              </a:r>
              <a:endParaRPr lang="ru-RU" sz="2800" b="1" dirty="0">
                <a:latin typeface="a_AlgeriusBlw" pitchFamily="82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300192" y="3789040"/>
            <a:ext cx="2548457" cy="1584176"/>
            <a:chOff x="5309147" y="3645024"/>
            <a:chExt cx="2548457" cy="1584176"/>
          </a:xfrm>
        </p:grpSpPr>
        <p:pic>
          <p:nvPicPr>
            <p:cNvPr id="20485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09147" y="3645024"/>
              <a:ext cx="2548457" cy="1584176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116740" y="4057908"/>
              <a:ext cx="933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latin typeface="a_AlgeriusBlw" pitchFamily="82" charset="-52"/>
                </a:rPr>
                <a:t>зверей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267744" y="3645024"/>
            <a:ext cx="2349500" cy="1460500"/>
            <a:chOff x="1259632" y="3933056"/>
            <a:chExt cx="2349500" cy="1460500"/>
          </a:xfrm>
        </p:grpSpPr>
        <p:pic>
          <p:nvPicPr>
            <p:cNvPr id="20484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933056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1762224" y="4210511"/>
              <a:ext cx="12955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растения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779912" y="4869160"/>
            <a:ext cx="2349500" cy="1460500"/>
            <a:chOff x="3419872" y="4581128"/>
            <a:chExt cx="2349500" cy="1460500"/>
          </a:xfrm>
        </p:grpSpPr>
        <p:pic>
          <p:nvPicPr>
            <p:cNvPr id="2048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4581128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4178424" y="4844710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вещи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491880" y="2708920"/>
            <a:ext cx="2349500" cy="1460500"/>
            <a:chOff x="3491880" y="2708920"/>
            <a:chExt cx="2349500" cy="1460500"/>
          </a:xfrm>
        </p:grpSpPr>
        <p:pic>
          <p:nvPicPr>
            <p:cNvPr id="2048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2708920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211960" y="3053685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птиц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20488" name="Picture 8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3114" y="1740986"/>
            <a:ext cx="2248892" cy="2207816"/>
          </a:xfrm>
          <a:prstGeom prst="rect">
            <a:avLst/>
          </a:prstGeom>
          <a:noFill/>
        </p:spPr>
      </p:pic>
      <p:pic>
        <p:nvPicPr>
          <p:cNvPr id="20489" name="Picture 9" descr="C:\Users\Владелец\Desktop\презентация2\babochka27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0044" y="2549079"/>
            <a:ext cx="1307246" cy="1239961"/>
          </a:xfrm>
          <a:prstGeom prst="rect">
            <a:avLst/>
          </a:prstGeom>
          <a:noFill/>
        </p:spPr>
      </p:pic>
      <p:pic>
        <p:nvPicPr>
          <p:cNvPr id="20490" name="Picture 10" descr="C:\Users\Владелец\Desktop\презентация2\babochka13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8296" y="3646978"/>
            <a:ext cx="2232248" cy="1730556"/>
          </a:xfrm>
          <a:prstGeom prst="rect">
            <a:avLst/>
          </a:prstGeom>
          <a:noFill/>
        </p:spPr>
      </p:pic>
      <p:grpSp>
        <p:nvGrpSpPr>
          <p:cNvPr id="24" name="Группа 23"/>
          <p:cNvGrpSpPr/>
          <p:nvPr/>
        </p:nvGrpSpPr>
        <p:grpSpPr>
          <a:xfrm>
            <a:off x="395536" y="4725144"/>
            <a:ext cx="2952328" cy="1800200"/>
            <a:chOff x="2843808" y="4581128"/>
            <a:chExt cx="2952328" cy="1460500"/>
          </a:xfrm>
        </p:grpSpPr>
        <p:pic>
          <p:nvPicPr>
            <p:cNvPr id="2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581128"/>
              <a:ext cx="2952328" cy="146050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3525340" y="5025729"/>
              <a:ext cx="1385316" cy="424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насекомые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2050" name="Picture 2" descr="C:\Users\Владелец\Desktop\презентация2\babochka129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3114" y="4809153"/>
            <a:ext cx="1800200" cy="1716191"/>
          </a:xfrm>
          <a:prstGeom prst="rect">
            <a:avLst/>
          </a:prstGeom>
          <a:noFill/>
        </p:spPr>
      </p:pic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054096" y="2177571"/>
            <a:ext cx="2088232" cy="1368152"/>
            <a:chOff x="683568" y="3861048"/>
            <a:chExt cx="2920456" cy="2714600"/>
          </a:xfrm>
        </p:grpSpPr>
        <p:sp>
          <p:nvSpPr>
            <p:cNvPr id="30" name="Молния 2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6" name="Дуга 3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Дуга 3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Дуга 3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5" name="Полилиния 3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Молния 3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Молния 3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430613" y="3707450"/>
            <a:ext cx="1872208" cy="1512168"/>
            <a:chOff x="683568" y="3861048"/>
            <a:chExt cx="2920456" cy="2714600"/>
          </a:xfrm>
        </p:grpSpPr>
        <p:sp>
          <p:nvSpPr>
            <p:cNvPr id="47" name="Молния 4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5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53" name="Дуга 5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Дуга 5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Дуга 5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Дуга 5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Дуга 5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Дуга 5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Дуга 5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Дуга 5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Дуга 6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Дуга 6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2" name="Полилиния 5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Молния 4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Молния 4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132058" y="4942288"/>
            <a:ext cx="1584176" cy="1440160"/>
            <a:chOff x="683568" y="3861048"/>
            <a:chExt cx="2920456" cy="2714600"/>
          </a:xfrm>
        </p:grpSpPr>
        <p:sp>
          <p:nvSpPr>
            <p:cNvPr id="64" name="Молния 6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6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70" name="Дуга 6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Дуга 7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Дуга 7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Дуга 7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Дуга 7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Дуга 7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Дуга 7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Дуга 7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Дуга 7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Дуга 7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9" name="Полилиния 6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6" name="Молния 6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Молния 6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Если имя существительное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отвечает на вопросы кто? что?,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оно является в предложении...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868144" y="1988840"/>
            <a:ext cx="2895974" cy="1800200"/>
            <a:chOff x="1043608" y="1844824"/>
            <a:chExt cx="2895974" cy="1800200"/>
          </a:xfrm>
        </p:grpSpPr>
        <p:pic>
          <p:nvPicPr>
            <p:cNvPr id="307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1844824"/>
              <a:ext cx="2895974" cy="18002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590759" y="2423571"/>
              <a:ext cx="1426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подлежащим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987824" y="3068960"/>
            <a:ext cx="3127652" cy="1944216"/>
            <a:chOff x="3275856" y="2996952"/>
            <a:chExt cx="3127652" cy="1944216"/>
          </a:xfrm>
        </p:grpSpPr>
        <p:pic>
          <p:nvPicPr>
            <p:cNvPr id="307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2996952"/>
              <a:ext cx="3127652" cy="194421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146805" y="3654777"/>
              <a:ext cx="1250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сказуемым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0" y="1700808"/>
            <a:ext cx="3822686" cy="2376264"/>
            <a:chOff x="5321314" y="1844824"/>
            <a:chExt cx="3822686" cy="2376264"/>
          </a:xfrm>
        </p:grpSpPr>
        <p:pic>
          <p:nvPicPr>
            <p:cNvPr id="307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21314" y="1844824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270082" y="2510440"/>
              <a:ext cx="19175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второстепенным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членом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307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545572"/>
            <a:ext cx="2880320" cy="2827711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3402766" y="2868978"/>
            <a:ext cx="2664296" cy="2426568"/>
            <a:chOff x="683568" y="3861048"/>
            <a:chExt cx="2920456" cy="2714600"/>
          </a:xfrm>
        </p:grpSpPr>
        <p:sp>
          <p:nvSpPr>
            <p:cNvPr id="15" name="Молния 1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" name="Дуга 2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0" name="Полилиния 1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Молния 1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олния 1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83104" y="1753016"/>
            <a:ext cx="2664296" cy="2426568"/>
            <a:chOff x="683568" y="3861048"/>
            <a:chExt cx="2920456" cy="2714600"/>
          </a:xfrm>
        </p:grpSpPr>
        <p:sp>
          <p:nvSpPr>
            <p:cNvPr id="32" name="Молния 3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8" name="Дуга 3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7" name="Полилиния 3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Молния 3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Молния 3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ug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169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raduga</vt:lpstr>
      <vt:lpstr>Тест по теме «Имя существительное»  </vt:lpstr>
      <vt:lpstr>В каком облаке все слова являются именами существительными?</vt:lpstr>
      <vt:lpstr> Имя существительное — это...</vt:lpstr>
      <vt:lpstr> Имя существительное обозначает...</vt:lpstr>
      <vt:lpstr> Имя существительное отвечает на вопросы...</vt:lpstr>
      <vt:lpstr>В каком облаке все существительные  являются неодушевленными?</vt:lpstr>
      <vt:lpstr>Если имя существительное обозначает людей или животных, оно отвечает на вопрос...</vt:lpstr>
      <vt:lpstr> Если имя существительное отвечает  на вопрос кто?, оно обозначает...</vt:lpstr>
      <vt:lpstr>Если имя существительное  отвечает на вопросы кто? что?,  оно является в предложении...</vt:lpstr>
      <vt:lpstr> Если имя существительное обозначает один предмет,  оно стоит в форме...</vt:lpstr>
      <vt:lpstr> Если имя существительное обозначает два или несколько предметов,  оно стоит в форме...</vt:lpstr>
      <vt:lpstr> Какого рода имена существительные, к которым можно  подставить слова: он, мой?</vt:lpstr>
      <vt:lpstr> Какие слова можно поставить к именам существительным  женского рода?</vt:lpstr>
      <vt:lpstr> Укажи имя существительное женского рода.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Владелец</dc:creator>
  <dc:description>З.В. Александрова  http://aida.ucoz.ru</dc:description>
  <cp:lastModifiedBy>Секретарь</cp:lastModifiedBy>
  <cp:revision>60</cp:revision>
  <dcterms:created xsi:type="dcterms:W3CDTF">2012-03-13T15:49:45Z</dcterms:created>
  <dcterms:modified xsi:type="dcterms:W3CDTF">2020-01-20T01:47:21Z</dcterms:modified>
</cp:coreProperties>
</file>