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8C3C-CF8D-4F43-A2DF-EFD4BA14B409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D6BB-4364-470A-A09A-242F3112D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20037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8C3C-CF8D-4F43-A2DF-EFD4BA14B409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D6BB-4364-470A-A09A-242F3112D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4528922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8C3C-CF8D-4F43-A2DF-EFD4BA14B409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D6BB-4364-470A-A09A-242F3112D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399987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8C3C-CF8D-4F43-A2DF-EFD4BA14B409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D6BB-4364-470A-A09A-242F3112D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33837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8C3C-CF8D-4F43-A2DF-EFD4BA14B409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D6BB-4364-470A-A09A-242F3112D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4459418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8C3C-CF8D-4F43-A2DF-EFD4BA14B409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D6BB-4364-470A-A09A-242F3112D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801766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8C3C-CF8D-4F43-A2DF-EFD4BA14B409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D6BB-4364-470A-A09A-242F3112D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302862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8C3C-CF8D-4F43-A2DF-EFD4BA14B409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D6BB-4364-470A-A09A-242F3112D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93334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8C3C-CF8D-4F43-A2DF-EFD4BA14B409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D6BB-4364-470A-A09A-242F3112D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325329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8C3C-CF8D-4F43-A2DF-EFD4BA14B409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D6BB-4364-470A-A09A-242F3112D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205515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8C3C-CF8D-4F43-A2DF-EFD4BA14B409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D6BB-4364-470A-A09A-242F3112D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400910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78C3C-CF8D-4F43-A2DF-EFD4BA14B409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D6BB-4364-470A-A09A-242F3112D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481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file:///F:\&#1050;&#1086;&#1085;&#1082;&#1091;&#1088;&#1089;%20&#1057;&#1072;&#1074;&#1080;&#1085;&#1095;&#1077;&#1074;&#1072;\&#1079;&#1074;&#1091;&#1082;%205.mp3" TargetMode="External"/><Relationship Id="rId1" Type="http://schemas.openxmlformats.org/officeDocument/2006/relationships/audio" Target="file:///F:\&#1050;&#1086;&#1085;&#1082;&#1091;&#1088;&#1089;%20&#1057;&#1072;&#1074;&#1080;&#1085;&#1095;&#1077;&#1074;&#1072;\&#8470;%2015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12.png"/><Relationship Id="rId4" Type="http://schemas.openxmlformats.org/officeDocument/2006/relationships/image" Target="../media/image37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F:\&#1050;&#1086;&#1085;&#1082;&#1091;&#1088;&#1089;%20&#1057;&#1072;&#1074;&#1080;&#1085;&#1095;&#1077;&#1074;&#1072;\&#8470;%2015.mp3" TargetMode="External"/><Relationship Id="rId1" Type="http://schemas.openxmlformats.org/officeDocument/2006/relationships/audio" Target="file:///F:\&#1050;&#1086;&#1085;&#1082;&#1091;&#1088;&#1089;%20&#1057;&#1072;&#1074;&#1080;&#1085;&#1095;&#1077;&#1074;&#1072;\&#1079;&#1074;&#1091;&#1082;%205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42.png"/><Relationship Id="rId4" Type="http://schemas.openxmlformats.org/officeDocument/2006/relationships/image" Target="../media/image1.jpe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audio" Target="file:///F:\&#1050;&#1086;&#1085;&#1082;&#1091;&#1088;&#1089;%20&#1057;&#1072;&#1074;&#1080;&#1085;&#1095;&#1077;&#1074;&#1072;\&#1079;&#1074;&#1091;&#1082;%205.mp3" TargetMode="External"/><Relationship Id="rId1" Type="http://schemas.openxmlformats.org/officeDocument/2006/relationships/audio" Target="file:///F:\&#1050;&#1086;&#1085;&#1082;&#1091;&#1088;&#1089;%20&#1057;&#1072;&#1074;&#1080;&#1085;&#1095;&#1077;&#1074;&#1072;\&#8470;%2015.mp3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12.png"/><Relationship Id="rId4" Type="http://schemas.openxmlformats.org/officeDocument/2006/relationships/image" Target="../media/image43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file:///F:\&#1050;&#1086;&#1085;&#1082;&#1091;&#1088;&#1089;%20&#1057;&#1072;&#1074;&#1080;&#1085;&#1095;&#1077;&#1074;&#1072;\&#1079;&#1074;&#1091;&#1082;%205.mp3" TargetMode="External"/><Relationship Id="rId1" Type="http://schemas.openxmlformats.org/officeDocument/2006/relationships/audio" Target="file:///F:\&#1050;&#1086;&#1085;&#1082;&#1091;&#1088;&#1089;%20&#1057;&#1072;&#1074;&#1080;&#1085;&#1095;&#1077;&#1074;&#1072;\&#8470;%2015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jpeg"/><Relationship Id="rId2" Type="http://schemas.openxmlformats.org/officeDocument/2006/relationships/audio" Target="file:///F:\&#1050;&#1086;&#1085;&#1082;&#1091;&#1088;&#1089;%20&#1057;&#1072;&#1074;&#1080;&#1085;&#1095;&#1077;&#1074;&#1072;\&#1079;&#1074;&#1091;&#1082;%205.mp3" TargetMode="External"/><Relationship Id="rId1" Type="http://schemas.openxmlformats.org/officeDocument/2006/relationships/audio" Target="file:///F:\&#1050;&#1086;&#1085;&#1082;&#1091;&#1088;&#1089;%20&#1057;&#1072;&#1074;&#1080;&#1085;&#1095;&#1077;&#1074;&#1072;\&#8470;%2015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jpeg"/><Relationship Id="rId2" Type="http://schemas.openxmlformats.org/officeDocument/2006/relationships/audio" Target="file:///F:\&#1050;&#1086;&#1085;&#1082;&#1091;&#1088;&#1089;%20&#1057;&#1072;&#1074;&#1080;&#1085;&#1095;&#1077;&#1074;&#1072;\&#1079;&#1074;&#1091;&#1082;%205.mp3" TargetMode="External"/><Relationship Id="rId1" Type="http://schemas.openxmlformats.org/officeDocument/2006/relationships/audio" Target="file:///F:\&#1050;&#1086;&#1085;&#1082;&#1091;&#1088;&#1089;%20&#1057;&#1072;&#1074;&#1080;&#1085;&#1095;&#1077;&#1074;&#1072;\&#8470;%2015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audio" Target="file:///F:\&#1050;&#1086;&#1085;&#1082;&#1091;&#1088;&#1089;%20&#1057;&#1072;&#1074;&#1080;&#1085;&#1095;&#1077;&#1074;&#1072;\&#1079;&#1074;&#1091;&#1082;%205.mp3" TargetMode="External"/><Relationship Id="rId1" Type="http://schemas.openxmlformats.org/officeDocument/2006/relationships/audio" Target="file:///F:\&#1050;&#1086;&#1085;&#1082;&#1091;&#1088;&#1089;%20&#1057;&#1072;&#1074;&#1080;&#1085;&#1095;&#1077;&#1074;&#1072;\&#8470;%2015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2" Type="http://schemas.openxmlformats.org/officeDocument/2006/relationships/audio" Target="file:///F:\&#1050;&#1086;&#1085;&#1082;&#1091;&#1088;&#1089;%20&#1057;&#1072;&#1074;&#1080;&#1085;&#1095;&#1077;&#1074;&#1072;\&#8470;%2015.mp3" TargetMode="External"/><Relationship Id="rId1" Type="http://schemas.openxmlformats.org/officeDocument/2006/relationships/audio" Target="file:///F:\&#1050;&#1086;&#1085;&#1082;&#1091;&#1088;&#1089;%20&#1057;&#1072;&#1074;&#1080;&#1085;&#1095;&#1077;&#1074;&#1072;\&#1079;&#1074;&#1091;&#1082;%205.mp3" TargetMode="External"/><Relationship Id="rId6" Type="http://schemas.openxmlformats.org/officeDocument/2006/relationships/image" Target="../media/image27.png"/><Relationship Id="rId11" Type="http://schemas.openxmlformats.org/officeDocument/2006/relationships/slide" Target="slide13.xml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file:///F:\&#1050;&#1086;&#1085;&#1082;&#1091;&#1088;&#1089;%20&#1057;&#1072;&#1074;&#1080;&#1085;&#1095;&#1077;&#1074;&#1072;\&#1079;&#1074;&#1091;&#1082;%205.mp3" TargetMode="External"/><Relationship Id="rId1" Type="http://schemas.openxmlformats.org/officeDocument/2006/relationships/audio" Target="file:///F:\&#1050;&#1086;&#1085;&#1082;&#1091;&#1088;&#1089;%20&#1057;&#1072;&#1074;&#1080;&#1085;&#1095;&#1077;&#1074;&#1072;\&#8470;%2015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file:///F:\&#1050;&#1086;&#1085;&#1082;&#1091;&#1088;&#1089;%20&#1057;&#1072;&#1074;&#1080;&#1085;&#1095;&#1077;&#1074;&#1072;\&#1079;&#1074;&#1091;&#1082;%205.mp3" TargetMode="External"/><Relationship Id="rId1" Type="http://schemas.openxmlformats.org/officeDocument/2006/relationships/audio" Target="file:///F:\&#1050;&#1086;&#1085;&#1082;&#1091;&#1088;&#1089;%20&#1057;&#1072;&#1074;&#1080;&#1085;&#1095;&#1077;&#1074;&#1072;\&#8470;%2015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12.png"/><Relationship Id="rId4" Type="http://schemas.openxmlformats.org/officeDocument/2006/relationships/image" Target="../media/image3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stat17.privet.ru/lr/091f0ccee32be06d02e2b006827d1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00" y="0"/>
            <a:ext cx="9245600" cy="7102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6" name="AutoShape 2" descr="http://file.mobilmusic.ru/e2/b2/cc/1077892-2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file.mobilmusic.ru/e2/b2/cc/1077892-2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file.mobilmusic.ru/e2/b2/cc/1077892-2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file.mobilmusic.ru/e2/b2/cc/1077892-2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file.mobilmusic.ru/e2/b2/cc/1077892-2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http://img.simba-trade.ru/site1/178795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://ppt4web.ru/images/937/27661/310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://gamesforbaby.org/images/stories/2_42b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://gamesforbaby.org/images/stories/2_42b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www.hotcd.ru/scr/img/28747_3-550-700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548680"/>
            <a:ext cx="8136904" cy="604867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316835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лесу у деревни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Простоквашино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Русский язык, 4 класс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Интерактивный тренажер.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Склонение имен существительных.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  <a:latin typeface="Monotype Corsiva" pitchFamily="66" charset="0"/>
              </a:rPr>
              <a:t>Савинчева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 Ольга Васильевна,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учитель начальных классов,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высшей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квалификационной категории,</a:t>
            </a:r>
          </a:p>
          <a:p>
            <a:r>
              <a:rPr lang="ru-RU" sz="2400" b="1" smtClean="0">
                <a:solidFill>
                  <a:srgbClr val="0070C0"/>
                </a:solidFill>
                <a:latin typeface="Monotype Corsiva" pitchFamily="66" charset="0"/>
              </a:rPr>
              <a:t>МБОУ </a:t>
            </a:r>
            <a:r>
              <a:rPr lang="ru-RU" sz="2400" b="1" smtClean="0">
                <a:solidFill>
                  <a:srgbClr val="0070C0"/>
                </a:solidFill>
                <a:latin typeface="Monotype Corsiva" pitchFamily="66" charset="0"/>
              </a:rPr>
              <a:t>СШ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№10 г.Павлово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0" name="Рисунок 19" descr="http://stat18.privet.ru/lr/0a22ecca9b9cec9b2125aa46149cc7c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780928"/>
            <a:ext cx="29888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F:\простоквашино\0_98fa7_176741c5_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2187870" cy="3137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36296" y="5085184"/>
            <a:ext cx="304800" cy="304800"/>
          </a:xfrm>
          <a:prstGeom prst="rect">
            <a:avLst/>
          </a:prstGeom>
        </p:spPr>
      </p:pic>
      <p:pic>
        <p:nvPicPr>
          <p:cNvPr id="14" name="звук 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884368" y="3429000"/>
            <a:ext cx="304800" cy="304800"/>
          </a:xfrm>
          <a:prstGeom prst="rect">
            <a:avLst/>
          </a:prstGeom>
        </p:spPr>
      </p:pic>
      <p:pic>
        <p:nvPicPr>
          <p:cNvPr id="12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547664" y="3356992"/>
            <a:ext cx="304800" cy="304800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2045581" cy="237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:\простоквашино\0_98fa8_80c56d35_X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836712"/>
            <a:ext cx="4320480" cy="5527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3779912" y="260648"/>
            <a:ext cx="3168352" cy="1008112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дупле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92896"/>
            <a:ext cx="1249868" cy="17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1249868" cy="17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1249868" cy="17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2" y="31409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31409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479715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956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8.60315E-7 C -0.00121 -0.01411 -0.00278 -0.03007 -0.00885 -0.04209 C -0.01232 -0.05689 -0.01788 -0.07354 -0.02778 -0.08256 C -0.03316 -0.0932 -0.0434 -0.09783 -0.05069 -0.10615 C -0.05677 -0.11309 -0.05156 -0.11008 -0.05816 -0.11286 C -0.06267 -0.11702 -0.06823 -0.12072 -0.07343 -0.12303 C -0.08993 -0.13807 -0.11458 -0.13714 -0.13281 -0.1383 C -0.15451 -0.14385 -0.17882 -0.14223 -0.2 -0.13321 C -0.20121 -0.13205 -0.20243 -0.13067 -0.20382 -0.12974 C -0.20625 -0.12835 -0.21146 -0.1265 -0.21146 -0.1265 C -0.21701 -0.12142 -0.22187 -0.11748 -0.22656 -0.11124 C -0.2283 -0.10407 -0.23403 -0.09459 -0.23802 -0.08927 C -0.2401 -0.08025 -0.24444 -0.07285 -0.24687 -0.06406 C -0.25017 -0.03654 -0.25573 -0.01133 -0.25573 0.01688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17.privet.ru/lr/091f0ccee32be06d02e2b006827d12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4"/>
            <a:ext cx="9144000" cy="6850376"/>
          </a:xfrm>
          <a:prstGeom prst="rect">
            <a:avLst/>
          </a:prstGeom>
          <a:noFill/>
        </p:spPr>
      </p:pic>
      <p:pic>
        <p:nvPicPr>
          <p:cNvPr id="5" name="Рисунок 4" descr="http://stat18.privet.ru/lr/0a22ecca9b9cec9b2125aa46149cc7c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556792"/>
            <a:ext cx="4076700" cy="450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2045581" cy="237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2123728" y="188640"/>
            <a:ext cx="3456384" cy="108012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мостом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5024"/>
            <a:ext cx="1249868" cy="17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1249868" cy="17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128880"/>
            <a:ext cx="1249868" cy="17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24128" y="31409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20272" y="429309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2400" y="580526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звук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516216" y="4725144"/>
            <a:ext cx="304800" cy="304800"/>
          </a:xfrm>
          <a:prstGeom prst="rect">
            <a:avLst/>
          </a:prstGeom>
        </p:spPr>
      </p:pic>
      <p:pic>
        <p:nvPicPr>
          <p:cNvPr id="24" name="№ 1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5220072" y="3284984"/>
            <a:ext cx="304800" cy="304800"/>
          </a:xfrm>
          <a:prstGeom prst="rect">
            <a:avLst/>
          </a:prstGeom>
        </p:spPr>
      </p:pic>
      <p:pic>
        <p:nvPicPr>
          <p:cNvPr id="25" name="№ 1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759633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1065 C 0.00052 -0.02824 -0.00174 -0.04815 -0.01112 -0.0632 C -0.0165 -0.08125 -0.025 -0.10209 -0.04046 -0.11343 C -0.04862 -0.12662 -0.06459 -0.13218 -0.07553 -0.1426 C -0.0849 -0.15139 -0.07691 -0.14769 -0.08716 -0.15093 C -0.0941 -0.15602 -0.10278 -0.16065 -0.11077 -0.1632 C -0.13594 -0.18218 -0.17396 -0.18079 -0.20209 -0.18241 C -0.23559 -0.18889 -0.27292 -0.18704 -0.30556 -0.17593 C -0.30747 -0.17454 -0.30938 -0.17269 -0.31129 -0.17176 C -0.31528 -0.16991 -0.32327 -0.1676 -0.32327 -0.16736 C -0.33178 -0.16181 -0.33907 -0.15672 -0.34653 -0.14885 C -0.34914 -0.14005 -0.35799 -0.12847 -0.36407 -0.12153 C -0.36737 -0.11065 -0.37379 -0.10139 -0.37778 -0.09051 C -0.38282 -0.05625 -0.39115 -0.02477 -0.39115 0.01041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093296"/>
            <a:ext cx="304800" cy="304800"/>
          </a:xfrm>
          <a:prstGeom prst="rect">
            <a:avLst/>
          </a:prstGeom>
        </p:spPr>
      </p:pic>
      <p:pic>
        <p:nvPicPr>
          <p:cNvPr id="17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228184" y="5517232"/>
            <a:ext cx="304800" cy="304800"/>
          </a:xfrm>
          <a:prstGeom prst="rect">
            <a:avLst/>
          </a:prstGeom>
        </p:spPr>
      </p:pic>
      <p:pic>
        <p:nvPicPr>
          <p:cNvPr id="22" name="звук 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452320" y="4005064"/>
            <a:ext cx="304800" cy="304800"/>
          </a:xfrm>
          <a:prstGeom prst="rect">
            <a:avLst/>
          </a:prstGeom>
        </p:spPr>
      </p:pic>
      <p:pic>
        <p:nvPicPr>
          <p:cNvPr id="1026" name="Picture 2" descr="http://stat17.privet.ru/lr/091f0ccee32be06d02e2b006827d12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624"/>
            <a:ext cx="9144000" cy="6850376"/>
          </a:xfrm>
          <a:prstGeom prst="rect">
            <a:avLst/>
          </a:prstGeom>
          <a:noFill/>
        </p:spPr>
      </p:pic>
      <p:pic>
        <p:nvPicPr>
          <p:cNvPr id="5" name="Рисунок 4" descr="Дядя Федор - Ольга Васильевна Смирнов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1484784"/>
            <a:ext cx="385187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65104"/>
            <a:ext cx="2045581" cy="237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3779912" y="404664"/>
            <a:ext cx="3240360" cy="1152128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лодке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1249868" cy="17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249868" cy="17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12160" y="465313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537321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4864"/>
            <a:ext cx="130124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236296" y="285293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65217E-6 C -0.00816 -0.03306 -0.02917 -0.04023 -0.05191 -0.04717 C -0.06702 -0.0518 -0.08195 -0.05573 -0.0974 -0.05897 C -0.1132 -0.06567 -0.13177 -0.0659 -0.14809 -0.06729 C -0.175 -0.06683 -0.20209 -0.0666 -0.229 -0.06567 C -0.24827 -0.06498 -0.26806 -0.05781 -0.28733 -0.0555 C -0.29584 -0.0518 -0.30504 -0.05157 -0.31389 -0.05041 C -0.32066 -0.04763 -0.32726 -0.04509 -0.3342 -0.0437 C -0.34358 -0.03954 -0.35365 -0.03723 -0.3632 -0.03353 C -0.36493 -0.03283 -0.3665 -0.0326 -0.36823 -0.03191 C -0.37084 -0.03098 -0.37587 -0.02867 -0.37587 -0.02867 C -0.38143 -0.02358 -0.38438 -0.01641 -0.38976 -0.01179 C -0.39427 -0.003 -0.39948 0.00602 -0.40625 0.0118 C -0.40903 0.02313 -0.40521 0.01088 -0.41129 0.02036 C -0.4132 0.02337 -0.41459 0.02707 -0.41632 0.03053 C -0.41719 0.03215 -0.41806 0.034 -0.41893 0.03562 C -0.41979 0.03724 -0.42153 0.04048 -0.42153 0.04048 C -0.42327 0.04765 -0.425 0.05204 -0.429 0.05736 C -0.43299 0.07193 -0.43629 0.08581 -0.44167 0.09968 C -0.44549 0.10963 -0.44601 0.1205 -0.45052 0.12998 C -0.45226 0.13831 -0.45243 0.14709 -0.45434 0.15519 C -0.45903 0.176 -0.46337 0.19705 -0.46823 0.21763 C -0.46962 0.23289 -0.47084 0.24608 -0.47084 0.26157 " pathEditMode="relative" ptsTypes="ffffffffffffffffffffff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02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boi-dlja-stola.ru/file/1888/760x0/16:9/%D0%97%D0%B5%D0%BB%D0%B5%D0%BD%D0%B0%D1%8F-%D1%82%D0%B5%D0%BA%D1%81%D1%82%D1%83%D1%80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7259">
            <a:off x="528773" y="325737"/>
            <a:ext cx="1906917" cy="134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3848" y="476672"/>
            <a:ext cx="3278168" cy="923330"/>
          </a:xfrm>
          <a:prstGeom prst="wedgeRectCallout">
            <a:avLst>
              <a:gd name="adj1" fmla="val -78702"/>
              <a:gd name="adj2" fmla="val -2766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844824"/>
            <a:ext cx="770485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1.Поставь существительное в начальную форму ( И.п., ед. число)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 роду и окончанию определи склонение.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Помни!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3501008"/>
          <a:ext cx="7786744" cy="2773680"/>
        </p:xfrm>
        <a:graphic>
          <a:graphicData uri="http://schemas.openxmlformats.org/drawingml/2006/table">
            <a:tbl>
              <a:tblPr firstRow="1" firstCol="1">
                <a:tableStyleId>{69C7853C-536D-4A76-A0AE-DD22124D55A5}</a:tableStyleId>
              </a:tblPr>
              <a:tblGrid>
                <a:gridCol w="1946686"/>
                <a:gridCol w="1946686"/>
                <a:gridCol w="1946686"/>
                <a:gridCol w="1946686"/>
              </a:tblGrid>
              <a:tr h="336779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склонение</a:t>
                      </a:r>
                      <a:endParaRPr lang="ru-RU" sz="24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склонение</a:t>
                      </a:r>
                      <a:endParaRPr lang="ru-RU" sz="2400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склонение</a:t>
                      </a:r>
                      <a:endParaRPr lang="ru-RU" sz="2400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ru-RU" sz="360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</a:t>
                      </a:r>
                      <a:endParaRPr lang="ru-RU" sz="360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-а,</a:t>
                      </a:r>
                      <a:r>
                        <a:rPr lang="ru-RU" sz="3600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-я</a:t>
                      </a:r>
                      <a:endParaRPr lang="ru-RU" sz="36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ru-RU" sz="3600" dirty="0" err="1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Ж.р</a:t>
                      </a:r>
                      <a:endParaRPr lang="ru-RU" sz="360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-а, -я</a:t>
                      </a:r>
                      <a:endParaRPr lang="ru-RU" sz="36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360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6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1948">
                <a:tc>
                  <a:txBody>
                    <a:bodyPr/>
                    <a:lstStyle/>
                    <a:p>
                      <a:r>
                        <a:rPr lang="ru-RU" sz="3600" dirty="0" err="1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Ср.р</a:t>
                      </a:r>
                      <a:endParaRPr lang="ru-RU" sz="360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-о, -е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32040" y="4221088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4941168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tat17.privet.ru/lr/091f0ccee32be06d02e2b006827d1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4"/>
            <a:ext cx="9144000" cy="6850376"/>
          </a:xfrm>
          <a:prstGeom prst="rect">
            <a:avLst/>
          </a:prstGeom>
          <a:noFill/>
        </p:spPr>
      </p:pic>
      <p:pic>
        <p:nvPicPr>
          <p:cNvPr id="6" name="Picture 2" descr="http://oboi-dlja-stola.ru/file/1888/760x0/16:9/%D0%97%D0%B5%D0%BB%D0%B5%D0%BD%D0%B0%D1%8F-%D1%82%D0%B5%D0%BA%D1%81%D1%82%D1%83%D1%80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AutoShape 2" descr="http://www.obnovi.com/uploads/posts/2009-09/1252405428_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Users\User\Desktop\1252405428_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6672"/>
            <a:ext cx="8064896" cy="60392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403648" y="836712"/>
            <a:ext cx="6120680" cy="18722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    МОЛОДЦЫ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1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59.radikal.ru/i164/0903/05/14f2f0c27110t.jpg"/>
          <p:cNvPicPr/>
          <p:nvPr/>
        </p:nvPicPr>
        <p:blipFill rotWithShape="1">
          <a:blip r:embed="rId2" cstate="print"/>
          <a:srcRect b="44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rot="221953">
            <a:off x="4858763" y="901703"/>
            <a:ext cx="3828263" cy="521744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sz="4600" b="1" dirty="0" smtClean="0">
                <a:solidFill>
                  <a:srgbClr val="FF0000"/>
                </a:solidFill>
                <a:latin typeface="Monotype Corsiva" pitchFamily="66" charset="0"/>
              </a:rPr>
              <a:t>Правила работы с тренажёром.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Monotype Corsiva" pitchFamily="66" charset="0"/>
              </a:rPr>
              <a:t>Герой произносит слово, написанное в облачке, у которого нужно определить склонение.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Monotype Corsiva" pitchFamily="66" charset="0"/>
              </a:rPr>
              <a:t> Щёлкай по шляпкам грибов  и «собирай »  их.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Monotype Corsiva" pitchFamily="66" charset="0"/>
              </a:rPr>
              <a:t>Переход на следующий слайд </a:t>
            </a:r>
            <a:r>
              <a:rPr lang="ru-RU" b="1" smtClean="0">
                <a:solidFill>
                  <a:srgbClr val="008000"/>
                </a:solidFill>
                <a:latin typeface="Monotype Corsiva" pitchFamily="66" charset="0"/>
              </a:rPr>
              <a:t>по стрелкам.</a:t>
            </a:r>
            <a:endParaRPr lang="ru-RU" b="1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Monotype Corsiva" pitchFamily="66" charset="0"/>
              </a:rPr>
              <a:t>Для определения склонения слов в косвенных падежах (слайд 7), можно открыть подсказку, щелкнув на птичку.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Monotype Corsiva" pitchFamily="66" charset="0"/>
              </a:rPr>
              <a:t>              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Удачи!!!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400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64288" y="6381328"/>
            <a:ext cx="304800" cy="304800"/>
          </a:xfrm>
          <a:prstGeom prst="rect">
            <a:avLst/>
          </a:prstGeom>
        </p:spPr>
      </p:pic>
      <p:pic>
        <p:nvPicPr>
          <p:cNvPr id="24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021288"/>
            <a:ext cx="304800" cy="304800"/>
          </a:xfrm>
          <a:prstGeom prst="rect">
            <a:avLst/>
          </a:prstGeom>
        </p:spPr>
      </p:pic>
      <p:pic>
        <p:nvPicPr>
          <p:cNvPr id="21" name="звук 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020272" y="4653136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19" y="1877219"/>
            <a:ext cx="3103562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19" y="2029619"/>
            <a:ext cx="3103562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185988"/>
            <a:ext cx="3103563" cy="31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stat17.privet.ru/lr/091f0ccee32be06d02e2b006827d12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01600" y="0"/>
            <a:ext cx="9245600" cy="7102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F:\простоквашино\0_98fa1_7a592caf_XX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8" y="1484785"/>
            <a:ext cx="4035702" cy="5618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9080"/>
            <a:ext cx="1983026" cy="230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2339752" y="343905"/>
            <a:ext cx="3096344" cy="1368152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22" y="4464229"/>
            <a:ext cx="1193141" cy="16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81" y="5379877"/>
            <a:ext cx="1193141" cy="16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95" y="3068960"/>
            <a:ext cx="1337157" cy="16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76256" y="364502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44408" y="508518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6" y="5949280"/>
            <a:ext cx="472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533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13599E-6 C -0.00035 -0.01342 0.00069 -0.02729 -0.00122 -0.04048 C -0.00278 -0.05204 -0.01476 -0.06291 -0.02153 -0.06753 C -0.02604 -0.07054 -0.02882 -0.07586 -0.03281 -0.07933 C -0.03542 -0.08164 -0.03889 -0.0821 -0.04167 -0.08419 C -0.05677 -0.09552 -0.07118 -0.10199 -0.08854 -0.10454 C -0.10608 -0.11194 -0.13108 -0.10685 -0.14688 -0.10616 C -0.1599 -0.10199 -0.17188 -0.09321 -0.18472 -0.08765 C -0.19045 -0.08187 -0.19653 -0.07794 -0.20243 -0.07239 C -0.20972 -0.06568 -0.21528 -0.05551 -0.22274 -0.0488 C -0.22656 -0.0414 -0.23229 -0.03585 -0.23663 -0.02868 C -0.24149 -0.02082 -0.24531 -0.01249 -0.25052 -0.00509 C -0.25278 0.00346 -0.25573 0.00925 -0.25938 0.01688 C -0.26111 0.0252 -0.26476 0.0333 -0.26823 0.04047 C -0.26997 0.04902 -0.27257 0.05781 -0.27708 0.06406 C -0.27847 0.07099 -0.27917 0.07655 -0.28229 0.08256 C -0.28368 0.08996 -0.28507 0.0969 -0.28611 0.10453 C -0.28802 0.1339 -0.28611 0.16281 -0.28611 0.19218 " pathEditMode="relative" ptsTypes="fffffffffffffffff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02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2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652120" y="6237312"/>
            <a:ext cx="304800" cy="304800"/>
          </a:xfrm>
          <a:prstGeom prst="rect">
            <a:avLst/>
          </a:prstGeom>
        </p:spPr>
      </p:pic>
      <p:pic>
        <p:nvPicPr>
          <p:cNvPr id="19" name="звук 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17" name="№ 1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596336" y="4077072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tat17.privet.ru/lr/091f0ccee32be06d02e2b006827d12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1600" y="0"/>
            <a:ext cx="9245600" cy="7102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F:\простоквашино\0_98fa7_176741c5_X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3749634" cy="5376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76" y="4077073"/>
            <a:ext cx="2045581" cy="237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/>
          <p:nvPr/>
        </p:nvSpPr>
        <p:spPr>
          <a:xfrm flipH="1">
            <a:off x="395536" y="241581"/>
            <a:ext cx="3096344" cy="1310723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Камыш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509120"/>
            <a:ext cx="1296145" cy="17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95" y="3068960"/>
            <a:ext cx="1265149" cy="16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71" y="5281383"/>
            <a:ext cx="1193141" cy="16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76256" y="3645024"/>
            <a:ext cx="40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6336" y="5877272"/>
            <a:ext cx="40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5157192"/>
            <a:ext cx="328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794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8.7049E-6 C -0.00086 -0.01365 0.00053 -0.02128 -0.00624 -0.0303 C -0.0085 -0.04002 -0.01336 -0.04487 -0.0177 -0.05389 C -0.02065 -0.06014 -0.02308 -0.06638 -0.02656 -0.07239 C -0.02899 -0.08257 -0.03315 -0.08349 -0.03784 -0.09274 C -0.04097 -0.09876 -0.0434 -0.10384 -0.04808 -0.10778 C -0.05364 -0.11726 -0.05885 -0.12605 -0.06701 -0.13137 C -0.0717 -0.13761 -0.07673 -0.14015 -0.08229 -0.14501 C -0.08958 -0.15149 -0.0967 -0.16004 -0.10503 -0.16351 C -0.10885 -0.16675 -0.11232 -0.17068 -0.11631 -0.17369 C -0.12256 -0.17854 -0.12951 -0.18132 -0.13541 -0.1871 C -0.1368 -0.18849 -0.13784 -0.19057 -0.1394 -0.19219 C -0.14045 -0.19358 -0.14183 -0.1945 -0.14305 -0.19566 C -0.14617 -0.2019 -0.14895 -0.20098 -0.15312 -0.2056 C -0.1618 -0.21508 -0.1684 -0.22272 -0.17968 -0.22595 C -0.18541 -0.23081 -0.19236 -0.23659 -0.19861 -0.23937 C -0.20208 -0.24307 -0.2052 -0.24792 -0.20885 -0.25116 C -0.21111 -0.25301 -0.21406 -0.25278 -0.21631 -0.25463 C -0.22274 -0.25949 -0.22864 -0.2655 -0.23541 -0.26966 C -0.23784 -0.27105 -0.24062 -0.27151 -0.24305 -0.27313 C -0.25121 -0.27845 -0.25867 -0.28701 -0.26701 -0.29163 C -0.27187 -0.29441 -0.27829 -0.29533 -0.2835 -0.29672 C -0.29565 -0.30505 -0.27968 -0.2951 -0.29739 -0.30181 C -0.29878 -0.30227 -0.29982 -0.30435 -0.30121 -0.30505 C -0.30642 -0.30759 -0.31354 -0.30898 -0.31892 -0.31014 C -0.32638 -0.31384 -0.33385 -0.31545 -0.34166 -0.31684 C -0.35017 -0.321 -0.35937 -0.32424 -0.36822 -0.32702 C -0.37708 -0.3328 -0.36979 -0.32887 -0.3809 -0.33211 C -0.3894 -0.33465 -0.39756 -0.34066 -0.40624 -0.34228 C -0.41093 -0.34321 -0.41545 -0.34344 -0.42013 -0.3439 C -0.4493 -0.35315 -0.47812 -0.33673 -0.50503 -0.3254 C -0.51336 -0.31777 -0.52187 -0.31083 -0.53038 -0.30343 C -0.53628 -0.29811 -0.53854 -0.29002 -0.54427 -0.28493 C -0.54791 -0.26943 -0.54201 -0.2921 -0.5493 -0.27475 C -0.55017 -0.27267 -0.54982 -0.27013 -0.55052 -0.26804 C -0.55121 -0.26619 -0.55225 -0.26458 -0.55312 -0.26296 C -0.55607 -0.25093 -0.55399 -0.25579 -0.55815 -0.24792 C -0.56093 -0.23636 -0.56423 -0.22665 -0.56822 -0.21578 C -0.56927 -0.20398 -0.57048 -0.1945 -0.57343 -0.18363 C -0.57395 -0.16074 -0.57308 -0.13715 -0.57708 -0.11471 C -0.57708 -0.11402 -0.57621 -0.09552 -0.57465 -0.09089 C -0.5743 -0.08974 -0.57465 -0.09321 -0.57465 -0.09436 " pathEditMode="relative" ptsTypes="fffffffffffffffffffffffffffffffffffffffff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2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436096" y="5877272"/>
            <a:ext cx="304800" cy="304800"/>
          </a:xfrm>
          <a:prstGeom prst="rect">
            <a:avLst/>
          </a:prstGeom>
        </p:spPr>
      </p:pic>
      <p:pic>
        <p:nvPicPr>
          <p:cNvPr id="15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6705600"/>
            <a:ext cx="304800" cy="304800"/>
          </a:xfrm>
          <a:prstGeom prst="rect">
            <a:avLst/>
          </a:prstGeom>
        </p:spPr>
      </p:pic>
      <p:pic>
        <p:nvPicPr>
          <p:cNvPr id="14" name="звук 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308304" y="34290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tat17.privet.ru/lr/091f0ccee32be06d02e2b006827d12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1600" y="0"/>
            <a:ext cx="9245600" cy="7102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F:\простоквашино\0_98fa4_e638d88a_X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77" y="731195"/>
            <a:ext cx="4512519" cy="6126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55" y="4581128"/>
            <a:ext cx="2045581" cy="237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3563888" y="188640"/>
            <a:ext cx="4032448" cy="1296144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водоросль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4"/>
            <a:ext cx="124919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124919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29808"/>
            <a:ext cx="124919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60232" y="321297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0392" y="5733256"/>
            <a:ext cx="729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486916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5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75393E-6 C -0.00087 -0.0155 0.00121 -0.03007 -0.01129 -0.03539 C -0.02136 -0.04441 -0.03855 -0.04996 -0.05053 -0.05389 C -0.05868 -0.06129 -0.07518 -0.06129 -0.08473 -0.06245 C -0.12796 -0.07332 -0.125 -0.06546 -0.20382 -0.06407 C -0.21754 -0.0606 -0.23056 -0.05667 -0.24428 -0.05389 C -0.24931 -0.05181 -0.25434 -0.05089 -0.25938 -0.04904 C -0.26823 -0.04557 -0.27674 -0.04117 -0.28594 -0.03886 C -0.29202 -0.03562 -0.2974 -0.03377 -0.30382 -0.03215 C -0.30504 -0.03146 -0.30625 -0.03077 -0.30747 -0.0303 C -0.30955 -0.02961 -0.31181 -0.02961 -0.31389 -0.02868 C -0.31528 -0.02799 -0.31632 -0.02637 -0.31771 -0.02545 C -0.32344 -0.02198 -0.32934 -0.02036 -0.33542 -0.01851 C -0.34237 -0.01157 -0.35 -0.01111 -0.35816 -0.00856 C -0.36476 -0.00255 -0.37344 0.00161 -0.38091 0.00508 C -0.38559 0.00716 -0.38889 0.01133 -0.39358 0.01341 C -0.39775 0.01734 -0.39896 0.0215 -0.40382 0.02358 C -0.4132 0.03191 -0.42205 0.0407 -0.43039 0.05064 C -0.43299 0.05365 -0.43507 0.05781 -0.43785 0.06059 C -0.45313 0.07539 -0.46632 0.09181 -0.47969 0.10961 C -0.49254 0.12673 -0.5 0.15055 -0.51007 0.17021 C -0.51476 0.18986 -0.50712 0.15934 -0.51389 0.18038 C -0.51754 0.19171 -0.51997 0.20397 -0.52275 0.21577 C -0.52362 0.22502 -0.52466 0.2338 -0.52657 0.24282 C -0.52691 0.26873 -0.52709 0.2944 -0.52778 0.3203 C -0.52813 0.33302 -0.53039 0.34158 -0.53039 0.35568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80312" y="6553200"/>
            <a:ext cx="304800" cy="304800"/>
          </a:xfrm>
          <a:prstGeom prst="rect">
            <a:avLst/>
          </a:prstGeom>
        </p:spPr>
      </p:pic>
      <p:pic>
        <p:nvPicPr>
          <p:cNvPr id="13" name="звук 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04448" y="5661248"/>
            <a:ext cx="304800" cy="304800"/>
          </a:xfrm>
          <a:prstGeom prst="rect">
            <a:avLst/>
          </a:prstGeom>
        </p:spPr>
      </p:pic>
      <p:pic>
        <p:nvPicPr>
          <p:cNvPr id="14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020272" y="3356992"/>
            <a:ext cx="304800" cy="304800"/>
          </a:xfrm>
          <a:prstGeom prst="rect">
            <a:avLst/>
          </a:prstGeom>
        </p:spPr>
      </p:pic>
      <p:pic>
        <p:nvPicPr>
          <p:cNvPr id="4" name="Picture 2" descr="http://stat17.privet.ru/lr/091f0ccee32be06d02e2b006827d12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3562"/>
            <a:ext cx="9245600" cy="7102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173522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F:\простоквашино\0_98fa8_80c56d35_X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0214"/>
            <a:ext cx="4881070" cy="5527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 flipH="1">
            <a:off x="611560" y="548680"/>
            <a:ext cx="2664298" cy="121555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озеро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1368152" cy="184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1368152" cy="184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48" y="3789040"/>
            <a:ext cx="1368152" cy="184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28184" y="31409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6416" y="450912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551723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218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22572E-6 C -0.00382 -0.03237 -0.00937 -0.06359 -0.02014 -0.09273 C -0.02413 -0.1036 -0.025 -0.11262 -0.03159 -0.12141 C -0.0368 -0.14361 -0.05399 -0.1561 -0.06823 -0.16697 C -0.07413 -0.1716 -0.07795 -0.17576 -0.08472 -0.17876 C -0.08993 -0.18131 -0.09305 -0.18524 -0.09861 -0.18709 C -0.11892 -0.20027 -0.14236 -0.20397 -0.16458 -0.20721 C -0.17586 -0.21045 -0.18611 -0.21577 -0.19739 -0.21739 C -0.21336 -0.22317 -0.18576 -0.21345 -0.21284 -0.22086 C -0.21771 -0.22224 -0.22187 -0.22617 -0.22673 -0.22756 C -0.2309 -0.22872 -0.23507 -0.22872 -0.23923 -0.22918 C -0.25277 -0.23334 -0.2467 -0.23172 -0.25694 -0.23427 C -0.26771 -0.24028 -0.27812 -0.24398 -0.28975 -0.24606 C -0.2967 -0.25069 -0.30382 -0.25184 -0.31146 -0.25462 C -0.32361 -0.25901 -0.33559 -0.2648 -0.34809 -0.26803 C -0.36111 -0.27497 -0.37396 -0.27775 -0.38732 -0.2833 C -0.40295 -0.28977 -0.41701 -0.3018 -0.43281 -0.30851 C -0.44583 -0.3203 -0.47725 -0.32053 -0.49236 -0.32192 C -0.53316 -0.33048 -0.56875 -0.32284 -0.60625 -0.30689 C -0.6276 -0.28746 -0.64097 -0.25855 -0.65573 -0.23103 C -0.66041 -0.22224 -0.66597 -0.21415 -0.67083 -0.20559 C -0.67343 -0.2012 -0.67847 -0.19218 -0.67847 -0.19218 C -0.67882 -0.19056 -0.67916 -0.18871 -0.67968 -0.18709 C -0.68038 -0.18524 -0.68177 -0.18385 -0.68229 -0.182 C -0.68316 -0.17876 -0.68298 -0.1753 -0.6835 -0.17183 C -0.68472 -0.16443 -0.68784 -0.1561 -0.69114 -0.15009 C -0.69253 -0.14454 -0.69739 -0.13482 -0.69739 -0.13482 C -0.69878 -0.12696 -0.70034 -0.11956 -0.70382 -0.11285 C -0.70642 -0.10198 -0.70416 -0.10499 -0.70764 -0.10106 " pathEditMode="relative" ptsTypes="ffffffffffffffffffffffffffff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0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звук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24128" y="5661248"/>
            <a:ext cx="304800" cy="30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№ 1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04448" y="4653136"/>
            <a:ext cx="304800" cy="304800"/>
          </a:xfrm>
          <a:prstGeom prst="rect">
            <a:avLst/>
          </a:prstGeom>
        </p:spPr>
      </p:pic>
      <p:pic>
        <p:nvPicPr>
          <p:cNvPr id="17" name="№ 1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588224" y="3068960"/>
            <a:ext cx="3048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3" descr="кот матроски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61031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2045581" cy="237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2416716" y="152056"/>
            <a:ext cx="3528392" cy="1404736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около дуба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130124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40968"/>
            <a:ext cx="1249868" cy="17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1296144" cy="18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0152" y="278092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72514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378904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332656"/>
            <a:ext cx="1440160" cy="101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41689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64385E-6 C -0.00035 -0.00439 -0.00018 -0.00925 -0.00122 -0.01341 C -0.00209 -0.01688 -0.00955 -0.0333 -0.01129 -0.037 C -0.01285 -0.04463 -0.01476 -0.05203 -0.01771 -0.05897 C -0.01928 -0.06244 -0.02275 -0.06915 -0.02275 -0.06915 C -0.02622 -0.08326 -0.03473 -0.08811 -0.04046 -0.09944 C -0.04966 -0.11725 -0.06285 -0.12974 -0.07848 -0.13483 C -0.08594 -0.14177 -0.09237 -0.142 -0.10122 -0.14338 C -0.14532 -0.142 -0.1474 -0.14408 -0.17587 -0.13668 C -0.1823 -0.13228 -0.18924 -0.13113 -0.19619 -0.12812 C -0.19983 -0.12326 -0.20261 -0.12049 -0.20747 -0.11795 C -0.21094 -0.11124 -0.21424 -0.1117 -0.21893 -0.10615 C -0.22605 -0.09783 -0.2323 -0.08788 -0.24046 -0.08094 C -0.24341 -0.07539 -0.24688 -0.07215 -0.25053 -0.06753 C -0.25487 -0.05597 -0.25209 -0.06267 -0.25938 -0.04718 C -0.26528 -0.03446 -0.26893 -0.01966 -0.27466 -0.00671 C -0.27674 0.00463 -0.27934 0.01619 -0.2823 0.02706 C -0.2849 0.06476 -0.2823 0.05111 -0.28612 0.06915 C -0.2875 0.08372 -0.28785 0.09852 -0.28976 0.11309 C -0.29063 0.12049 -0.29237 0.1272 -0.29237 0.13483 " pathEditMode="relative" ptsTypes="fffffffffffffffffff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0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36296" y="5373216"/>
            <a:ext cx="304800" cy="304800"/>
          </a:xfrm>
          <a:prstGeom prst="rect">
            <a:avLst/>
          </a:prstGeom>
        </p:spPr>
      </p:pic>
      <p:pic>
        <p:nvPicPr>
          <p:cNvPr id="14" name="звук 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04448" y="4005064"/>
            <a:ext cx="304800" cy="304800"/>
          </a:xfrm>
          <a:prstGeom prst="rect">
            <a:avLst/>
          </a:prstGeom>
        </p:spPr>
      </p:pic>
      <p:pic>
        <p:nvPicPr>
          <p:cNvPr id="12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660232" y="3068960"/>
            <a:ext cx="304800" cy="304800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:\простоквашино\0_98fa4_e638d88a_X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365597"/>
            <a:ext cx="4512519" cy="6126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15560"/>
            <a:ext cx="2045581" cy="237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2123728" y="365596"/>
            <a:ext cx="3384375" cy="1263203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 птичке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130124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130124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924944"/>
            <a:ext cx="130124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2160" y="2492896"/>
            <a:ext cx="328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368" y="3573016"/>
            <a:ext cx="4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49411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4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65217E-6 C -0.00816 -0.03306 -0.02917 -0.04023 -0.05191 -0.04717 C -0.06702 -0.0518 -0.08195 -0.05573 -0.0974 -0.05897 C -0.1132 -0.06567 -0.13177 -0.0659 -0.14809 -0.06729 C -0.175 -0.06683 -0.20209 -0.0666 -0.229 -0.06567 C -0.24827 -0.06498 -0.26806 -0.05781 -0.28733 -0.0555 C -0.29584 -0.0518 -0.30504 -0.05157 -0.31389 -0.05041 C -0.32066 -0.04763 -0.32726 -0.04509 -0.3342 -0.0437 C -0.34358 -0.03954 -0.35365 -0.03723 -0.3632 -0.03353 C -0.36493 -0.03283 -0.3665 -0.0326 -0.36823 -0.03191 C -0.37084 -0.03098 -0.37587 -0.02867 -0.37587 -0.02867 C -0.38143 -0.02358 -0.38438 -0.01641 -0.38976 -0.01179 C -0.39427 -0.003 -0.39948 0.00602 -0.40625 0.0118 C -0.40903 0.02313 -0.40521 0.01088 -0.41129 0.02036 C -0.4132 0.02337 -0.41459 0.02707 -0.41632 0.03053 C -0.41719 0.03215 -0.41806 0.034 -0.41893 0.03562 C -0.41979 0.03724 -0.42153 0.04048 -0.42153 0.04048 C -0.42327 0.04765 -0.425 0.05204 -0.429 0.05736 C -0.43299 0.07193 -0.43629 0.08581 -0.44167 0.09968 C -0.44549 0.10963 -0.44601 0.1205 -0.45052 0.12998 C -0.45226 0.13831 -0.45243 0.14709 -0.45434 0.15519 C -0.45903 0.176 -0.46337 0.19705 -0.46823 0.21763 C -0.46962 0.23289 -0.47084 0.24608 -0.47084 0.26157 " pathEditMode="relative" ptsTypes="ffffffffffffffffffffff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0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452320" y="5157192"/>
            <a:ext cx="304800" cy="304800"/>
          </a:xfrm>
          <a:prstGeom prst="rect">
            <a:avLst/>
          </a:prstGeom>
        </p:spPr>
      </p:pic>
      <p:pic>
        <p:nvPicPr>
          <p:cNvPr id="18" name="№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4005064"/>
            <a:ext cx="304800" cy="304800"/>
          </a:xfrm>
          <a:prstGeom prst="rect">
            <a:avLst/>
          </a:prstGeom>
        </p:spPr>
      </p:pic>
      <p:pic>
        <p:nvPicPr>
          <p:cNvPr id="17" name="звук 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012160" y="3068960"/>
            <a:ext cx="304800" cy="304800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:\простоквашино\0_98fa7_176741c5_X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3" y="1052736"/>
            <a:ext cx="3691321" cy="5300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15560"/>
            <a:ext cx="2045581" cy="237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249868" cy="17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1249868" cy="17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1249868" cy="17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ьная выноска 12"/>
          <p:cNvSpPr/>
          <p:nvPr/>
        </p:nvSpPr>
        <p:spPr>
          <a:xfrm>
            <a:off x="2555776" y="620688"/>
            <a:ext cx="3168352" cy="828672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тени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501317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429000"/>
            <a:ext cx="4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278092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2045581" cy="237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7807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82794E-7 C 0.00174 -0.00763 0.00087 -0.01226 -0.0026 -0.0185 C -0.00434 -0.0259 -0.00677 -0.03307 -0.01146 -0.03723 C -0.01979 -0.05342 -0.03299 -0.0592 -0.04687 -0.06406 C -0.05677 -0.06753 -0.06441 -0.07262 -0.07483 -0.07423 C -0.08819 -0.08002 -0.10312 -0.07817 -0.11649 -0.07262 C -0.12622 -0.06383 -0.13455 -0.05226 -0.14444 -0.04394 C -0.15035 -0.03214 -0.14792 -0.03723 -0.15191 -0.02867 C -0.15417 -0.02405 -0.15955 -0.01526 -0.15955 -0.01526 C -0.16302 -0.00115 -0.16788 0.01249 -0.17101 0.02683 C -0.17465 0.04302 -0.17726 0.05967 -0.18108 0.07586 C -0.18247 0.09043 -0.18524 0.10361 -0.1875 0.11795 C -0.18802 0.12142 -0.18819 0.12489 -0.18872 0.12812 C -0.18941 0.13159 -0.19115 0.1383 -0.19115 0.1383 C -0.19201 0.14801 -0.19271 0.15588 -0.19497 0.16513 C -0.19826 0.2012 -0.19705 0.18409 -0.19878 0.21577 C -0.19844 0.23011 -0.20035 0.27197 -0.19497 0.29163 C -0.1941 0.31106 -0.19427 0.31545 -0.19115 0.33048 C -0.19271 0.35962 -0.19253 0.34737 -0.19253 0.36749 " pathEditMode="relative" ptsTypes="ffffffffffffffffff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02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6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3D69B"/>
      </a:accent3>
      <a:accent4>
        <a:srgbClr val="8064A2"/>
      </a:accent4>
      <a:accent5>
        <a:srgbClr val="92CDDC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184</Words>
  <Application>Microsoft Office PowerPoint</Application>
  <PresentationFormat>Экран (4:3)</PresentationFormat>
  <Paragraphs>67</Paragraphs>
  <Slides>14</Slides>
  <Notes>0</Notes>
  <HiddenSlides>1</HiddenSlides>
  <MMClips>31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 лесу у деревни Простоквашино Русский язык, 4 класс Интерактивный тренажер. Склонение имен существительных.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school10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teacher5-1</dc:creator>
  <cp:lastModifiedBy>1</cp:lastModifiedBy>
  <cp:revision>45</cp:revision>
  <dcterms:created xsi:type="dcterms:W3CDTF">2013-11-24T10:09:49Z</dcterms:created>
  <dcterms:modified xsi:type="dcterms:W3CDTF">2017-03-14T18:36:53Z</dcterms:modified>
</cp:coreProperties>
</file>