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87" r:id="rId4"/>
    <p:sldId id="290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92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00"/>
    <a:srgbClr val="CCFFFF"/>
    <a:srgbClr val="FF6600"/>
    <a:srgbClr val="008000"/>
    <a:srgbClr val="FFFF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>
        <p:scale>
          <a:sx n="80" d="100"/>
          <a:sy n="80" d="100"/>
        </p:scale>
        <p:origin x="-76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B65-56BC-4826-96E6-E6F9B9F7A2F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6CEE0-72D6-474E-A201-17E611400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31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CEE0-72D6-474E-A201-17E6114007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42E3-83D6-4E55-AB89-464E4A190DC2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44A5-1E5F-4392-9E48-1D1637DF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1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17.png"/><Relationship Id="rId10" Type="http://schemas.openxmlformats.org/officeDocument/2006/relationships/image" Target="../media/image19.png"/><Relationship Id="rId19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openxmlformats.org/officeDocument/2006/relationships/image" Target="../media/image19.png"/><Relationship Id="rId19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21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19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2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19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Relationship Id="rId2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2.png"/><Relationship Id="rId18" Type="http://schemas.openxmlformats.org/officeDocument/2006/relationships/image" Target="../media/image6.png"/><Relationship Id="rId3" Type="http://schemas.openxmlformats.org/officeDocument/2006/relationships/image" Target="../media/image1.jpeg"/><Relationship Id="rId21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19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23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2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19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24" Type="http://schemas.openxmlformats.org/officeDocument/2006/relationships/image" Target="../media/image25.jpe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23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/?redircnt=1416308565.1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kartinki-risunk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img0.liveinternet.ru/images/attach/c/3/84/322/84322904_imag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ТРЕНАЖЁр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КЛАССА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49637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Действия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отрицательными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десятичными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дробями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Картинки по запросу картинки маша и медведь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643050"/>
            <a:ext cx="2928958" cy="475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14546" y="528638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Автор: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Злобина </a:t>
            </a:r>
            <a:r>
              <a:rPr lang="ru-RU" dirty="0" smtClean="0">
                <a:solidFill>
                  <a:srgbClr val="7030A0"/>
                </a:solidFill>
              </a:rPr>
              <a:t>Н. А., учитель </a:t>
            </a:r>
            <a:r>
              <a:rPr lang="ru-RU" dirty="0" smtClean="0">
                <a:solidFill>
                  <a:srgbClr val="7030A0"/>
                </a:solidFill>
              </a:rPr>
              <a:t>математики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МБОУ СОШ № 4 г. Апатиты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Мурманской области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 </a:t>
            </a:r>
            <a:r>
              <a:rPr lang="en-US" sz="4800" b="1" dirty="0" smtClean="0">
                <a:solidFill>
                  <a:srgbClr val="006600"/>
                </a:solidFill>
              </a:rPr>
              <a:t>-9,57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(-8,43)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-1,14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1,14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18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7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-3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5,7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-8,7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8,7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7</a:t>
            </a:r>
            <a:r>
              <a:rPr lang="en-US" sz="4800" b="1" dirty="0" smtClean="0">
                <a:solidFill>
                  <a:srgbClr val="006600"/>
                </a:solidFill>
              </a:rPr>
              <a:t>,</a:t>
            </a:r>
            <a:r>
              <a:rPr lang="ru-RU" sz="4800" b="1" dirty="0" smtClean="0">
                <a:solidFill>
                  <a:srgbClr val="006600"/>
                </a:solidFill>
              </a:rPr>
              <a:t>1 </a:t>
            </a:r>
            <a:r>
              <a:rPr lang="en-US" sz="4800" b="1" dirty="0" smtClean="0">
                <a:solidFill>
                  <a:srgbClr val="006600"/>
                </a:solidFill>
              </a:rPr>
              <a:t>–</a:t>
            </a:r>
            <a:r>
              <a:rPr lang="ru-RU" sz="4800" b="1" dirty="0" smtClean="0">
                <a:solidFill>
                  <a:srgbClr val="006600"/>
                </a:solidFill>
              </a:rPr>
              <a:t> 8</a:t>
            </a:r>
            <a:r>
              <a:rPr lang="en-US" sz="4800" b="1" dirty="0" smtClean="0">
                <a:solidFill>
                  <a:srgbClr val="006600"/>
                </a:solidFill>
              </a:rPr>
              <a:t>,</a:t>
            </a:r>
            <a:r>
              <a:rPr lang="ru-RU" sz="4800" b="1" dirty="0" smtClean="0">
                <a:solidFill>
                  <a:srgbClr val="006600"/>
                </a:solidFill>
              </a:rPr>
              <a:t>9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1,8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16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-4,6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5,4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1</a:t>
            </a:r>
            <a:r>
              <a:rPr lang="en-US" sz="3600" dirty="0" smtClean="0">
                <a:solidFill>
                  <a:srgbClr val="0000CC"/>
                </a:solidFill>
              </a:rPr>
              <a:t>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-0,8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0,8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048770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r>
              <a:rPr lang="ru-RU" sz="4000" b="1" dirty="0" smtClean="0">
                <a:solidFill>
                  <a:schemeClr val="tx1"/>
                </a:solidFill>
              </a:rPr>
              <a:t>0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</a:t>
            </a:r>
            <a:r>
              <a:rPr lang="ru-RU" sz="4800" b="1" dirty="0" smtClean="0">
                <a:solidFill>
                  <a:srgbClr val="006600"/>
                </a:solidFill>
              </a:rPr>
              <a:t>0</a:t>
            </a:r>
            <a:r>
              <a:rPr lang="en-US" sz="4800" b="1" dirty="0" smtClean="0">
                <a:solidFill>
                  <a:srgbClr val="006600"/>
                </a:solidFill>
              </a:rPr>
              <a:t>,8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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(-0,3)</a:t>
            </a:r>
            <a:r>
              <a:rPr lang="ru-RU" sz="4800" b="1" dirty="0" smtClean="0">
                <a:solidFill>
                  <a:srgbClr val="006600"/>
                </a:solidFill>
              </a:rPr>
              <a:t>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98040" y="350841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</a:t>
            </a:r>
            <a:r>
              <a:rPr lang="en-US" sz="3600" dirty="0" smtClean="0">
                <a:solidFill>
                  <a:srgbClr val="0000CC"/>
                </a:solidFill>
              </a:rPr>
              <a:t>,</a:t>
            </a:r>
            <a:r>
              <a:rPr lang="ru-RU" sz="36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86578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ru-RU" sz="3600" dirty="0" smtClean="0">
                <a:solidFill>
                  <a:srgbClr val="0000CC"/>
                </a:solidFill>
              </a:rPr>
              <a:t>0</a:t>
            </a:r>
            <a:r>
              <a:rPr lang="en-US" sz="3600" dirty="0" smtClean="0">
                <a:solidFill>
                  <a:srgbClr val="0000CC"/>
                </a:solidFill>
              </a:rPr>
              <a:t>,</a:t>
            </a:r>
            <a:r>
              <a:rPr lang="ru-RU" sz="36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ru-RU" sz="36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,</a:t>
            </a:r>
            <a:r>
              <a:rPr lang="ru-RU" sz="3600" dirty="0" smtClean="0">
                <a:solidFill>
                  <a:srgbClr val="0000CC"/>
                </a:solidFill>
              </a:rPr>
              <a:t>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2,4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048770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11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-0,</a:t>
            </a:r>
            <a:r>
              <a:rPr lang="ru-RU" sz="4800" b="1" dirty="0" smtClean="0">
                <a:solidFill>
                  <a:srgbClr val="006600"/>
                </a:solidFill>
              </a:rPr>
              <a:t>08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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0,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7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</a:rPr>
              <a:t>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500826" y="1357298"/>
            <a:ext cx="2214578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-0,</a:t>
            </a:r>
            <a:r>
              <a:rPr lang="ru-RU" sz="3600" dirty="0" smtClean="0">
                <a:solidFill>
                  <a:srgbClr val="0000CC"/>
                </a:solidFill>
              </a:rPr>
              <a:t>056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572264" y="2428868"/>
            <a:ext cx="2071702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0,</a:t>
            </a:r>
            <a:r>
              <a:rPr lang="ru-RU" sz="3600" dirty="0" smtClean="0">
                <a:solidFill>
                  <a:srgbClr val="0000CC"/>
                </a:solidFill>
              </a:rPr>
              <a:t>056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-0,</a:t>
            </a:r>
            <a:r>
              <a:rPr lang="ru-RU" sz="3600" dirty="0" smtClean="0">
                <a:solidFill>
                  <a:srgbClr val="0000CC"/>
                </a:solidFill>
              </a:rPr>
              <a:t>56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-5,6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12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34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(-0,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01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)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86578" y="464344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ru-RU" sz="3600" dirty="0" smtClean="0">
                <a:solidFill>
                  <a:srgbClr val="0000CC"/>
                </a:solidFill>
              </a:rPr>
              <a:t>0</a:t>
            </a:r>
            <a:r>
              <a:rPr lang="en-US" sz="3600" dirty="0" smtClean="0">
                <a:solidFill>
                  <a:srgbClr val="0000CC"/>
                </a:solidFill>
              </a:rPr>
              <a:t>,34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-3,4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50859" y="3507495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</a:t>
            </a:r>
            <a:r>
              <a:rPr lang="en-US" sz="3600" dirty="0" smtClean="0">
                <a:solidFill>
                  <a:srgbClr val="0000CC"/>
                </a:solidFill>
              </a:rPr>
              <a:t>34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</a:t>
            </a:r>
            <a:r>
              <a:rPr lang="en-US" sz="3600" dirty="0" smtClean="0">
                <a:solidFill>
                  <a:srgbClr val="0000CC"/>
                </a:solidFill>
              </a:rPr>
              <a:t>,34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650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 </a:t>
            </a:r>
            <a:r>
              <a:rPr lang="en-US" sz="4800" b="1" dirty="0" smtClean="0">
                <a:solidFill>
                  <a:srgbClr val="006600"/>
                </a:solidFill>
              </a:rPr>
              <a:t>-12,5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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0,08 </a:t>
            </a:r>
            <a:r>
              <a:rPr lang="ru-RU" sz="4800" b="1" dirty="0" smtClean="0">
                <a:solidFill>
                  <a:srgbClr val="006600"/>
                </a:solidFill>
              </a:rPr>
              <a:t>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1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64587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ru-RU" sz="3600" dirty="0" smtClean="0">
                <a:solidFill>
                  <a:srgbClr val="0000CC"/>
                </a:solidFill>
              </a:rPr>
              <a:t>1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0,1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-0,01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14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3985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8306" y="4929198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-0,4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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(-2</a:t>
            </a:r>
            <a:r>
              <a:rPr lang="ru-RU" sz="4800" b="1" dirty="0" smtClean="0">
                <a:solidFill>
                  <a:srgbClr val="006600"/>
                </a:solidFill>
                <a:sym typeface="Symbol"/>
              </a:rPr>
              <a:t>0</a:t>
            </a:r>
            <a:r>
              <a:rPr lang="en-US" sz="4800" b="1" dirty="0" smtClean="0">
                <a:solidFill>
                  <a:srgbClr val="006600"/>
                </a:solidFill>
                <a:sym typeface="Symbol"/>
              </a:rPr>
              <a:t>)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</a:t>
            </a:r>
            <a:r>
              <a:rPr lang="en-US" sz="3600" dirty="0" smtClean="0">
                <a:solidFill>
                  <a:srgbClr val="0000CC"/>
                </a:solidFill>
              </a:rPr>
              <a:t>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8</a:t>
            </a:r>
            <a:r>
              <a:rPr lang="ru-RU" sz="3600" dirty="0" smtClean="0">
                <a:solidFill>
                  <a:srgbClr val="0000CC"/>
                </a:solidFill>
              </a:rPr>
              <a:t>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15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672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85926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29198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-3 : (-6)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</a:t>
            </a:r>
            <a:r>
              <a:rPr lang="en-US" sz="3600" dirty="0" smtClean="0">
                <a:solidFill>
                  <a:srgbClr val="0000CC"/>
                </a:solidFill>
              </a:rPr>
              <a:t>,5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-0,5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-2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2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16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3613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7143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иНСТРУКЦИЯ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736"/>
            <a:ext cx="671517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Ребята, </a:t>
            </a:r>
            <a:b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решите правильно все примеры и вы соберете картинку - пазл!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Угадайте, кто на ней?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Рисунок 10" descr="https://media.cackle.me/6549716ab1f5051d7befe814aa35c449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3429000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85926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29198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14884"/>
            <a:ext cx="189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-6</a:t>
            </a:r>
            <a:r>
              <a:rPr lang="ru-RU" sz="4800" b="1" dirty="0" smtClean="0">
                <a:solidFill>
                  <a:srgbClr val="006600"/>
                </a:solidFill>
              </a:rPr>
              <a:t> : 0,2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357187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-30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464344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30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-18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643702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-0,03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17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5043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85926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29198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t="5725"/>
          <a:stretch>
            <a:fillRect/>
          </a:stretch>
        </p:blipFill>
        <p:spPr bwMode="auto">
          <a:xfrm>
            <a:off x="2786050" y="5000636"/>
            <a:ext cx="15906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14884"/>
            <a:ext cx="189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214414" y="658174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2,4: (-0,03)=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-80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-0,8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0,6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60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048770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18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2860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85926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929066"/>
            <a:ext cx="1924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29198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t="5725"/>
          <a:stretch>
            <a:fillRect/>
          </a:stretch>
        </p:blipFill>
        <p:spPr bwMode="auto">
          <a:xfrm>
            <a:off x="2786050" y="5000636"/>
            <a:ext cx="15906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14884"/>
            <a:ext cx="189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-0,42 : 0,07=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961316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0,006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802823" y="4624391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0,07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19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142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785926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929066"/>
            <a:ext cx="1924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71744"/>
            <a:ext cx="1847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7628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29198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t="5725"/>
          <a:stretch>
            <a:fillRect/>
          </a:stretch>
        </p:blipFill>
        <p:spPr bwMode="auto">
          <a:xfrm>
            <a:off x="2786050" y="5000636"/>
            <a:ext cx="15906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643446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14884"/>
            <a:ext cx="189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826" y="3571876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714348" y="3643314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  -3,6 : (-0,09)=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-40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643702" y="1285860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63576" y="3501995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0,4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0,04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112077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20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5210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643050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36912"/>
            <a:ext cx="1304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86190"/>
            <a:ext cx="1924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20888"/>
            <a:ext cx="1847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509120"/>
            <a:ext cx="1657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789040"/>
            <a:ext cx="146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714752"/>
            <a:ext cx="1733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786322"/>
            <a:ext cx="157163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t="5725"/>
          <a:stretch>
            <a:fillRect/>
          </a:stretch>
        </p:blipFill>
        <p:spPr bwMode="auto">
          <a:xfrm>
            <a:off x="3857620" y="4857760"/>
            <a:ext cx="15906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500570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572008"/>
            <a:ext cx="189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643050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571612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34888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556792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8396" y="3429000"/>
            <a:ext cx="14935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428868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2643174" y="2643182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6251" t="4373"/>
          <a:stretch>
            <a:fillRect/>
          </a:stretch>
        </p:blipFill>
        <p:spPr bwMode="auto">
          <a:xfrm>
            <a:off x="1785918" y="3500438"/>
            <a:ext cx="1571636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Рисунок 35" descr="https://mishkamasha.ru/images/bg/2.jpg"/>
          <p:cNvPicPr/>
          <p:nvPr/>
        </p:nvPicPr>
        <p:blipFill>
          <a:blip r:embed="rId24" cstate="print"/>
          <a:srcRect l="8228" r="25945"/>
          <a:stretch>
            <a:fillRect/>
          </a:stretch>
        </p:blipFill>
        <p:spPr bwMode="auto">
          <a:xfrm>
            <a:off x="1835696" y="1628800"/>
            <a:ext cx="5429288" cy="4357718"/>
          </a:xfrm>
          <a:prstGeom prst="rect">
            <a:avLst/>
          </a:prstGeom>
          <a:noFill/>
        </p:spPr>
      </p:pic>
      <p:sp>
        <p:nvSpPr>
          <p:cNvPr id="31" name="Рамка 30"/>
          <p:cNvSpPr/>
          <p:nvPr/>
        </p:nvSpPr>
        <p:spPr>
          <a:xfrm>
            <a:off x="1785918" y="1571612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00298" y="642918"/>
            <a:ext cx="4231799" cy="8494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642918"/>
            <a:ext cx="4572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источников: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1214414" y="1428736"/>
            <a:ext cx="6840760" cy="48519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Мерзляк А.Г., Полонский В.Б., Якир М.С. Математика: учебник для 6 класса, 2014.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Буцко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Е.В., Мерзляк А.Г., Полонский В.Б., Якир М.С. Методическое пособие, 2014.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Мерзляк А.Г., Полонский В.Б., Якир М.С., Рабинович Е.М. Дидактические материалы, 2014.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  <a:hlinkClick r:id="rId4"/>
              </a:rPr>
              <a:t>http://kartinki-risunki.ru/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  <a:hlinkClick r:id="rId5"/>
              </a:rPr>
              <a:t>http://images.yandex.ru/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  <a:hlinkClick r:id="rId6"/>
              </a:rPr>
              <a:t>http://yandex.ru/images/?redircnt=1416308565.1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7143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иНСТРУКЦИЯ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Картинки по запросу картинки маша и медведь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1643050"/>
            <a:ext cx="2928958" cy="475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86116" y="1285860"/>
            <a:ext cx="564357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В каждом задании нужно выбрать верный ответ из четырех предложенных, щёлкнув мышью по нужному облаку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indent="45085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Переход на другой слайд по кнопке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929190" y="3357562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500694" y="5357826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-0,3 + (-4)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-4,3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4,3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3,7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-3,7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-0,36 + 1,5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357187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1,14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86578" y="464344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-1,14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142873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1,86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2500306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-1,86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Овал 33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-0,56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(-0,57)=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0,0</a:t>
            </a:r>
            <a:r>
              <a:rPr lang="en-US" sz="3600" dirty="0" smtClean="0">
                <a:solidFill>
                  <a:srgbClr val="0000CC"/>
                </a:solidFill>
              </a:rPr>
              <a:t>1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ru-RU" sz="3600" dirty="0" smtClean="0">
                <a:solidFill>
                  <a:srgbClr val="0000CC"/>
                </a:solidFill>
              </a:rPr>
              <a:t>0,0</a:t>
            </a:r>
            <a:r>
              <a:rPr lang="en-US" sz="3600" dirty="0" smtClean="0">
                <a:solidFill>
                  <a:srgbClr val="0000CC"/>
                </a:solidFill>
              </a:rPr>
              <a:t>1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-1,13</a:t>
            </a: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-2,13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-1,2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+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(-2,8)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-1,6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4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1,6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0,35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+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(-2,35)</a:t>
            </a:r>
            <a:r>
              <a:rPr lang="ru-RU" sz="4800" b="1" dirty="0" smtClean="0">
                <a:solidFill>
                  <a:srgbClr val="006600"/>
                </a:solidFill>
              </a:rPr>
              <a:t>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-2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-2,7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2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2,7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9px.ru/sstorage/53/2012/02/mid_33414_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0850"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1657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14488"/>
            <a:ext cx="164307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 l="4310"/>
          <a:stretch>
            <a:fillRect/>
          </a:stretch>
        </p:blipFill>
        <p:spPr bwMode="auto">
          <a:xfrm>
            <a:off x="1571604" y="2786058"/>
            <a:ext cx="1585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ыноска со стрелкой вправо 32"/>
          <p:cNvSpPr/>
          <p:nvPr/>
        </p:nvSpPr>
        <p:spPr>
          <a:xfrm>
            <a:off x="1071538" y="642918"/>
            <a:ext cx="6000792" cy="857256"/>
          </a:xfrm>
          <a:prstGeom prst="rightArrowCallout">
            <a:avLst>
              <a:gd name="adj1" fmla="val 25000"/>
              <a:gd name="adj2" fmla="val 29156"/>
              <a:gd name="adj3" fmla="val 25000"/>
              <a:gd name="adj4" fmla="val 767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-4,1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-</a:t>
            </a:r>
            <a:r>
              <a:rPr lang="ru-RU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</a:rPr>
              <a:t>5,9</a:t>
            </a:r>
            <a:r>
              <a:rPr lang="ru-RU" sz="4800" b="1" dirty="0" smtClean="0">
                <a:solidFill>
                  <a:srgbClr val="006600"/>
                </a:solidFill>
              </a:rPr>
              <a:t> = 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643702" y="135729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-10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6715140" y="242886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10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6715140" y="350043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0,8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715140" y="4572008"/>
            <a:ext cx="1785950" cy="9286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-0,8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7286644" y="5786454"/>
            <a:ext cx="714380" cy="500066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2910" y="642918"/>
            <a:ext cx="857256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1448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Рамка 30"/>
          <p:cNvSpPr/>
          <p:nvPr/>
        </p:nvSpPr>
        <p:spPr>
          <a:xfrm>
            <a:off x="714348" y="1714488"/>
            <a:ext cx="5500726" cy="4429156"/>
          </a:xfrm>
          <a:prstGeom prst="frame">
            <a:avLst>
              <a:gd name="adj1" fmla="val 23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446</Words>
  <Application>Microsoft Office PowerPoint</Application>
  <PresentationFormat>Экран (4:3)</PresentationFormat>
  <Paragraphs>194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89</dc:creator>
  <cp:lastModifiedBy>89</cp:lastModifiedBy>
  <cp:revision>37</cp:revision>
  <dcterms:created xsi:type="dcterms:W3CDTF">2016-01-22T14:06:07Z</dcterms:created>
  <dcterms:modified xsi:type="dcterms:W3CDTF">2017-03-11T21:17:38Z</dcterms:modified>
</cp:coreProperties>
</file>