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0" r:id="rId3"/>
    <p:sldId id="281" r:id="rId4"/>
    <p:sldId id="274" r:id="rId5"/>
    <p:sldId id="280" r:id="rId6"/>
    <p:sldId id="257" r:id="rId7"/>
    <p:sldId id="282" r:id="rId8"/>
    <p:sldId id="283" r:id="rId9"/>
    <p:sldId id="285" r:id="rId10"/>
    <p:sldId id="279" r:id="rId11"/>
    <p:sldId id="284" r:id="rId12"/>
    <p:sldId id="286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67D16-4EEC-4ECB-92EB-64F34ABA9027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85227-1F6C-4372-B702-661664569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9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5227-1F6C-4372-B702-6616645692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3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21-7253-4765-9C7B-77AFB3BA1A3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389-F414-40F5-B89E-D34447156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3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21-7253-4765-9C7B-77AFB3BA1A3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389-F414-40F5-B89E-D34447156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2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21-7253-4765-9C7B-77AFB3BA1A3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389-F414-40F5-B89E-D34447156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7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21-7253-4765-9C7B-77AFB3BA1A3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389-F414-40F5-B89E-D34447156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8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21-7253-4765-9C7B-77AFB3BA1A3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389-F414-40F5-B89E-D34447156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6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21-7253-4765-9C7B-77AFB3BA1A3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389-F414-40F5-B89E-D34447156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4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21-7253-4765-9C7B-77AFB3BA1A3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389-F414-40F5-B89E-D34447156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0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21-7253-4765-9C7B-77AFB3BA1A3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389-F414-40F5-B89E-D34447156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3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21-7253-4765-9C7B-77AFB3BA1A3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389-F414-40F5-B89E-D34447156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7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21-7253-4765-9C7B-77AFB3BA1A3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389-F414-40F5-B89E-D34447156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4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9D21-7253-4765-9C7B-77AFB3BA1A3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5389-F414-40F5-B89E-D34447156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1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79D21-7253-4765-9C7B-77AFB3BA1A30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45389-F414-40F5-B89E-D34447156F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4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mentary45english.blogspot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olsforeducator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8249" y="819790"/>
            <a:ext cx="9144000" cy="3555262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«Интерактивные технологии на занятиях по программе «Английский для младших школьников»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940" y="5378874"/>
            <a:ext cx="9144000" cy="1272817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Мамонова А.Е.,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МБУДО ЦДОД г. Димитровграда</a:t>
            </a:r>
          </a:p>
        </p:txBody>
      </p:sp>
    </p:spTree>
    <p:extLst>
      <p:ext uri="{BB962C8B-B14F-4D97-AF65-F5344CB8AC3E}">
        <p14:creationId xmlns:p14="http://schemas.microsoft.com/office/powerpoint/2010/main" val="305824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8127" y="0"/>
            <a:ext cx="3242482" cy="84616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игры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030" y="743802"/>
            <a:ext cx="7945521" cy="5909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66" y="846161"/>
            <a:ext cx="6900082" cy="517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18127" y="0"/>
            <a:ext cx="3242482" cy="84616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Геймификация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24" y="696035"/>
            <a:ext cx="9225887" cy="51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ВОПРОСЫ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1804987"/>
            <a:ext cx="53721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0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1360" cy="373443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Список использованных источников: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en-US" b="1" u="sng" dirty="0">
                <a:solidFill>
                  <a:srgbClr val="0070C0"/>
                </a:solidFill>
              </a:rPr>
              <a:t>anastasiarykova.com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en-US" dirty="0">
                <a:hlinkClick r:id="rId3"/>
              </a:rPr>
              <a:t>https://elementary45english.blogspot.com</a:t>
            </a:r>
            <a:br>
              <a:rPr lang="ru-RU" b="1" dirty="0">
                <a:solidFill>
                  <a:srgbClr val="0070C0"/>
                </a:solidFill>
              </a:rPr>
            </a:br>
            <a:br>
              <a:rPr lang="ru-RU" b="1" dirty="0">
                <a:solidFill>
                  <a:srgbClr val="0070C0"/>
                </a:solidFill>
              </a:rPr>
            </a:b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4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31292" y="680568"/>
            <a:ext cx="10515600" cy="28269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обучение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 англ.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взаимодействие)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обучение, построенное на взаимодействии учащегося с учебным окружением, учебной средой, которая служит областью осваиваемого опыта.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2" y="2920621"/>
            <a:ext cx="3551115" cy="36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1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587384" y="1736483"/>
            <a:ext cx="2544709" cy="254470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4692248" y="2350293"/>
            <a:ext cx="2349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интерактивного обучения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0283" y="71714"/>
            <a:ext cx="1433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малых группах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7515" y="458119"/>
            <a:ext cx="143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Карусель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02303" y="1407358"/>
            <a:ext cx="189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9087" y="2322983"/>
            <a:ext cx="247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Незаконченное предложение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69087" y="3255239"/>
            <a:ext cx="1724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5894" y="4190281"/>
            <a:ext cx="2417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Броуновское движение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2879" y="4981130"/>
            <a:ext cx="143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решений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6064" y="4931673"/>
            <a:ext cx="1433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 от своего имени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8136" y="4605779"/>
            <a:ext cx="143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 игра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4335" y="1392576"/>
            <a:ext cx="143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пресс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94058" y="624337"/>
            <a:ext cx="143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3725" y="3728616"/>
            <a:ext cx="219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9922" y="2593338"/>
            <a:ext cx="2303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тетради</a:t>
            </a:r>
          </a:p>
        </p:txBody>
      </p:sp>
      <p:cxnSp>
        <p:nvCxnSpPr>
          <p:cNvPr id="27" name="Прямая со стрелкой 26"/>
          <p:cNvCxnSpPr>
            <a:stCxn id="2" idx="0"/>
            <a:endCxn id="6" idx="2"/>
          </p:cNvCxnSpPr>
          <p:nvPr/>
        </p:nvCxnSpPr>
        <p:spPr>
          <a:xfrm flipV="1">
            <a:off x="5859739" y="1272043"/>
            <a:ext cx="7052" cy="46444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710903" y="1036545"/>
            <a:ext cx="991209" cy="94923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994742" y="1869023"/>
            <a:ext cx="1374438" cy="60681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" idx="6"/>
          </p:cNvCxnSpPr>
          <p:nvPr/>
        </p:nvCxnSpPr>
        <p:spPr>
          <a:xfrm flipV="1">
            <a:off x="7132093" y="2950457"/>
            <a:ext cx="1668437" cy="5838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5" idx="1"/>
          </p:cNvCxnSpPr>
          <p:nvPr/>
        </p:nvCxnSpPr>
        <p:spPr>
          <a:xfrm>
            <a:off x="7016372" y="3550622"/>
            <a:ext cx="1552715" cy="12011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" idx="5"/>
          </p:cNvCxnSpPr>
          <p:nvPr/>
        </p:nvCxnSpPr>
        <p:spPr>
          <a:xfrm>
            <a:off x="6759429" y="3908528"/>
            <a:ext cx="1361608" cy="54991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442879" y="4212522"/>
            <a:ext cx="380311" cy="76860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331185" y="4246857"/>
            <a:ext cx="152066" cy="68481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" idx="3"/>
          </p:cNvCxnSpPr>
          <p:nvPr/>
        </p:nvCxnSpPr>
        <p:spPr>
          <a:xfrm flipH="1">
            <a:off x="3874578" y="3908528"/>
            <a:ext cx="1085470" cy="83710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22" idx="3"/>
          </p:cNvCxnSpPr>
          <p:nvPr/>
        </p:nvCxnSpPr>
        <p:spPr>
          <a:xfrm flipH="1">
            <a:off x="3598440" y="3480188"/>
            <a:ext cx="1046369" cy="47926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" idx="2"/>
            <a:endCxn id="23" idx="3"/>
          </p:cNvCxnSpPr>
          <p:nvPr/>
        </p:nvCxnSpPr>
        <p:spPr>
          <a:xfrm flipH="1" flipV="1">
            <a:off x="3313838" y="3008837"/>
            <a:ext cx="1273546" cy="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3313838" y="1942857"/>
            <a:ext cx="1378410" cy="51293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4201462" y="1120127"/>
            <a:ext cx="948821" cy="84948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91570" y="2593338"/>
            <a:ext cx="340989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201462" y="2593338"/>
            <a:ext cx="0" cy="28434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887104" y="5436776"/>
            <a:ext cx="331435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791570" y="2593338"/>
            <a:ext cx="0" cy="284343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8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83194" y="-117859"/>
            <a:ext cx="8575456" cy="977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речевым материалом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545909" y="788493"/>
            <a:ext cx="3098042" cy="1897039"/>
            <a:chOff x="545909" y="788493"/>
            <a:chExt cx="3098042" cy="189703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45909" y="788493"/>
              <a:ext cx="3098042" cy="1897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5814" y="1136847"/>
              <a:ext cx="2238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</a:t>
              </a:r>
            </a:p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навыков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409363" y="788493"/>
            <a:ext cx="3098042" cy="1897039"/>
            <a:chOff x="4409363" y="788493"/>
            <a:chExt cx="3098042" cy="189703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409363" y="788493"/>
              <a:ext cx="3098042" cy="1897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83857" y="1130355"/>
              <a:ext cx="29490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</a:t>
              </a:r>
            </a:p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навыков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272817" y="788493"/>
            <a:ext cx="3098042" cy="1897039"/>
            <a:chOff x="8163636" y="1173707"/>
            <a:chExt cx="3098042" cy="189703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163636" y="1173707"/>
              <a:ext cx="3098042" cy="1897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27493" y="1522060"/>
              <a:ext cx="25703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речевого умения</a:t>
              </a:r>
            </a:p>
          </p:txBody>
        </p:sp>
      </p:grpSp>
      <p:sp>
        <p:nvSpPr>
          <p:cNvPr id="18" name="Стрелка вправо 17"/>
          <p:cNvSpPr/>
          <p:nvPr/>
        </p:nvSpPr>
        <p:spPr>
          <a:xfrm>
            <a:off x="3643950" y="1437092"/>
            <a:ext cx="765411" cy="5868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7507406" y="1443583"/>
            <a:ext cx="765411" cy="5868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1304" y="4223981"/>
            <a:ext cx="1549021" cy="887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77635" y="4223982"/>
            <a:ext cx="1549021" cy="887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05368" y="4482867"/>
            <a:ext cx="13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21019" y="4482867"/>
            <a:ext cx="106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</a:t>
            </a:r>
          </a:p>
        </p:txBody>
      </p:sp>
      <p:sp>
        <p:nvSpPr>
          <p:cNvPr id="26" name="Полилиния 25"/>
          <p:cNvSpPr/>
          <p:nvPr/>
        </p:nvSpPr>
        <p:spPr>
          <a:xfrm rot="10800000">
            <a:off x="1757712" y="4511001"/>
            <a:ext cx="719922" cy="341198"/>
          </a:xfrm>
          <a:custGeom>
            <a:avLst/>
            <a:gdLst>
              <a:gd name="connsiteX0" fmla="*/ 549324 w 719922"/>
              <a:gd name="connsiteY0" fmla="*/ 341198 h 341198"/>
              <a:gd name="connsiteX1" fmla="*/ 549324 w 719922"/>
              <a:gd name="connsiteY1" fmla="*/ 255899 h 341198"/>
              <a:gd name="connsiteX2" fmla="*/ 359961 w 719922"/>
              <a:gd name="connsiteY2" fmla="*/ 255899 h 341198"/>
              <a:gd name="connsiteX3" fmla="*/ 359961 w 719922"/>
              <a:gd name="connsiteY3" fmla="*/ 255898 h 341198"/>
              <a:gd name="connsiteX4" fmla="*/ 170598 w 719922"/>
              <a:gd name="connsiteY4" fmla="*/ 255898 h 341198"/>
              <a:gd name="connsiteX5" fmla="*/ 170598 w 719922"/>
              <a:gd name="connsiteY5" fmla="*/ 341197 h 341198"/>
              <a:gd name="connsiteX6" fmla="*/ 0 w 719922"/>
              <a:gd name="connsiteY6" fmla="*/ 170598 h 341198"/>
              <a:gd name="connsiteX7" fmla="*/ 170598 w 719922"/>
              <a:gd name="connsiteY7" fmla="*/ 0 h 341198"/>
              <a:gd name="connsiteX8" fmla="*/ 170598 w 719922"/>
              <a:gd name="connsiteY8" fmla="*/ 85299 h 341198"/>
              <a:gd name="connsiteX9" fmla="*/ 359961 w 719922"/>
              <a:gd name="connsiteY9" fmla="*/ 85299 h 341198"/>
              <a:gd name="connsiteX10" fmla="*/ 359961 w 719922"/>
              <a:gd name="connsiteY10" fmla="*/ 85300 h 341198"/>
              <a:gd name="connsiteX11" fmla="*/ 549324 w 719922"/>
              <a:gd name="connsiteY11" fmla="*/ 85300 h 341198"/>
              <a:gd name="connsiteX12" fmla="*/ 549324 w 719922"/>
              <a:gd name="connsiteY12" fmla="*/ 1 h 341198"/>
              <a:gd name="connsiteX13" fmla="*/ 719922 w 719922"/>
              <a:gd name="connsiteY13" fmla="*/ 170600 h 34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9922" h="341198">
                <a:moveTo>
                  <a:pt x="549324" y="341198"/>
                </a:moveTo>
                <a:lnTo>
                  <a:pt x="549324" y="255899"/>
                </a:lnTo>
                <a:lnTo>
                  <a:pt x="359961" y="255899"/>
                </a:lnTo>
                <a:lnTo>
                  <a:pt x="359961" y="255898"/>
                </a:lnTo>
                <a:lnTo>
                  <a:pt x="170598" y="255898"/>
                </a:lnTo>
                <a:lnTo>
                  <a:pt x="170598" y="341197"/>
                </a:lnTo>
                <a:lnTo>
                  <a:pt x="0" y="170598"/>
                </a:lnTo>
                <a:lnTo>
                  <a:pt x="170598" y="0"/>
                </a:lnTo>
                <a:lnTo>
                  <a:pt x="170598" y="85299"/>
                </a:lnTo>
                <a:lnTo>
                  <a:pt x="359961" y="85299"/>
                </a:lnTo>
                <a:lnTo>
                  <a:pt x="359961" y="85300"/>
                </a:lnTo>
                <a:lnTo>
                  <a:pt x="549324" y="85300"/>
                </a:lnTo>
                <a:lnTo>
                  <a:pt x="549324" y="1"/>
                </a:lnTo>
                <a:lnTo>
                  <a:pt x="719922" y="17060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29697" y="6084122"/>
            <a:ext cx="3009900" cy="44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204995" y="5398105"/>
            <a:ext cx="3825352" cy="1089380"/>
            <a:chOff x="204995" y="5398105"/>
            <a:chExt cx="3825352" cy="1089380"/>
          </a:xfrm>
        </p:grpSpPr>
        <p:sp>
          <p:nvSpPr>
            <p:cNvPr id="30" name="Левая фигурная скобка 29"/>
            <p:cNvSpPr/>
            <p:nvPr/>
          </p:nvSpPr>
          <p:spPr>
            <a:xfrm rot="16200000">
              <a:off x="1825571" y="3777529"/>
              <a:ext cx="584200" cy="3825352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132" y="6118153"/>
              <a:ext cx="279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Интерактивные тетради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8272819" y="4223981"/>
            <a:ext cx="3004782" cy="792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750413" y="4482866"/>
            <a:ext cx="20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Комбинирование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969" y="3152899"/>
            <a:ext cx="2843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материала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86694" y="3196622"/>
            <a:ext cx="313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материала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94041" y="3011957"/>
            <a:ext cx="3130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реального общения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4204082" y="4223981"/>
            <a:ext cx="3825352" cy="887106"/>
            <a:chOff x="4204082" y="4223981"/>
            <a:chExt cx="3825352" cy="88710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204082" y="4223981"/>
              <a:ext cx="1549021" cy="8871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480413" y="4223982"/>
              <a:ext cx="1549021" cy="8871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08146" y="4482867"/>
              <a:ext cx="1340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Грамматика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23797" y="4482867"/>
              <a:ext cx="1062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Лексика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204082" y="5428403"/>
            <a:ext cx="3825352" cy="1086181"/>
            <a:chOff x="4204082" y="5428403"/>
            <a:chExt cx="3825352" cy="1086181"/>
          </a:xfrm>
        </p:grpSpPr>
        <p:sp>
          <p:nvSpPr>
            <p:cNvPr id="34" name="TextBox 33"/>
            <p:cNvSpPr txBox="1"/>
            <p:nvPr/>
          </p:nvSpPr>
          <p:spPr>
            <a:xfrm>
              <a:off x="5753103" y="6145252"/>
              <a:ext cx="798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Игры</a:t>
              </a:r>
            </a:p>
          </p:txBody>
        </p:sp>
        <p:sp>
          <p:nvSpPr>
            <p:cNvPr id="44" name="Левая фигурная скобка 43"/>
            <p:cNvSpPr/>
            <p:nvPr/>
          </p:nvSpPr>
          <p:spPr>
            <a:xfrm rot="16200000">
              <a:off x="5824658" y="3807827"/>
              <a:ext cx="584200" cy="3825352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8203169" y="5428403"/>
            <a:ext cx="3167690" cy="1024427"/>
            <a:chOff x="8203169" y="5428403"/>
            <a:chExt cx="3167690" cy="1024427"/>
          </a:xfrm>
        </p:grpSpPr>
        <p:sp>
          <p:nvSpPr>
            <p:cNvPr id="45" name="Левая фигурная скобка 44"/>
            <p:cNvSpPr/>
            <p:nvPr/>
          </p:nvSpPr>
          <p:spPr>
            <a:xfrm rot="16200000">
              <a:off x="9494914" y="4136658"/>
              <a:ext cx="584200" cy="316769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058329" y="6083498"/>
              <a:ext cx="2048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Ролевые игры</a:t>
              </a:r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>
            <a:off x="4100017" y="2663600"/>
            <a:ext cx="0" cy="40547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150286" y="2685532"/>
            <a:ext cx="0" cy="40547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5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6" grpId="0" animBg="1"/>
      <p:bldP spid="35" grpId="0" animBg="1"/>
      <p:bldP spid="36" grpId="0"/>
      <p:bldP spid="28" grpId="0"/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762120" y="236983"/>
            <a:ext cx="4835970" cy="84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тетради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5469" y="657577"/>
            <a:ext cx="1033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тетради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такие тетради, в которые включены интерактивные элементы типа кармашки с карточками, разные книжечки с окошками, книжки-гармошки, какие-то выдвигающиеся элементы, картинки и так далее, направленные главным образом на изучение грамматики и лексики.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" y="2454891"/>
            <a:ext cx="5534167" cy="4150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53" y="2001501"/>
            <a:ext cx="5705277" cy="380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5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" r="563" b="30746"/>
          <a:stretch/>
        </p:blipFill>
        <p:spPr>
          <a:xfrm>
            <a:off x="313898" y="395786"/>
            <a:ext cx="3589361" cy="3516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0"/>
          <a:stretch/>
        </p:blipFill>
        <p:spPr>
          <a:xfrm>
            <a:off x="3903259" y="736979"/>
            <a:ext cx="3854810" cy="4230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51" y="174009"/>
            <a:ext cx="4056671" cy="55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0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" y="194055"/>
            <a:ext cx="5848066" cy="3289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1395058"/>
            <a:ext cx="6597271" cy="43981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03" y="2676857"/>
            <a:ext cx="3135857" cy="41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1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71803" y="332518"/>
            <a:ext cx="4112638" cy="70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28" y="794056"/>
            <a:ext cx="7415283" cy="480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774" y="0"/>
            <a:ext cx="8029432" cy="60220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137" y="6250675"/>
            <a:ext cx="453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u="sng">
                <a:hlinkClick r:id="rId4"/>
              </a:rPr>
              <a:t>https://www.toolsforeducators.com/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21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</TotalTime>
  <Words>129</Words>
  <Application>Microsoft Office PowerPoint</Application>
  <PresentationFormat>Широкоэкранный</PresentationFormat>
  <Paragraphs>48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«Интерактивные технологии на занятиях по программе «Английский для младших школьников»</vt:lpstr>
      <vt:lpstr>Интерактивное обучение (от англ. interaction - взаимодействие) - обучение, построенное на взаимодействии учащегося с учебным окружением, учебной средой, которая служит областью осваиваемого опыта.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Ролевые игры</vt:lpstr>
      <vt:lpstr>Геймификация</vt:lpstr>
      <vt:lpstr>ВОПРОСЫ</vt:lpstr>
      <vt:lpstr>Список использованных источников: anastasiarykova.com https://elementary45english.blogspot.com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ASUS</cp:lastModifiedBy>
  <cp:revision>62</cp:revision>
  <dcterms:created xsi:type="dcterms:W3CDTF">2017-10-08T11:33:03Z</dcterms:created>
  <dcterms:modified xsi:type="dcterms:W3CDTF">2020-09-15T04:52:27Z</dcterms:modified>
</cp:coreProperties>
</file>