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FE6285-FC86-4F40-BBFE-3EA89BC944C3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DA37C1-B772-4698-B159-C91F39477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2571768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Иррационал теңдеулер мен теңдеулер жүйелеріне есеп шығару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16238" y="1268413"/>
            <a:ext cx="6227762" cy="5589587"/>
          </a:xfrm>
        </p:spPr>
        <p:txBody>
          <a:bodyPr/>
          <a:lstStyle/>
          <a:p>
            <a:pPr lvl="4" eaLnBrk="1" hangingPunct="1">
              <a:buFontTx/>
              <a:buNone/>
            </a:pPr>
            <a:endParaRPr lang="ru-RU" sz="2400" b="1" i="1" dirty="0" smtClean="0"/>
          </a:p>
          <a:p>
            <a:pPr algn="ctr" eaLnBrk="1" hangingPunct="1"/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Маймылдың бір топ баласы </a:t>
            </a:r>
            <a:endParaRPr lang="en-US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Тойып алып тамаққа       </a:t>
            </a:r>
            <a:endParaRPr lang="en-US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Секіруін қоймады.              </a:t>
            </a:r>
          </a:p>
          <a:p>
            <a:pPr algn="ctr" eaLnBrk="1" hangingPunct="1">
              <a:buFontTx/>
              <a:buNone/>
            </a:pPr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Сегізден бірінің квадраты </a:t>
            </a:r>
          </a:p>
          <a:p>
            <a:pPr algn="ctr" eaLnBrk="1" hangingPunct="1">
              <a:buFontTx/>
              <a:buNone/>
            </a:pPr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Көгалда аунап ойнады.                </a:t>
            </a:r>
          </a:p>
          <a:p>
            <a:pPr algn="ctr" eaLnBrk="1" hangingPunct="1">
              <a:buFontTx/>
              <a:buNone/>
            </a:pPr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Он екісі құтырып,  </a:t>
            </a:r>
          </a:p>
          <a:p>
            <a:pPr algn="ctr" eaLnBrk="1" hangingPunct="1">
              <a:buFontTx/>
              <a:buNone/>
            </a:pPr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Шырмауыққа асылды.  </a:t>
            </a:r>
          </a:p>
          <a:p>
            <a:pPr algn="ctr" eaLnBrk="1" hangingPunct="1">
              <a:buFontTx/>
              <a:buNone/>
            </a:pPr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Барлығы неше хайуан,          </a:t>
            </a:r>
          </a:p>
          <a:p>
            <a:pPr algn="ctr" eaLnBrk="1" hangingPunct="1">
              <a:buFontTx/>
              <a:buNone/>
            </a:pPr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Санап көрші, кәнеки,              </a:t>
            </a:r>
          </a:p>
          <a:p>
            <a:pPr algn="ctr" eaLnBrk="1" hangingPunct="1">
              <a:buFontTx/>
              <a:buNone/>
            </a:pPr>
            <a:r>
              <a:rPr lang="kk-K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Болсаң егер ақылды?</a:t>
            </a:r>
            <a:endParaRPr lang="ru-RU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6915" name="Picture 3" descr="1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44675"/>
            <a:ext cx="2357454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WordArt 4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5951559" cy="7921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966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БХАСКАР ЕСЕБІ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996633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870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00042"/>
            <a:ext cx="818388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6000" dirty="0" smtClean="0">
                <a:solidFill>
                  <a:schemeClr val="accent1"/>
                </a:solidFill>
              </a:rPr>
              <a:t>Шешімі:</a:t>
            </a:r>
            <a:endParaRPr lang="ru-RU" sz="6000" b="1" dirty="0" smtClean="0">
              <a:solidFill>
                <a:schemeClr val="accent1"/>
              </a:solidFill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tIns="137160" anchor="ctr">
            <a:spAutoFit/>
          </a:bodyPr>
          <a:lstStyle/>
          <a:p>
            <a:pPr algn="ctr" eaLnBrk="0" hangingPunct="0"/>
            <a:endParaRPr kumimoji="1" lang="ru-RU" sz="4400" b="1">
              <a:solidFill>
                <a:srgbClr val="FFFFFF"/>
              </a:solidFill>
              <a:latin typeface="Garamond" pitchFamily="18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071670" y="1214422"/>
          <a:ext cx="4630738" cy="4824412"/>
        </p:xfrm>
        <a:graphic>
          <a:graphicData uri="http://schemas.openxmlformats.org/presentationml/2006/ole">
            <p:oleObj spid="_x0000_s22530" name="Формула" r:id="rId3" imgW="1143000" imgH="1193760" progId="Equation.3">
              <p:embed/>
            </p:oleObj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Үйге тапсырма: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 smtClean="0"/>
              <a:t>Сабақ мақсаты:</a:t>
            </a:r>
          </a:p>
          <a:p>
            <a:pPr>
              <a:buNone/>
            </a:pPr>
            <a:endParaRPr lang="ru-RU" dirty="0" smtClean="0"/>
          </a:p>
          <a:p>
            <a:r>
              <a:rPr lang="kk-KZ" dirty="0" smtClean="0"/>
              <a:t>Білімділік: Оқушылардың иррационал теңдеулер мен теңдеулер жүйелері    бойынша алған білімдерін жүйелеу</a:t>
            </a:r>
            <a:endParaRPr lang="ru-RU" dirty="0" smtClean="0"/>
          </a:p>
          <a:p>
            <a:r>
              <a:rPr lang="kk-KZ" dirty="0" smtClean="0"/>
              <a:t>Дамытушылық: Оқушылардың ой – өрісін кеңейту, математикалық тілін және логикалық ойлау қабілетін дамыту</a:t>
            </a:r>
            <a:endParaRPr lang="ru-RU" dirty="0" smtClean="0"/>
          </a:p>
          <a:p>
            <a:r>
              <a:rPr lang="kk-KZ" dirty="0" smtClean="0"/>
              <a:t>Тәрбиелік: Бірлесе жұмыс істеуге, шапшаңдыққа, жауапкершілікке тәрбиелеу</a:t>
            </a:r>
            <a:endParaRPr lang="ru-RU" dirty="0" smtClean="0"/>
          </a:p>
          <a:p>
            <a:r>
              <a:rPr lang="kk-KZ" dirty="0" smtClean="0"/>
              <a:t>Көрнекілігі: интерактивті тақта, үлестірмелі тапсырмалар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dirty="0" smtClean="0"/>
              <a:t>Ауызша есептер</a:t>
            </a:r>
          </a:p>
          <a:p>
            <a:endParaRPr lang="ru-RU" dirty="0" smtClean="0"/>
          </a:p>
          <a:p>
            <a:pPr>
              <a:buNone/>
            </a:pPr>
            <a:r>
              <a:rPr lang="kk-KZ" dirty="0" smtClean="0"/>
              <a:t> 1.            =                    </a:t>
            </a:r>
            <a:r>
              <a:rPr lang="ru-RU" dirty="0" smtClean="0"/>
              <a:t>4.              =</a:t>
            </a:r>
            <a:endParaRPr lang="kk-KZ" dirty="0" smtClean="0"/>
          </a:p>
          <a:p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 2.  </a:t>
            </a:r>
            <a:r>
              <a:rPr lang="ru-RU" dirty="0" smtClean="0"/>
              <a:t>          =                    5.             =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3.           =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142984"/>
            <a:ext cx="857256" cy="1014415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14554"/>
            <a:ext cx="857256" cy="785818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143248"/>
            <a:ext cx="857256" cy="800101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214422"/>
            <a:ext cx="1285884" cy="714380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071678"/>
            <a:ext cx="1285884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r>
              <a:rPr lang="ru-RU" dirty="0" err="1" smtClean="0"/>
              <a:t>Сәйкестендіру тесті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en-US" sz="1600" dirty="0" smtClean="0"/>
              <a:t>1</a:t>
            </a:r>
            <a:r>
              <a:rPr lang="ru-RU" sz="1600" dirty="0" smtClean="0"/>
              <a:t>.                  +                                 </a:t>
            </a:r>
            <a:r>
              <a:rPr lang="kk-KZ" sz="1600" dirty="0" smtClean="0"/>
              <a:t>Жауабы: 4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2.                            =                       </a:t>
            </a:r>
            <a:r>
              <a:rPr lang="kk-KZ" sz="1600" dirty="0" smtClean="0"/>
              <a:t>Жауабы: -60 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3.             *             =                       </a:t>
            </a:r>
            <a:r>
              <a:rPr lang="kk-KZ" sz="1600" dirty="0" smtClean="0"/>
              <a:t>Жауабы:</a:t>
            </a:r>
            <a:r>
              <a:rPr lang="ru-RU" sz="1600" dirty="0" smtClean="0"/>
              <a:t> 3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4.              *            =                       </a:t>
            </a:r>
            <a:r>
              <a:rPr lang="kk-KZ" sz="1600" dirty="0" smtClean="0"/>
              <a:t>Жауабы:</a:t>
            </a:r>
            <a:r>
              <a:rPr lang="ru-RU" sz="1600" dirty="0" smtClean="0"/>
              <a:t> 2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5.             = 3                                   </a:t>
            </a:r>
            <a:r>
              <a:rPr lang="kk-KZ" sz="1600" dirty="0" smtClean="0"/>
              <a:t>Жауабы:</a:t>
            </a:r>
            <a:r>
              <a:rPr lang="ru-RU" sz="1600" dirty="0" smtClean="0"/>
              <a:t> </a:t>
            </a:r>
            <a:r>
              <a:rPr lang="en-US" sz="1600" dirty="0" smtClean="0"/>
              <a:t>x=10</a:t>
            </a:r>
            <a:r>
              <a:rPr lang="ru-RU" sz="1600" dirty="0" smtClean="0"/>
              <a:t>    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en-US" sz="1600" dirty="0" smtClean="0"/>
              <a:t>6</a:t>
            </a:r>
            <a:r>
              <a:rPr lang="ru-RU" sz="1600" dirty="0" smtClean="0"/>
              <a:t>.            = 2                                    </a:t>
            </a:r>
            <a:r>
              <a:rPr lang="kk-KZ" sz="1600" dirty="0" smtClean="0"/>
              <a:t>Жауабы:</a:t>
            </a:r>
            <a:r>
              <a:rPr lang="ru-RU" sz="1600" dirty="0" smtClean="0"/>
              <a:t> </a:t>
            </a:r>
            <a:r>
              <a:rPr lang="en-US" sz="1600" dirty="0" smtClean="0"/>
              <a:t>x=19</a:t>
            </a: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357298"/>
            <a:ext cx="1214446" cy="35719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357298"/>
            <a:ext cx="1071570" cy="35719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928802"/>
            <a:ext cx="1857388" cy="35719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428868"/>
            <a:ext cx="857256" cy="35719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9"/>
            <a:ext cx="771525" cy="285751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928935"/>
            <a:ext cx="857256" cy="428628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928935"/>
            <a:ext cx="771525" cy="428628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571876"/>
            <a:ext cx="714380" cy="285752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143380"/>
            <a:ext cx="757239" cy="338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Оқулықпен жұмыс  </a:t>
            </a:r>
          </a:p>
          <a:p>
            <a:endParaRPr lang="kk-KZ" dirty="0" smtClean="0"/>
          </a:p>
          <a:p>
            <a:endParaRPr lang="kk-KZ" dirty="0" smtClean="0"/>
          </a:p>
          <a:p>
            <a:r>
              <a:rPr lang="kk-KZ" dirty="0" smtClean="0"/>
              <a:t>В деңгейі №129 (3), №130 (1</a:t>
            </a:r>
            <a:r>
              <a:rPr lang="kk-KZ" smtClean="0"/>
              <a:t>), </a:t>
            </a:r>
          </a:p>
          <a:p>
            <a:endParaRPr lang="ru-RU" dirty="0" smtClean="0"/>
          </a:p>
          <a:p>
            <a:r>
              <a:rPr lang="kk-KZ" dirty="0" smtClean="0"/>
              <a:t>С деңгейі №132 (3), №133 (1),№134(1)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3880" cy="5756168"/>
          </a:xfrm>
        </p:spPr>
        <p:txBody>
          <a:bodyPr>
            <a:normAutofit fontScale="70000" lnSpcReduction="20000"/>
          </a:bodyPr>
          <a:lstStyle/>
          <a:p>
            <a:r>
              <a:rPr lang="kk-KZ" sz="1800" dirty="0" smtClean="0"/>
              <a:t>Функционалдық сауаттылық тапсырмалары</a:t>
            </a:r>
            <a:endParaRPr lang="en-US" sz="1800" dirty="0" smtClean="0"/>
          </a:p>
          <a:p>
            <a:endParaRPr lang="kk-KZ" sz="1600" dirty="0" smtClean="0"/>
          </a:p>
          <a:p>
            <a:pPr>
              <a:buNone/>
            </a:pPr>
            <a:r>
              <a:rPr lang="kk-KZ" sz="2100" dirty="0" smtClean="0"/>
              <a:t>                                          </a:t>
            </a:r>
            <a:r>
              <a:rPr lang="en-US" sz="2100" dirty="0" smtClean="0"/>
              <a:t>1-</a:t>
            </a:r>
            <a:r>
              <a:rPr lang="kk-KZ" sz="2100" dirty="0" smtClean="0"/>
              <a:t> нұсқа</a:t>
            </a:r>
            <a:endParaRPr lang="kk-KZ" sz="1600" dirty="0" smtClean="0"/>
          </a:p>
          <a:p>
            <a:pPr>
              <a:buNone/>
            </a:pPr>
            <a:r>
              <a:rPr lang="kk-KZ" sz="1600" dirty="0" smtClean="0"/>
              <a:t>   1.                     өрнегінің мәнін есепте</a:t>
            </a:r>
          </a:p>
          <a:p>
            <a:pPr>
              <a:buNone/>
            </a:pPr>
            <a:r>
              <a:rPr lang="kk-KZ" sz="1600" dirty="0" smtClean="0"/>
              <a:t>   а) 0,72;    в)0,1     с)0,2     </a:t>
            </a:r>
            <a:r>
              <a:rPr lang="en-CA" sz="1600" dirty="0" smtClean="0"/>
              <a:t>d</a:t>
            </a:r>
            <a:r>
              <a:rPr lang="ru-RU" sz="1600" dirty="0" smtClean="0"/>
              <a:t>)-0,2</a:t>
            </a:r>
            <a:r>
              <a:rPr lang="kk-KZ" sz="1600" dirty="0" smtClean="0"/>
              <a:t>  е) 0,3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2</a:t>
            </a:r>
            <a:r>
              <a:rPr lang="kk-KZ" sz="1600" dirty="0" smtClean="0"/>
              <a:t>.          бөлшегін иррационалдықтан босат.</a:t>
            </a:r>
            <a:endParaRPr lang="ru-RU" sz="1600" dirty="0" smtClean="0"/>
          </a:p>
          <a:p>
            <a:pPr>
              <a:buNone/>
            </a:pPr>
            <a:r>
              <a:rPr lang="kk-KZ" sz="1600" dirty="0" smtClean="0"/>
              <a:t>           </a:t>
            </a:r>
          </a:p>
          <a:p>
            <a:pPr>
              <a:buNone/>
            </a:pPr>
            <a:endParaRPr lang="kk-KZ" sz="1600" dirty="0" smtClean="0"/>
          </a:p>
          <a:p>
            <a:pPr>
              <a:buNone/>
            </a:pPr>
            <a:r>
              <a:rPr lang="kk-KZ" sz="1600" dirty="0" smtClean="0"/>
              <a:t>   а)         в)          с)        </a:t>
            </a:r>
            <a:r>
              <a:rPr lang="en-CA" sz="1600" dirty="0" smtClean="0"/>
              <a:t>d</a:t>
            </a:r>
            <a:r>
              <a:rPr lang="ru-RU" sz="1600" dirty="0" smtClean="0"/>
              <a:t>)         </a:t>
            </a:r>
            <a:r>
              <a:rPr lang="kk-KZ" sz="1600" dirty="0" smtClean="0"/>
              <a:t>    е) 15</a:t>
            </a:r>
            <a:endParaRPr lang="ru-RU" sz="1600" dirty="0" smtClean="0"/>
          </a:p>
          <a:p>
            <a:pPr>
              <a:buNone/>
            </a:pPr>
            <a:endParaRPr lang="kk-KZ" sz="1600" dirty="0" smtClean="0"/>
          </a:p>
          <a:p>
            <a:r>
              <a:rPr lang="kk-KZ" sz="1600" dirty="0" smtClean="0"/>
              <a:t>3.Өрнекті ықшамдаңдар:  </a:t>
            </a:r>
            <a:endParaRPr lang="ru-RU" sz="1600" dirty="0" smtClean="0"/>
          </a:p>
          <a:p>
            <a:endParaRPr lang="kk-KZ" sz="1600" dirty="0" smtClean="0"/>
          </a:p>
          <a:p>
            <a:r>
              <a:rPr lang="kk-KZ" sz="1600" dirty="0" smtClean="0"/>
              <a:t>4. а санының n – ші дәрежелі түбірі дегеніміз не?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kk-KZ" sz="1600" dirty="0" smtClean="0"/>
              <a:t>5.Көбейтіндіден түбір шығару үшін .........................................................</a:t>
            </a:r>
            <a:endParaRPr lang="ru-RU" sz="1600" dirty="0" smtClean="0"/>
          </a:p>
          <a:p>
            <a:endParaRPr lang="kk-KZ" sz="1600" dirty="0" smtClean="0"/>
          </a:p>
          <a:p>
            <a:r>
              <a:rPr lang="kk-KZ" sz="1600" dirty="0" smtClean="0"/>
              <a:t>6.Өрнекті ықшамда:              : </a:t>
            </a:r>
          </a:p>
          <a:p>
            <a:endParaRPr lang="ru-RU" sz="1600" dirty="0" smtClean="0"/>
          </a:p>
          <a:p>
            <a:pPr>
              <a:buNone/>
            </a:pPr>
            <a:r>
              <a:rPr lang="kk-KZ" sz="1600" dirty="0" smtClean="0"/>
              <a:t>       А) </a:t>
            </a:r>
            <a:r>
              <a:rPr lang="kk-KZ" sz="1600" b="1" dirty="0" smtClean="0"/>
              <a:t>а </a:t>
            </a:r>
            <a:r>
              <a:rPr lang="kk-KZ" sz="1600" dirty="0" smtClean="0"/>
              <a:t>В)</a:t>
            </a:r>
            <a:r>
              <a:rPr lang="ru-RU" sz="1600" dirty="0" smtClean="0"/>
              <a:t>         </a:t>
            </a:r>
            <a:r>
              <a:rPr lang="en-US" sz="1600" dirty="0" smtClean="0"/>
              <a:t>C</a:t>
            </a:r>
            <a:r>
              <a:rPr lang="ru-RU" sz="1600" dirty="0" smtClean="0"/>
              <a:t>)         </a:t>
            </a:r>
            <a:r>
              <a:rPr lang="kk-KZ" sz="1600" dirty="0" smtClean="0"/>
              <a:t>Д)</a:t>
            </a:r>
            <a:r>
              <a:rPr lang="ru-RU" sz="1600" dirty="0" smtClean="0"/>
              <a:t>          </a:t>
            </a:r>
            <a:r>
              <a:rPr lang="en-US" sz="1600" dirty="0" smtClean="0"/>
              <a:t>E</a:t>
            </a:r>
            <a:r>
              <a:rPr lang="ru-RU" sz="1600" dirty="0" smtClean="0"/>
              <a:t>) </a:t>
            </a:r>
          </a:p>
          <a:p>
            <a:pPr>
              <a:buNone/>
            </a:pPr>
            <a:endParaRPr lang="ru-RU" sz="1600" dirty="0" smtClean="0"/>
          </a:p>
          <a:p>
            <a:r>
              <a:rPr lang="en-US" sz="1600" dirty="0" smtClean="0"/>
              <a:t>7. </a:t>
            </a:r>
            <a:r>
              <a:rPr lang="kk-KZ" sz="1600" dirty="0" smtClean="0"/>
              <a:t>. Суретте Әсеттің қызмет істейтін мекемесінің жұмыс уақыты көрсетілген Әсет бір аптада неше сағат жұмыс істейтінін анықтаңыз.	</a:t>
            </a:r>
            <a:r>
              <a:rPr lang="kk-KZ" sz="1600" b="1" dirty="0" smtClean="0"/>
              <a:t>        </a:t>
            </a:r>
          </a:p>
          <a:p>
            <a:pPr>
              <a:buNone/>
            </a:pPr>
            <a:r>
              <a:rPr lang="kk-KZ" sz="1600" b="1" dirty="0" smtClean="0"/>
              <a:t>                                     Жұмыс уақыты</a:t>
            </a:r>
            <a:endParaRPr lang="ru-RU" sz="1600" b="1" dirty="0" smtClean="0"/>
          </a:p>
          <a:p>
            <a:pPr>
              <a:buNone/>
            </a:pPr>
            <a:endParaRPr lang="kk-KZ" sz="1600" dirty="0" smtClean="0"/>
          </a:p>
          <a:p>
            <a:pPr>
              <a:buNone/>
            </a:pPr>
            <a:r>
              <a:rPr lang="kk-KZ" sz="1600" dirty="0" smtClean="0"/>
              <a:t>                    Дүйсенбі- Жұма</a:t>
            </a:r>
            <a:r>
              <a:rPr lang="ru-RU" sz="1600" dirty="0" smtClean="0"/>
              <a:t>           </a:t>
            </a:r>
            <a:r>
              <a:rPr lang="kk-KZ" sz="1600" dirty="0" smtClean="0"/>
              <a:t>09</a:t>
            </a:r>
            <a:r>
              <a:rPr lang="kk-KZ" sz="1600" baseline="30000" dirty="0" smtClean="0"/>
              <a:t>00</a:t>
            </a:r>
            <a:r>
              <a:rPr lang="kk-KZ" sz="1600" dirty="0" smtClean="0"/>
              <a:t>-18</a:t>
            </a:r>
            <a:r>
              <a:rPr lang="kk-KZ" sz="1600" baseline="30000" dirty="0" smtClean="0"/>
              <a:t>00</a:t>
            </a:r>
            <a:endParaRPr lang="ru-RU" sz="1600" baseline="30000" dirty="0" smtClean="0"/>
          </a:p>
          <a:p>
            <a:pPr>
              <a:buNone/>
            </a:pPr>
            <a:r>
              <a:rPr lang="ru-RU" sz="1600" baseline="30000" dirty="0" smtClean="0"/>
              <a:t>                                </a:t>
            </a:r>
            <a:r>
              <a:rPr lang="kk-KZ" sz="1600" dirty="0" smtClean="0"/>
              <a:t>Сенбі</a:t>
            </a:r>
            <a:r>
              <a:rPr lang="ru-RU" sz="1600" dirty="0" smtClean="0"/>
              <a:t>                         </a:t>
            </a:r>
            <a:r>
              <a:rPr lang="kk-KZ" sz="1600" dirty="0" smtClean="0"/>
              <a:t>09</a:t>
            </a:r>
            <a:r>
              <a:rPr lang="kk-KZ" sz="1600" baseline="30000" dirty="0" smtClean="0"/>
              <a:t>00</a:t>
            </a:r>
            <a:r>
              <a:rPr lang="kk-KZ" sz="1600" dirty="0" smtClean="0"/>
              <a:t>-13</a:t>
            </a:r>
            <a:r>
              <a:rPr lang="kk-KZ" sz="1600" baseline="30000" dirty="0" smtClean="0"/>
              <a:t>30</a:t>
            </a:r>
            <a:endParaRPr lang="ru-RU" sz="1600" dirty="0" smtClean="0"/>
          </a:p>
          <a:p>
            <a:pPr>
              <a:buNone/>
            </a:pPr>
            <a:r>
              <a:rPr lang="kk-KZ" sz="1600" dirty="0" smtClean="0"/>
              <a:t>                     Жексенбі</a:t>
            </a:r>
            <a:r>
              <a:rPr lang="ru-RU" sz="1600" dirty="0" smtClean="0"/>
              <a:t>                    </a:t>
            </a:r>
            <a:r>
              <a:rPr lang="kk-KZ" sz="1600" dirty="0" smtClean="0"/>
              <a:t>демалыс</a:t>
            </a:r>
            <a:endParaRPr lang="ru-RU" sz="1600" dirty="0" smtClean="0"/>
          </a:p>
          <a:p>
            <a:pPr>
              <a:buNone/>
            </a:pPr>
            <a:r>
              <a:rPr lang="kk-KZ" sz="1600" dirty="0" smtClean="0"/>
              <a:t>                    Үзіліс</a:t>
            </a:r>
            <a:r>
              <a:rPr lang="ru-RU" sz="1600" dirty="0" smtClean="0"/>
              <a:t>                          </a:t>
            </a:r>
            <a:r>
              <a:rPr lang="kk-KZ" sz="1600" dirty="0" smtClean="0"/>
              <a:t>13</a:t>
            </a:r>
            <a:r>
              <a:rPr lang="kk-KZ" sz="1600" baseline="30000" dirty="0" smtClean="0"/>
              <a:t>00</a:t>
            </a:r>
            <a:r>
              <a:rPr lang="kk-KZ" sz="1600" dirty="0" smtClean="0"/>
              <a:t>-14</a:t>
            </a:r>
            <a:r>
              <a:rPr lang="kk-KZ" sz="1600" baseline="30000" dirty="0" smtClean="0"/>
              <a:t>30</a:t>
            </a:r>
            <a:endParaRPr lang="ru-RU" sz="1600" dirty="0" smtClean="0"/>
          </a:p>
          <a:p>
            <a:r>
              <a:rPr lang="kk-KZ" sz="1600" dirty="0" smtClean="0"/>
              <a:t> </a:t>
            </a:r>
            <a:endParaRPr lang="ru-RU" sz="1600" dirty="0" smtClean="0"/>
          </a:p>
          <a:p>
            <a:r>
              <a:rPr lang="kk-KZ" sz="1600" dirty="0" smtClean="0"/>
              <a:t>Жауабы: ______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071546"/>
            <a:ext cx="885825" cy="285752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643050"/>
            <a:ext cx="285752" cy="36195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143116"/>
            <a:ext cx="285752" cy="23080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071678"/>
            <a:ext cx="247650" cy="371475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071678"/>
            <a:ext cx="247650" cy="371475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143116"/>
            <a:ext cx="423863" cy="240571"/>
          </a:xfrm>
          <a:prstGeom prst="rect">
            <a:avLst/>
          </a:prstGeom>
          <a:noFill/>
        </p:spPr>
      </p:pic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428868"/>
            <a:ext cx="642942" cy="428628"/>
          </a:xfrm>
          <a:prstGeom prst="rect">
            <a:avLst/>
          </a:prstGeom>
          <a:noFill/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500438"/>
            <a:ext cx="642942" cy="35719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857628"/>
            <a:ext cx="342901" cy="342901"/>
          </a:xfrm>
          <a:prstGeom prst="rect">
            <a:avLst/>
          </a:prstGeom>
          <a:noFill/>
        </p:spPr>
      </p:pic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857628"/>
            <a:ext cx="285752" cy="261938"/>
          </a:xfrm>
          <a:prstGeom prst="rect">
            <a:avLst/>
          </a:prstGeom>
          <a:noFill/>
        </p:spPr>
      </p:pic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6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843340"/>
            <a:ext cx="285752" cy="285752"/>
          </a:xfrm>
          <a:prstGeom prst="rect">
            <a:avLst/>
          </a:prstGeom>
          <a:noFill/>
        </p:spPr>
      </p:pic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9" name="Picture 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786190"/>
            <a:ext cx="285752" cy="333376"/>
          </a:xfrm>
          <a:prstGeom prst="rect">
            <a:avLst/>
          </a:prstGeom>
          <a:noFill/>
        </p:spPr>
      </p:pic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1600" dirty="0" smtClean="0"/>
              <a:t>                                              </a:t>
            </a:r>
            <a:r>
              <a:rPr lang="kk-KZ" sz="1800" dirty="0" smtClean="0"/>
              <a:t>2</a:t>
            </a:r>
            <a:r>
              <a:rPr lang="en-US" sz="1800" dirty="0" smtClean="0"/>
              <a:t>-</a:t>
            </a:r>
            <a:r>
              <a:rPr lang="kk-KZ" sz="1800" dirty="0" smtClean="0"/>
              <a:t> нұсқа</a:t>
            </a:r>
          </a:p>
          <a:p>
            <a:r>
              <a:rPr lang="kk-KZ" sz="1400" dirty="0" smtClean="0"/>
              <a:t>1. Амалдарды орында: </a:t>
            </a:r>
            <a:endParaRPr lang="ru-RU" sz="1400" dirty="0" smtClean="0"/>
          </a:p>
          <a:p>
            <a:pPr>
              <a:buNone/>
            </a:pPr>
            <a:r>
              <a:rPr lang="kk-KZ" sz="1400" dirty="0" smtClean="0"/>
              <a:t>     </a:t>
            </a:r>
          </a:p>
          <a:p>
            <a:pPr>
              <a:buNone/>
            </a:pPr>
            <a:r>
              <a:rPr lang="kk-KZ" sz="1400" dirty="0" smtClean="0"/>
              <a:t>	а) -7,7;    в)-11,9     с)4,1     </a:t>
            </a:r>
            <a:r>
              <a:rPr lang="en-CA" sz="1400" dirty="0" smtClean="0"/>
              <a:t>d</a:t>
            </a:r>
            <a:r>
              <a:rPr lang="ru-RU" sz="1400" dirty="0" smtClean="0"/>
              <a:t>)</a:t>
            </a:r>
            <a:r>
              <a:rPr lang="kk-KZ" sz="1400" dirty="0" smtClean="0"/>
              <a:t>47  е) 51</a:t>
            </a:r>
          </a:p>
          <a:p>
            <a:endParaRPr lang="kk-KZ" sz="1400" dirty="0" smtClean="0"/>
          </a:p>
          <a:p>
            <a:r>
              <a:rPr lang="kk-KZ" sz="1400" dirty="0" smtClean="0"/>
              <a:t>2. 		өрнегінің мәнін тап.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</a:t>
            </a:r>
            <a:r>
              <a:rPr lang="kk-KZ" sz="1400" dirty="0" smtClean="0"/>
              <a:t>а) 27;    в)11     с)-11     </a:t>
            </a:r>
            <a:r>
              <a:rPr lang="en-CA" sz="1400" dirty="0" smtClean="0"/>
              <a:t>d</a:t>
            </a:r>
            <a:r>
              <a:rPr lang="ru-RU" sz="1400" dirty="0" smtClean="0"/>
              <a:t>)</a:t>
            </a:r>
            <a:r>
              <a:rPr lang="kk-KZ" sz="1400" dirty="0" smtClean="0"/>
              <a:t>1</a:t>
            </a:r>
            <a:r>
              <a:rPr lang="ru-RU" sz="1400" dirty="0" smtClean="0"/>
              <a:t>2</a:t>
            </a:r>
            <a:r>
              <a:rPr lang="kk-KZ" sz="1400" dirty="0" smtClean="0"/>
              <a:t>     е)13</a:t>
            </a:r>
          </a:p>
          <a:p>
            <a:endParaRPr lang="kk-KZ" sz="1400" dirty="0" smtClean="0"/>
          </a:p>
          <a:p>
            <a:r>
              <a:rPr lang="kk-KZ" sz="1400" dirty="0" smtClean="0"/>
              <a:t>3.  		бөлшегін иррационалдықтан босат.</a:t>
            </a:r>
            <a:endParaRPr lang="ru-RU" sz="1400" dirty="0" smtClean="0"/>
          </a:p>
          <a:p>
            <a:pPr>
              <a:buNone/>
            </a:pPr>
            <a:r>
              <a:rPr lang="kk-KZ" sz="1400" dirty="0" smtClean="0"/>
              <a:t>     </a:t>
            </a:r>
          </a:p>
          <a:p>
            <a:pPr>
              <a:buNone/>
            </a:pPr>
            <a:r>
              <a:rPr lang="kk-KZ" sz="1400" dirty="0" smtClean="0"/>
              <a:t>	а)     	          в)               с)         </a:t>
            </a:r>
            <a:r>
              <a:rPr lang="en-CA" sz="1400" dirty="0" smtClean="0"/>
              <a:t>d</a:t>
            </a:r>
            <a:r>
              <a:rPr lang="ru-RU" sz="1400" dirty="0" smtClean="0"/>
              <a:t>) </a:t>
            </a:r>
            <a:r>
              <a:rPr lang="kk-KZ" sz="1400" dirty="0" smtClean="0"/>
              <a:t>              е)  16</a:t>
            </a:r>
          </a:p>
          <a:p>
            <a:endParaRPr lang="kk-KZ" sz="1400" dirty="0" smtClean="0"/>
          </a:p>
          <a:p>
            <a:r>
              <a:rPr lang="kk-KZ" sz="1400" dirty="0" smtClean="0"/>
              <a:t>4.Бөлшектен түбір шығару үшін алымынан және  ...........................................</a:t>
            </a:r>
          </a:p>
          <a:p>
            <a:endParaRPr lang="kk-KZ" sz="1400" dirty="0" smtClean="0"/>
          </a:p>
          <a:p>
            <a:r>
              <a:rPr lang="kk-KZ" sz="1400" dirty="0" smtClean="0"/>
              <a:t>5. а санының n – ші дәрежелі арифметикалық түбірі дегеніміз не?</a:t>
            </a:r>
          </a:p>
          <a:p>
            <a:endParaRPr lang="kk-KZ" sz="1400" dirty="0" smtClean="0"/>
          </a:p>
          <a:p>
            <a:r>
              <a:rPr lang="kk-KZ" sz="1400" dirty="0" smtClean="0"/>
              <a:t>6.                      </a:t>
            </a:r>
            <a:r>
              <a:rPr lang="ru-RU" sz="1400" dirty="0" smtClean="0"/>
              <a:t>=</a:t>
            </a:r>
          </a:p>
          <a:p>
            <a:endParaRPr lang="ru-RU" sz="1400" dirty="0" smtClean="0"/>
          </a:p>
          <a:p>
            <a:r>
              <a:rPr lang="ru-RU" sz="1400" dirty="0" smtClean="0"/>
              <a:t>7. </a:t>
            </a:r>
            <a:r>
              <a:rPr lang="kk-KZ" sz="1400" dirty="0" smtClean="0"/>
              <a:t>Фигураның ауданын тап </a:t>
            </a:r>
          </a:p>
          <a:p>
            <a:pPr>
              <a:buNone/>
            </a:pPr>
            <a:r>
              <a:rPr lang="kk-KZ" sz="1600" dirty="0" smtClean="0"/>
              <a:t>                                                          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643446"/>
            <a:ext cx="1214446" cy="357190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857232"/>
            <a:ext cx="1228725" cy="500066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857364"/>
            <a:ext cx="1143008" cy="361951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500307"/>
            <a:ext cx="785818" cy="428628"/>
          </a:xfrm>
          <a:prstGeom prst="rect">
            <a:avLst/>
          </a:prstGeom>
          <a:noFill/>
        </p:spPr>
      </p:pic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143248"/>
            <a:ext cx="1000132" cy="283988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071810"/>
            <a:ext cx="657225" cy="452438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071810"/>
            <a:ext cx="285752" cy="442913"/>
          </a:xfrm>
          <a:prstGeom prst="rect">
            <a:avLst/>
          </a:prstGeom>
          <a:noFill/>
        </p:spPr>
      </p:pic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143248"/>
            <a:ext cx="779103" cy="280988"/>
          </a:xfrm>
          <a:prstGeom prst="rect">
            <a:avLst/>
          </a:prstGeom>
          <a:noFill/>
        </p:spPr>
      </p:pic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183880" cy="57561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k-KZ" sz="2400" b="1" dirty="0" smtClean="0"/>
              <a:t>                               Жауаптары:</a:t>
            </a:r>
            <a:endParaRPr lang="ru-RU" sz="2400" dirty="0" smtClean="0"/>
          </a:p>
          <a:p>
            <a:r>
              <a:rPr lang="kk-KZ" sz="2400" b="1" dirty="0" smtClean="0"/>
              <a:t>1- нұсқа:</a:t>
            </a:r>
            <a:r>
              <a:rPr lang="kk-KZ" sz="2400" dirty="0" smtClean="0"/>
              <a:t> 1. С, 2. С,</a:t>
            </a:r>
            <a:r>
              <a:rPr lang="kk-KZ" sz="2400" b="1" dirty="0" smtClean="0"/>
              <a:t> 3. </a:t>
            </a:r>
            <a:r>
              <a:rPr lang="kk-KZ" sz="2400" dirty="0" smtClean="0"/>
              <a:t>2</a:t>
            </a:r>
            <a:endParaRPr lang="ru-RU" sz="2400" dirty="0" smtClean="0"/>
          </a:p>
          <a:p>
            <a:pPr>
              <a:buNone/>
            </a:pPr>
            <a:r>
              <a:rPr lang="kk-KZ" sz="2400" b="1" dirty="0" smtClean="0"/>
              <a:t>   </a:t>
            </a:r>
            <a:r>
              <a:rPr lang="kk-KZ" sz="2400" dirty="0" smtClean="0"/>
              <a:t>4. санының n – ші дәрежелі түбірі деп n – ші дәрежесі а- ға тең в санын айтады. </a:t>
            </a:r>
            <a:endParaRPr lang="ru-RU" sz="2400" dirty="0" smtClean="0"/>
          </a:p>
          <a:p>
            <a:pPr>
              <a:buNone/>
            </a:pPr>
            <a:r>
              <a:rPr lang="kk-KZ" sz="2400" b="1" dirty="0" smtClean="0"/>
              <a:t>   </a:t>
            </a:r>
            <a:r>
              <a:rPr lang="kk-KZ" sz="2400" dirty="0" smtClean="0"/>
              <a:t>5. Көбейтіндіден түбір шығару үшін әрбір көбейткіштен түбір шығарып, алынған нәтижелерді көбейту керек.</a:t>
            </a:r>
            <a:endParaRPr lang="ru-RU" sz="2400" dirty="0" smtClean="0"/>
          </a:p>
          <a:p>
            <a:pPr>
              <a:buNone/>
            </a:pPr>
            <a:r>
              <a:rPr lang="kk-KZ" sz="2400" b="1" dirty="0" smtClean="0"/>
              <a:t>   </a:t>
            </a:r>
            <a:r>
              <a:rPr lang="kk-KZ" sz="2400" dirty="0" smtClean="0"/>
              <a:t>6. А    7. 42 сағ</a:t>
            </a:r>
            <a:endParaRPr lang="ru-RU" sz="2400" dirty="0" smtClean="0"/>
          </a:p>
          <a:p>
            <a:endParaRPr lang="kk-KZ" sz="2400" b="1" dirty="0" smtClean="0"/>
          </a:p>
          <a:p>
            <a:r>
              <a:rPr lang="kk-KZ" sz="2400" b="1" dirty="0" smtClean="0"/>
              <a:t>2- нұсқа: </a:t>
            </a:r>
            <a:r>
              <a:rPr lang="kk-KZ" sz="2400" dirty="0" smtClean="0"/>
              <a:t>1. А</a:t>
            </a:r>
            <a:r>
              <a:rPr lang="kk-KZ" sz="2400" b="1" dirty="0" smtClean="0"/>
              <a:t>      </a:t>
            </a:r>
            <a:r>
              <a:rPr lang="kk-KZ" sz="2400" dirty="0" smtClean="0"/>
              <a:t>2. А       </a:t>
            </a:r>
            <a:r>
              <a:rPr lang="kk-KZ" sz="2400" b="1" dirty="0" smtClean="0"/>
              <a:t> </a:t>
            </a:r>
            <a:r>
              <a:rPr lang="kk-KZ" sz="2400" dirty="0" smtClean="0"/>
              <a:t>3. А</a:t>
            </a:r>
            <a:endParaRPr lang="ru-RU" sz="2400" dirty="0" smtClean="0"/>
          </a:p>
          <a:p>
            <a:pPr>
              <a:buNone/>
            </a:pPr>
            <a:r>
              <a:rPr lang="kk-KZ" sz="2400" b="1" dirty="0" smtClean="0"/>
              <a:t>   </a:t>
            </a:r>
            <a:r>
              <a:rPr lang="kk-KZ" sz="2400" dirty="0" smtClean="0"/>
              <a:t>4. Бөлшектен түбір шығару үшін алымынан және  бөлімінен жеке түбір шығарып, бірінші нәтижені екінші нәтижеге бөлу керек.</a:t>
            </a:r>
            <a:endParaRPr lang="ru-RU" sz="2400" dirty="0" smtClean="0"/>
          </a:p>
          <a:p>
            <a:pPr>
              <a:buNone/>
            </a:pPr>
            <a:r>
              <a:rPr lang="kk-KZ" sz="2400" b="1" dirty="0" smtClean="0"/>
              <a:t>   </a:t>
            </a:r>
            <a:r>
              <a:rPr lang="kk-KZ" sz="2400" dirty="0" smtClean="0"/>
              <a:t>5. а санының n – ші дәрежелі арифметикалық түбірі деп n – ші дәрежесі  - ға тең теріс емес  санын айтады.</a:t>
            </a:r>
            <a:endParaRPr lang="ru-RU" sz="2400" dirty="0" smtClean="0"/>
          </a:p>
          <a:p>
            <a:pPr>
              <a:buNone/>
            </a:pPr>
            <a:r>
              <a:rPr lang="kk-KZ" sz="2400" dirty="0" smtClean="0"/>
              <a:t>   6. 2</a:t>
            </a:r>
            <a:endParaRPr lang="ru-RU" sz="2400" dirty="0" smtClean="0"/>
          </a:p>
          <a:p>
            <a:r>
              <a:rPr lang="ru-RU" sz="2400" dirty="0" smtClean="0"/>
              <a:t>7.</a:t>
            </a:r>
            <a:r>
              <a:rPr lang="kk-KZ" sz="2400" dirty="0" smtClean="0"/>
              <a:t> 88 см</a:t>
            </a:r>
            <a:r>
              <a:rPr lang="kk-KZ" sz="2400" baseline="30000" dirty="0" smtClean="0"/>
              <a:t>2    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928670"/>
            <a:ext cx="357190" cy="285752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286388"/>
            <a:ext cx="642942" cy="285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/>
          <a:lstStyle/>
          <a:p>
            <a:pPr algn="ctr"/>
            <a:r>
              <a:rPr lang="kk-KZ" dirty="0" smtClean="0"/>
              <a:t>Мақсатқа жету </a:t>
            </a:r>
            <a:endParaRPr lang="ru-RU" dirty="0" smtClean="0"/>
          </a:p>
          <a:p>
            <a:pPr>
              <a:buNone/>
            </a:pPr>
            <a:r>
              <a:rPr lang="kk-KZ" sz="2000" dirty="0" smtClean="0"/>
              <a:t>1.                 </a:t>
            </a:r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r>
              <a:rPr lang="kk-KZ" sz="2000" dirty="0" smtClean="0"/>
              <a:t>2.            </a:t>
            </a:r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r>
              <a:rPr lang="kk-KZ" sz="2000" dirty="0" smtClean="0"/>
              <a:t>3</a:t>
            </a:r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r>
              <a:rPr lang="kk-KZ" sz="2000" dirty="0" smtClean="0"/>
              <a:t>4. </a:t>
            </a:r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r>
              <a:rPr lang="kk-KZ" sz="2000" dirty="0" smtClean="0"/>
              <a:t>5.</a:t>
            </a:r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r>
              <a:rPr lang="kk-KZ" sz="2000" dirty="0" smtClean="0"/>
              <a:t>6.</a:t>
            </a:r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r>
              <a:rPr lang="kk-KZ" sz="2000" dirty="0" smtClean="0"/>
              <a:t> 7.       </a:t>
            </a:r>
            <a:endParaRPr lang="ru-RU" sz="20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000108"/>
            <a:ext cx="1386103" cy="373587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071546"/>
            <a:ext cx="838201" cy="357189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1540" y="1712200"/>
            <a:ext cx="1214446" cy="381001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714488"/>
            <a:ext cx="928694" cy="357190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357430"/>
            <a:ext cx="1143008" cy="438150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928934"/>
            <a:ext cx="500066" cy="476250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643314"/>
            <a:ext cx="638175" cy="447675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357694"/>
            <a:ext cx="609600" cy="447675"/>
          </a:xfrm>
          <a:prstGeom prst="rect">
            <a:avLst/>
          </a:prstGeom>
          <a:noFill/>
        </p:spPr>
      </p:pic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072074"/>
            <a:ext cx="409575" cy="43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</TotalTime>
  <Words>447</Words>
  <Application>Microsoft Office PowerPoint</Application>
  <PresentationFormat>Экран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Аспект</vt:lpstr>
      <vt:lpstr>Формула</vt:lpstr>
      <vt:lpstr>Иррационал теңдеулер мен теңдеулер жүйелеріне есеп шығару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Шешімі: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 теңдеулер мен теңдеулер жүйелеріне есеп шығару </dc:title>
  <dc:creator>User</dc:creator>
  <cp:lastModifiedBy>Sony</cp:lastModifiedBy>
  <cp:revision>19</cp:revision>
  <dcterms:created xsi:type="dcterms:W3CDTF">2016-11-22T08:25:48Z</dcterms:created>
  <dcterms:modified xsi:type="dcterms:W3CDTF">2016-11-22T17:46:36Z</dcterms:modified>
</cp:coreProperties>
</file>