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88" r:id="rId2"/>
    <p:sldId id="289" r:id="rId3"/>
    <p:sldId id="286" r:id="rId4"/>
    <p:sldId id="257" r:id="rId5"/>
    <p:sldId id="264" r:id="rId6"/>
    <p:sldId id="271" r:id="rId7"/>
    <p:sldId id="258" r:id="rId8"/>
    <p:sldId id="260" r:id="rId9"/>
    <p:sldId id="265" r:id="rId10"/>
    <p:sldId id="261" r:id="rId11"/>
    <p:sldId id="272" r:id="rId12"/>
    <p:sldId id="270" r:id="rId13"/>
    <p:sldId id="259" r:id="rId14"/>
    <p:sldId id="273" r:id="rId15"/>
    <p:sldId id="274" r:id="rId16"/>
    <p:sldId id="287" r:id="rId17"/>
    <p:sldId id="276" r:id="rId18"/>
    <p:sldId id="279" r:id="rId19"/>
    <p:sldId id="280" r:id="rId20"/>
    <p:sldId id="281" r:id="rId21"/>
    <p:sldId id="282" r:id="rId22"/>
    <p:sldId id="29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11.06.2019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22376" y="1000108"/>
            <a:ext cx="7772400" cy="214314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Использование </a:t>
            </a:r>
            <a:r>
              <a:rPr lang="ru-RU" sz="3200" dirty="0" err="1" smtClean="0"/>
              <a:t>биоадекватной</a:t>
            </a:r>
            <a:r>
              <a:rPr lang="ru-RU" sz="3200" dirty="0" smtClean="0"/>
              <a:t> технологии в обучении английскому</a:t>
            </a:r>
            <a:br>
              <a:rPr lang="ru-RU" sz="3200" dirty="0" smtClean="0"/>
            </a:br>
            <a:r>
              <a:rPr lang="ru-RU" sz="3200" dirty="0" smtClean="0"/>
              <a:t> языку детей с ОВЗ</a:t>
            </a:r>
            <a:endParaRPr lang="ru-RU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пл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0"/>
            <a:ext cx="9429784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00034" y="1"/>
            <a:ext cx="86439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«Капельки росы» </a:t>
            </a:r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Порядок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слов в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предложении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Зеленый пейзаж с желтыми полями. Прекрасный сельский характер. Неограниченное пространство. Векторная иллюстрация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10" descr="Картинки по запросу мультяшные кролики и зайц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357298"/>
            <a:ext cx="2428892" cy="2438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Picture 2" descr="Картинки по запросу мультяшные кролики и зайц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1357298"/>
            <a:ext cx="2371727" cy="240506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9" name="Picture 4" descr="Картинки по запросу мультяшные кролики и зайцы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1357298"/>
            <a:ext cx="2643206" cy="24288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357158" y="4429132"/>
            <a:ext cx="864399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danc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ed</a:t>
            </a:r>
            <a:r>
              <a:rPr lang="en-US" sz="28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ski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ed</a:t>
            </a:r>
            <a:r>
              <a:rPr lang="en-US" sz="2800" b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</a:t>
            </a:r>
            <a:r>
              <a:rPr lang="en-US" sz="28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paint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ed</a:t>
            </a:r>
            <a:endParaRPr lang="ru-RU" sz="2800" b="1" dirty="0" smtClean="0">
              <a:solidFill>
                <a:srgbClr val="FF0000"/>
              </a:solidFill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watch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ed                          </a:t>
            </a:r>
            <a:r>
              <a:rPr lang="en-US" sz="28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listen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ed</a:t>
            </a:r>
            <a:r>
              <a:rPr lang="en-US" sz="28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want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ed</a:t>
            </a:r>
            <a:endParaRPr lang="ru-RU" sz="2800" b="1" dirty="0" smtClean="0">
              <a:solidFill>
                <a:srgbClr val="FF0000"/>
              </a:solidFill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lik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ed</a:t>
            </a:r>
            <a:r>
              <a:rPr lang="en-US" sz="2800" b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play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ed</a:t>
            </a:r>
            <a:r>
              <a:rPr lang="en-US" sz="28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collect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ed</a:t>
            </a:r>
            <a:r>
              <a:rPr lang="en-US" sz="28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endParaRPr lang="en-US" sz="2800" b="1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jumped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</a:t>
            </a:r>
            <a:r>
              <a:rPr lang="en-US" sz="28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smil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ed                               </a:t>
            </a:r>
            <a:r>
              <a:rPr lang="en-US" sz="28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skat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ed</a:t>
            </a:r>
            <a:endParaRPr lang="ru-RU" sz="2800" b="1" dirty="0" smtClean="0">
              <a:solidFill>
                <a:srgbClr val="FF0000"/>
              </a:solidFill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wash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ed</a:t>
            </a:r>
            <a:r>
              <a:rPr lang="ru-RU" sz="28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</a:t>
            </a:r>
            <a:r>
              <a:rPr lang="en-GB" sz="28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lang="ru-RU" sz="28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open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ed                             </a:t>
            </a:r>
            <a:r>
              <a:rPr lang="en-US" sz="28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need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ed</a:t>
            </a:r>
            <a:endParaRPr lang="en-US" sz="2800" dirty="0" smtClean="0">
              <a:latin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71934" y="3714752"/>
            <a:ext cx="12858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[d]</a:t>
            </a:r>
            <a:endParaRPr lang="en-US" sz="2800" b="1" dirty="0" smtClean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286644" y="3643314"/>
            <a:ext cx="11430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[id]</a:t>
            </a:r>
            <a:endParaRPr lang="en-US" sz="2800" b="1" dirty="0" smtClean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00166" y="3714752"/>
            <a:ext cx="7143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[t]</a:t>
            </a:r>
            <a:endParaRPr lang="en-US" sz="2800" b="1" dirty="0" smtClean="0">
              <a:solidFill>
                <a:srgbClr val="FF0000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Содержимое 1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Содержимое 1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Зеленый пейзаж с желтыми полями. Прекрасный сельский характер. Неограниченное пространство. Векторная иллюстрация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10" descr="Картинки по запросу мультяшные кролики и зайц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500174"/>
            <a:ext cx="2305053" cy="2438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Picture 2" descr="Картинки по запросу мультяшные кролики и зайц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1500174"/>
            <a:ext cx="2371727" cy="240506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9" name="Picture 4" descr="Картинки по запросу мультяшные кролики и зайцы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1500174"/>
            <a:ext cx="2643206" cy="24288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642910" y="4429132"/>
            <a:ext cx="835824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</a:t>
            </a:r>
            <a:r>
              <a:rPr lang="en-US" sz="32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danc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ed</a:t>
            </a:r>
            <a:r>
              <a:rPr lang="en-US" sz="32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liv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ed</a:t>
            </a:r>
            <a:r>
              <a:rPr lang="en-US" sz="3200" b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</a:t>
            </a:r>
            <a:r>
              <a:rPr lang="ru-RU" sz="32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play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ed</a:t>
            </a:r>
            <a:r>
              <a:rPr lang="en-US" sz="32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</a:t>
            </a:r>
            <a:r>
              <a:rPr lang="en-US" sz="3200" b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</a:t>
            </a:r>
            <a:endParaRPr lang="ru-RU" sz="3200" b="1" dirty="0" smtClean="0">
              <a:solidFill>
                <a:srgbClr val="FF0000"/>
              </a:solidFill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</a:t>
            </a:r>
            <a:r>
              <a:rPr lang="ru-RU" sz="32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li</a:t>
            </a:r>
            <a:r>
              <a:rPr lang="en-GB" sz="32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k</a:t>
            </a:r>
            <a:r>
              <a:rPr lang="en-US" sz="3200" b="1" dirty="0" err="1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ed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</a:t>
            </a:r>
            <a:r>
              <a:rPr lang="en-US" sz="32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clos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ed                 </a:t>
            </a:r>
            <a:r>
              <a:rPr lang="en-US" sz="32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smil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ed</a:t>
            </a:r>
            <a:endParaRPr lang="ru-RU" sz="3200" b="1" dirty="0" smtClean="0">
              <a:solidFill>
                <a:srgbClr val="FF0000"/>
              </a:solidFill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talk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ed              </a:t>
            </a:r>
            <a:r>
              <a:rPr lang="en-US" sz="32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listen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ed              </a:t>
            </a:r>
            <a:r>
              <a:rPr lang="en-US" sz="32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open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ed                                 </a:t>
            </a:r>
            <a:r>
              <a:rPr lang="en-US" sz="32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</a:t>
            </a:r>
            <a:endParaRPr lang="en-US" sz="3200" dirty="0" smtClean="0">
              <a:latin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71935" y="4071942"/>
            <a:ext cx="4286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800" b="1" dirty="0" smtClean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286644" y="4071942"/>
            <a:ext cx="11430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800" b="1" dirty="0" smtClean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00166" y="3714752"/>
            <a:ext cx="7143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800" b="1" dirty="0" smtClean="0">
              <a:solidFill>
                <a:srgbClr val="FF0000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0"/>
            <a:ext cx="9144000" cy="723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Упражнения для улучшение мозгового кровообращения               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И. п.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сидя, руки на поясе.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1 - поворот головы направо,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и.п.,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2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поворот головы налево,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и. п.;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5 - голову наклонить вперед,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и. п.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Повторить 4-6 раз. Темп медленный.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Упражнения для снятия утомления с мелких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мышц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кисти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И. п. - сидя, руки подняты вверх.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1 - сжать кисти в кулак;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2 - разжать кисти. Повторить 6-8 раз, затем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руки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расслабленно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опустить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вниз и потрясти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кистями.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285729"/>
            <a:ext cx="864399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Физкультминутка для глаз. Исходное положение каждого упражнения - стоя или сидя.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Упражнение 1. Сделайте 15 колебательных движений глазами по горизонтали справа-</a:t>
            </a:r>
            <a:r>
              <a:rPr lang="en-GB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налево, затем слева-</a:t>
            </a:r>
            <a:r>
              <a:rPr lang="en-GB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направо.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Упражнение 2. 15 колебательных движений глазами по вертикали - вверх-вниз и вниз-</a:t>
            </a:r>
            <a:r>
              <a:rPr lang="en-GB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вверх.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Упражнение 3. Тоже 15, но круговых вращательных движений глазами слева- направо.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Упражнение 4. То же самое, но справа- налево. Упражнение 5. Сделайте по 15 круговых вращательных движений глазами вначале в правую, затем в левую стороны, как бы вычерчивая глазами. 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177088" cy="1524000"/>
          </a:xfrm>
        </p:spPr>
        <p:txBody>
          <a:bodyPr/>
          <a:lstStyle/>
          <a:p>
            <a:pPr>
              <a:defRPr/>
            </a:pPr>
            <a:r>
              <a:rPr lang="ru-RU" sz="4800" dirty="0" smtClean="0"/>
              <a:t/>
            </a:r>
            <a:br>
              <a:rPr lang="ru-RU" sz="4800" dirty="0" smtClean="0"/>
            </a:br>
            <a:endParaRPr lang="ru-RU" b="1" i="1" u="sng" dirty="0">
              <a:solidFill>
                <a:srgbClr val="0070C0"/>
              </a:solidFill>
            </a:endParaRP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609600" y="1752600"/>
            <a:ext cx="7924800" cy="4343400"/>
          </a:xfrm>
        </p:spPr>
        <p:txBody>
          <a:bodyPr/>
          <a:lstStyle/>
          <a:p>
            <a:pPr algn="ctr">
              <a:buFontTx/>
              <a:buNone/>
            </a:pPr>
            <a:endParaRPr lang="ru-RU" sz="3600" b="1" i="1" u="sng" dirty="0" smtClean="0">
              <a:solidFill>
                <a:srgbClr val="0070C0"/>
              </a:solidFill>
            </a:endParaRPr>
          </a:p>
          <a:p>
            <a:pPr algn="ctr">
              <a:buFontTx/>
              <a:buNone/>
            </a:pPr>
            <a:r>
              <a:rPr lang="ru-RU" sz="3600" b="1" i="1" u="sng" dirty="0" smtClean="0">
                <a:solidFill>
                  <a:srgbClr val="0070C0"/>
                </a:solidFill>
              </a:rPr>
              <a:t>ИНДИВИДУАЛИЗАЦИЯ</a:t>
            </a:r>
            <a:r>
              <a:rPr lang="ru-RU" sz="3600" dirty="0" smtClean="0">
                <a:solidFill>
                  <a:srgbClr val="0070C0"/>
                </a:solidFill>
              </a:rPr>
              <a:t> –</a:t>
            </a:r>
            <a:r>
              <a:rPr lang="ru-RU" sz="4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индивидуальный подбор учебного материала и типов заданий и опора на личный опыт учащихся</a:t>
            </a:r>
          </a:p>
          <a:p>
            <a:pPr algn="ctr">
              <a:buFontTx/>
              <a:buNone/>
            </a:pPr>
            <a:endParaRPr lang="ru-RU" sz="4000" b="1" i="1" dirty="0" smtClean="0">
              <a:solidFill>
                <a:srgbClr val="0070C0"/>
              </a:solidFill>
            </a:endParaRPr>
          </a:p>
        </p:txBody>
      </p:sp>
      <p:sp>
        <p:nvSpPr>
          <p:cNvPr id="4100" name="Прямоугольник 3"/>
          <p:cNvSpPr>
            <a:spLocks noChangeArrowheads="1"/>
          </p:cNvSpPr>
          <p:nvPr/>
        </p:nvSpPr>
        <p:spPr bwMode="auto">
          <a:xfrm>
            <a:off x="1981200" y="381000"/>
            <a:ext cx="64770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 dirty="0">
                <a:solidFill>
                  <a:srgbClr val="7030A0"/>
                </a:solidFill>
              </a:rPr>
              <a:t>ОСНОВНЫЕ ПРИНЦИПЫ ОБУЧЕНИЯ ИНОСТРАННОМУ ЯЗЫКУ ДЕТЕЙ С ОВЗ</a:t>
            </a:r>
            <a:r>
              <a:rPr lang="ru-RU" sz="2800" i="1" dirty="0">
                <a:solidFill>
                  <a:srgbClr val="7030A0"/>
                </a:solidFill>
              </a:rPr>
              <a:t> </a:t>
            </a:r>
            <a:br>
              <a:rPr lang="ru-RU" sz="2800" i="1" dirty="0">
                <a:solidFill>
                  <a:srgbClr val="7030A0"/>
                </a:solidFill>
              </a:rPr>
            </a:br>
            <a:endParaRPr lang="ru-RU" sz="2800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52400"/>
            <a:ext cx="8701087" cy="1828800"/>
          </a:xfrm>
        </p:spPr>
        <p:txBody>
          <a:bodyPr/>
          <a:lstStyle/>
          <a:p>
            <a:pPr>
              <a:defRPr/>
            </a:pPr>
            <a:r>
              <a:rPr lang="ru-RU" sz="4000" b="1" i="1" u="sng" dirty="0" smtClean="0">
                <a:solidFill>
                  <a:srgbClr val="C00000"/>
                </a:solidFill>
              </a:rPr>
              <a:t>МНОГОКРАТНОЕ ПОВТОРЕНИЕ МАТЕРИАЛА</a:t>
            </a:r>
            <a:endParaRPr lang="ru-RU" sz="4000" b="1" u="sng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1200"/>
            <a:ext cx="8077200" cy="4075113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ru-RU" i="1" dirty="0" smtClean="0">
                <a:solidFill>
                  <a:srgbClr val="0070C0"/>
                </a:solidFill>
              </a:rPr>
              <a:t>   </a:t>
            </a:r>
          </a:p>
          <a:p>
            <a:pPr>
              <a:buFontTx/>
              <a:buNone/>
              <a:defRPr/>
            </a:pPr>
            <a:r>
              <a:rPr lang="ru-RU" i="1" dirty="0" smtClean="0">
                <a:solidFill>
                  <a:srgbClr val="0070C0"/>
                </a:solidFill>
              </a:rPr>
              <a:t>   </a:t>
            </a:r>
            <a:r>
              <a:rPr lang="ru-RU" sz="3200" i="1" dirty="0" smtClean="0">
                <a:solidFill>
                  <a:srgbClr val="0070C0"/>
                </a:solidFill>
              </a:rPr>
              <a:t>В буквальном смысле иногда необходимо многократно повторять одну и ту же фразу. Разбираем новый материал пока ребенку не станет понятно…</a:t>
            </a:r>
          </a:p>
          <a:p>
            <a:pPr>
              <a:defRPr/>
            </a:pP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i="1" u="sng" dirty="0" smtClean="0">
                <a:solidFill>
                  <a:srgbClr val="0070C0"/>
                </a:solidFill>
              </a:rPr>
              <a:t>ДОЗИРОВАНИЕ ИНФОРМАЦИИ</a:t>
            </a:r>
            <a:endParaRPr lang="ru-RU" sz="4000" u="sng" dirty="0" smtClean="0">
              <a:solidFill>
                <a:srgbClr val="0070C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53400" cy="4456113"/>
          </a:xfrm>
        </p:spPr>
        <p:txBody>
          <a:bodyPr/>
          <a:lstStyle/>
          <a:p>
            <a:pPr>
              <a:buFontTx/>
              <a:buNone/>
            </a:pPr>
            <a:r>
              <a:rPr lang="ru-RU" dirty="0" smtClean="0"/>
              <a:t>   </a:t>
            </a:r>
            <a:r>
              <a:rPr lang="ru-RU" sz="3200" i="1" dirty="0" smtClean="0">
                <a:solidFill>
                  <a:srgbClr val="0070C0"/>
                </a:solidFill>
              </a:rPr>
              <a:t>Большинству детей с ОВЗ необходимо разделять лексический и грамматический материал на порции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10398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800" b="1" i="1" u="sng" dirty="0" smtClean="0">
                <a:solidFill>
                  <a:srgbClr val="0070C0"/>
                </a:solidFill>
              </a:rPr>
              <a:t/>
            </a:r>
            <a:br>
              <a:rPr lang="ru-RU" sz="2800" b="1" i="1" u="sng" dirty="0" smtClean="0">
                <a:solidFill>
                  <a:srgbClr val="0070C0"/>
                </a:solidFill>
              </a:rPr>
            </a:br>
            <a:r>
              <a:rPr lang="ru-RU" sz="2800" i="1" u="sng" dirty="0" smtClean="0">
                <a:solidFill>
                  <a:srgbClr val="0070C0"/>
                </a:solidFill>
              </a:rPr>
              <a:t/>
            </a:r>
            <a:br>
              <a:rPr lang="ru-RU" sz="2800" i="1" u="sng" dirty="0" smtClean="0">
                <a:solidFill>
                  <a:srgbClr val="0070C0"/>
                </a:solidFill>
              </a:rPr>
            </a:br>
            <a:r>
              <a:rPr lang="ru-RU" sz="2800" i="1" u="sng" dirty="0" smtClean="0">
                <a:solidFill>
                  <a:srgbClr val="0070C0"/>
                </a:solidFill>
              </a:rPr>
              <a:t/>
            </a:r>
            <a:br>
              <a:rPr lang="ru-RU" sz="2800" i="1" u="sng" dirty="0" smtClean="0">
                <a:solidFill>
                  <a:srgbClr val="0070C0"/>
                </a:solidFill>
              </a:rPr>
            </a:br>
            <a:r>
              <a:rPr lang="ru-RU" sz="2800" i="1" u="sng" dirty="0" smtClean="0">
                <a:solidFill>
                  <a:srgbClr val="0070C0"/>
                </a:solidFill>
              </a:rPr>
              <a:t/>
            </a:r>
            <a:br>
              <a:rPr lang="ru-RU" sz="2800" i="1" u="sng" dirty="0" smtClean="0">
                <a:solidFill>
                  <a:srgbClr val="0070C0"/>
                </a:solidFill>
              </a:rPr>
            </a:br>
            <a:r>
              <a:rPr lang="ru-RU" sz="2800" i="1" u="sng" dirty="0" smtClean="0">
                <a:solidFill>
                  <a:srgbClr val="0070C0"/>
                </a:solidFill>
              </a:rPr>
              <a:t/>
            </a:r>
            <a:br>
              <a:rPr lang="ru-RU" sz="2800" i="1" u="sng" dirty="0" smtClean="0">
                <a:solidFill>
                  <a:srgbClr val="0070C0"/>
                </a:solidFill>
              </a:rPr>
            </a:br>
            <a:r>
              <a:rPr lang="ru-RU" sz="2800" b="1" i="1" u="sng" dirty="0" smtClean="0">
                <a:solidFill>
                  <a:srgbClr val="C00000"/>
                </a:solidFill>
              </a:rPr>
              <a:t>ТИПИЗАЦИЯ ФОРМ РАБОТЫ И ВИДОВ ЗАДАНИЙ </a:t>
            </a:r>
            <a:endParaRPr lang="ru-RU" sz="2800" u="sng" dirty="0" smtClean="0">
              <a:solidFill>
                <a:srgbClr val="C00000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763000" cy="5029200"/>
          </a:xfrm>
        </p:spPr>
        <p:txBody>
          <a:bodyPr/>
          <a:lstStyle/>
          <a:p>
            <a:pPr marL="381000" indent="-381000" eaLnBrk="1" hangingPunct="1">
              <a:lnSpc>
                <a:spcPct val="80000"/>
              </a:lnSpc>
            </a:pPr>
            <a:endParaRPr lang="ru-RU" sz="800" dirty="0" smtClean="0"/>
          </a:p>
          <a:p>
            <a:pPr marL="381000" indent="-381000" eaLnBrk="1" hangingPunct="1">
              <a:lnSpc>
                <a:spcPct val="80000"/>
              </a:lnSpc>
              <a:buFontTx/>
              <a:buNone/>
            </a:pPr>
            <a:r>
              <a:rPr lang="ru-RU" i="1" dirty="0" smtClean="0">
                <a:solidFill>
                  <a:srgbClr val="0070C0"/>
                </a:solidFill>
              </a:rPr>
              <a:t>   </a:t>
            </a:r>
            <a:r>
              <a:rPr lang="ru-RU" sz="3200" i="1" dirty="0" smtClean="0">
                <a:solidFill>
                  <a:srgbClr val="0070C0"/>
                </a:solidFill>
              </a:rPr>
              <a:t>Для освоения умственных действий, на первоначальном этапе необходимо многоразовое выполнение однотипных заданий, для запоминания фраз клише, </a:t>
            </a:r>
            <a:endParaRPr lang="en-GB" sz="3200" i="1" dirty="0" smtClean="0">
              <a:solidFill>
                <a:srgbClr val="0070C0"/>
              </a:solidFill>
            </a:endParaRPr>
          </a:p>
          <a:p>
            <a:pPr marL="381000" indent="-381000" eaLnBrk="1" hangingPunct="1">
              <a:lnSpc>
                <a:spcPct val="80000"/>
              </a:lnSpc>
              <a:buFontTx/>
              <a:buNone/>
            </a:pPr>
            <a:r>
              <a:rPr lang="en-GB" sz="3200" i="1" dirty="0" smtClean="0">
                <a:solidFill>
                  <a:srgbClr val="0070C0"/>
                </a:solidFill>
              </a:rPr>
              <a:t>   </a:t>
            </a:r>
            <a:r>
              <a:rPr lang="ru-RU" sz="3200" i="1" dirty="0" smtClean="0">
                <a:solidFill>
                  <a:srgbClr val="0070C0"/>
                </a:solidFill>
              </a:rPr>
              <a:t>их необходимо проговаривать на каждом уроке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200" b="1" i="1" u="sng" dirty="0" smtClean="0">
                <a:solidFill>
                  <a:srgbClr val="0070C0"/>
                </a:solidFill>
              </a:rPr>
              <a:t>ПЕРИОДИЧНОСТЬ В ПОВТОРЕНИИ МАТЕРИАЛА</a:t>
            </a:r>
            <a:endParaRPr lang="ru-RU" sz="3200" u="sng" dirty="0" smtClean="0">
              <a:solidFill>
                <a:srgbClr val="0070C0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00042"/>
            <a:ext cx="8458200" cy="5556271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4000" i="1" dirty="0" smtClean="0">
              <a:solidFill>
                <a:srgbClr val="0070C0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4000" i="1" dirty="0" smtClean="0">
                <a:solidFill>
                  <a:srgbClr val="0070C0"/>
                </a:solidFill>
              </a:rPr>
              <a:t>Лексическая минутка, повторяем слова из словарика (каждый ребенок по каждому уроку составляет свой словарь незнакомых слов как копилку)</a:t>
            </a:r>
          </a:p>
          <a:p>
            <a:pPr algn="ctr" eaLnBrk="1" hangingPunct="1">
              <a:lnSpc>
                <a:spcPct val="80000"/>
              </a:lnSpc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3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3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Этапы урока </a:t>
            </a:r>
            <a:endParaRPr lang="ru-RU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16494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dirty="0" smtClean="0">
                <a:solidFill>
                  <a:srgbClr val="00CC99"/>
                </a:solidFill>
              </a:rPr>
              <a:t/>
            </a:r>
            <a:br>
              <a:rPr lang="ru-RU" sz="3600" dirty="0" smtClean="0">
                <a:solidFill>
                  <a:srgbClr val="00CC99"/>
                </a:solidFill>
              </a:rPr>
            </a:br>
            <a:r>
              <a:rPr lang="ru-RU" sz="3600" dirty="0" smtClean="0">
                <a:solidFill>
                  <a:srgbClr val="00CC99"/>
                </a:solidFill>
              </a:rPr>
              <a:t/>
            </a:r>
            <a:br>
              <a:rPr lang="ru-RU" sz="3600" dirty="0" smtClean="0">
                <a:solidFill>
                  <a:srgbClr val="00CC99"/>
                </a:solidFill>
              </a:rPr>
            </a:br>
            <a:r>
              <a:rPr lang="ru-RU" sz="3600" dirty="0" smtClean="0">
                <a:solidFill>
                  <a:srgbClr val="00CC99"/>
                </a:solidFill>
              </a:rPr>
              <a:t/>
            </a:r>
            <a:br>
              <a:rPr lang="ru-RU" sz="3600" dirty="0" smtClean="0">
                <a:solidFill>
                  <a:srgbClr val="00CC99"/>
                </a:solidFill>
              </a:rPr>
            </a:br>
            <a:r>
              <a:rPr lang="ru-RU" sz="3600" dirty="0" smtClean="0">
                <a:solidFill>
                  <a:srgbClr val="00CC99"/>
                </a:solidFill>
              </a:rPr>
              <a:t/>
            </a:r>
            <a:br>
              <a:rPr lang="ru-RU" sz="3600" dirty="0" smtClean="0">
                <a:solidFill>
                  <a:srgbClr val="00CC99"/>
                </a:solidFill>
              </a:rPr>
            </a:br>
            <a:r>
              <a:rPr lang="ru-RU" sz="3600" dirty="0" smtClean="0">
                <a:solidFill>
                  <a:srgbClr val="00CC99"/>
                </a:solidFill>
              </a:rPr>
              <a:t/>
            </a:r>
            <a:br>
              <a:rPr lang="ru-RU" sz="3600" dirty="0" smtClean="0">
                <a:solidFill>
                  <a:srgbClr val="00CC99"/>
                </a:solidFill>
              </a:rPr>
            </a:br>
            <a:r>
              <a:rPr lang="ru-RU" sz="3600" b="1" i="1" u="sng" dirty="0" smtClean="0">
                <a:solidFill>
                  <a:srgbClr val="C00000"/>
                </a:solidFill>
              </a:rPr>
              <a:t>ВЕРБАЛИЗАЦИЯ МАТЕРИАЛА</a:t>
            </a:r>
            <a:r>
              <a:rPr lang="ru-RU" sz="3600" u="sng" dirty="0" smtClean="0">
                <a:solidFill>
                  <a:srgbClr val="0070C0"/>
                </a:solidFill>
              </a:rPr>
              <a:t/>
            </a:r>
            <a:br>
              <a:rPr lang="ru-RU" sz="3600" u="sng" dirty="0" smtClean="0">
                <a:solidFill>
                  <a:srgbClr val="0070C0"/>
                </a:solidFill>
              </a:rPr>
            </a:br>
            <a:r>
              <a:rPr lang="ru-RU" sz="3600" u="sng" dirty="0" smtClean="0">
                <a:solidFill>
                  <a:srgbClr val="0070C0"/>
                </a:solidFill>
              </a:rPr>
              <a:t/>
            </a:r>
            <a:br>
              <a:rPr lang="ru-RU" sz="3600" u="sng" dirty="0" smtClean="0">
                <a:solidFill>
                  <a:srgbClr val="0070C0"/>
                </a:solidFill>
              </a:rPr>
            </a:br>
            <a:endParaRPr lang="ru-RU" sz="2800" u="sng" dirty="0" smtClean="0">
              <a:solidFill>
                <a:srgbClr val="0070C0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8915400" cy="49530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ru-RU" i="1" dirty="0" smtClean="0">
                <a:solidFill>
                  <a:srgbClr val="0070C0"/>
                </a:solidFill>
              </a:rPr>
              <a:t>  </a:t>
            </a:r>
            <a:r>
              <a:rPr lang="ru-RU" sz="3200" i="1" u="sng" dirty="0" smtClean="0">
                <a:solidFill>
                  <a:srgbClr val="0070C0"/>
                </a:solidFill>
              </a:rPr>
              <a:t>Очень важный момент</a:t>
            </a:r>
            <a:r>
              <a:rPr lang="ru-RU" sz="3200" i="1" dirty="0" smtClean="0">
                <a:solidFill>
                  <a:srgbClr val="0070C0"/>
                </a:solidFill>
              </a:rPr>
              <a:t>: любой осваиваемый материал на уроке обязательно должен быть проговорен самим учеником, это помогает задействовать слуховую память и поселить учебный материал в сферу сознания  </a:t>
            </a:r>
          </a:p>
          <a:p>
            <a:pPr marL="381000" indent="-381000" eaLnBrk="1" hangingPunct="1">
              <a:lnSpc>
                <a:spcPct val="80000"/>
              </a:lnSpc>
              <a:buFont typeface="Wingdings" pitchFamily="2" charset="2"/>
              <a:buChar char="q"/>
              <a:defRPr/>
            </a:pP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z="2800" dirty="0" smtClean="0">
              <a:solidFill>
                <a:srgbClr val="00CC99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5715000"/>
          </a:xfrm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>
              <a:buFontTx/>
              <a:buNone/>
              <a:defRPr/>
            </a:pPr>
            <a:r>
              <a:rPr lang="ru-RU" b="1" i="1" u="sng" dirty="0" smtClean="0">
                <a:solidFill>
                  <a:srgbClr val="0070C0"/>
                </a:solidFill>
              </a:rPr>
              <a:t>  ПОЗИТИВНАЯ МОТИВАЦИЯ</a:t>
            </a:r>
            <a:r>
              <a:rPr lang="ru-RU" u="sng" dirty="0" smtClean="0">
                <a:solidFill>
                  <a:srgbClr val="0070C0"/>
                </a:solidFill>
              </a:rPr>
              <a:t> </a:t>
            </a:r>
            <a:endParaRPr lang="ru-RU" dirty="0" smtClean="0">
              <a:solidFill>
                <a:srgbClr val="0070C0"/>
              </a:solidFill>
            </a:endParaRPr>
          </a:p>
          <a:p>
            <a:pPr>
              <a:buFontTx/>
              <a:buNone/>
              <a:defRPr/>
            </a:pPr>
            <a:r>
              <a:rPr lang="ru-RU" dirty="0" smtClean="0"/>
              <a:t> </a:t>
            </a:r>
            <a:r>
              <a:rPr lang="ru-RU" i="1" dirty="0" smtClean="0">
                <a:solidFill>
                  <a:srgbClr val="0070C0"/>
                </a:solidFill>
              </a:rPr>
              <a:t>  </a:t>
            </a:r>
            <a:r>
              <a:rPr lang="ru-RU" sz="3200" i="1" dirty="0" smtClean="0">
                <a:solidFill>
                  <a:srgbClr val="0070C0"/>
                </a:solidFill>
              </a:rPr>
              <a:t>- только мотивация достижения!!! (У тебя обязательно получится… </a:t>
            </a:r>
            <a:r>
              <a:rPr lang="ru-RU" sz="3200" dirty="0" smtClean="0">
                <a:solidFill>
                  <a:srgbClr val="0070C0"/>
                </a:solidFill>
              </a:rPr>
              <a:t>)</a:t>
            </a:r>
          </a:p>
          <a:p>
            <a:pPr>
              <a:buFontTx/>
              <a:buNone/>
              <a:defRPr/>
            </a:pPr>
            <a:endParaRPr lang="ru-RU" dirty="0" smtClean="0">
              <a:solidFill>
                <a:srgbClr val="0070C0"/>
              </a:solidFill>
            </a:endParaRPr>
          </a:p>
          <a:p>
            <a:pPr>
              <a:buFontTx/>
              <a:buNone/>
              <a:defRPr/>
            </a:pPr>
            <a:r>
              <a:rPr lang="ru-RU" dirty="0" smtClean="0">
                <a:solidFill>
                  <a:srgbClr val="0070C0"/>
                </a:solidFill>
              </a:rPr>
              <a:t>  </a:t>
            </a:r>
            <a:r>
              <a:rPr lang="ru-RU" b="1" i="1" u="sng" dirty="0" smtClean="0">
                <a:solidFill>
                  <a:srgbClr val="0070C0"/>
                </a:solidFill>
              </a:rPr>
              <a:t>ЭМОЦИОНАЛЬНАЯ ПОДДЕРЖКА</a:t>
            </a:r>
            <a:r>
              <a:rPr lang="ru-RU" u="sng" dirty="0" smtClean="0">
                <a:solidFill>
                  <a:srgbClr val="0070C0"/>
                </a:solidFill>
              </a:rPr>
              <a:t>  </a:t>
            </a:r>
          </a:p>
          <a:p>
            <a:pPr>
              <a:buFontTx/>
              <a:buNone/>
              <a:defRPr/>
            </a:pPr>
            <a:r>
              <a:rPr lang="ru-RU" dirty="0" smtClean="0">
                <a:solidFill>
                  <a:srgbClr val="0070C0"/>
                </a:solidFill>
              </a:rPr>
              <a:t>- </a:t>
            </a:r>
            <a:r>
              <a:rPr lang="ru-RU" sz="3200" i="1" dirty="0" smtClean="0">
                <a:solidFill>
                  <a:srgbClr val="0070C0"/>
                </a:solidFill>
              </a:rPr>
              <a:t>похвала, помощь в осознании ошибок и тут же алгоритм как их можно исправить. (Учитель- ведущий ученика за руку по стране знаний).</a:t>
            </a:r>
          </a:p>
          <a:p>
            <a:pPr lvl="8" algn="ctr">
              <a:defRPr/>
            </a:pPr>
            <a:endParaRPr lang="ru-RU" sz="1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36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</a:rPr>
              <a:t>     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</a:rPr>
              <a:t>        </a:t>
            </a:r>
            <a:r>
              <a:rPr lang="ru-RU" sz="3600" b="1" smtClean="0">
                <a:solidFill>
                  <a:srgbClr val="FF0000"/>
                </a:solidFill>
              </a:rPr>
              <a:t>Спасибо 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14290"/>
            <a:ext cx="8286808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Фонетическая зарядка  (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Предпочтение отдается хоровой работе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2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Введение грамматического материала  (Учитель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предлагает знакомый природный образ и заключенную в нем 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информацию.</a:t>
            </a:r>
            <a:endParaRPr lang="ru-RU" sz="26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Беседа о «путешествии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</a:t>
            </a:r>
            <a:endParaRPr lang="ru-RU" sz="26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Выведение образа информации на уровень словесного описания, визуального образа- в рисунке.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(Рисование с последующим осмыслением, обсуждением материала, пересказ информации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 </a:t>
            </a:r>
            <a:endParaRPr lang="ru-RU" sz="26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Рассматривание </a:t>
            </a:r>
            <a:r>
              <a:rPr lang="ru-RU" sz="26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образона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 рисунка с размещенной на ней информацией) и сравнение с </a:t>
            </a:r>
            <a:r>
              <a:rPr lang="ru-RU" sz="26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образоном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заранее подготовленным 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учителем.</a:t>
            </a:r>
            <a:endParaRPr lang="ru-RU" sz="26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Выполнение ряда упражнений на активизацию только что  изученного 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материала.</a:t>
            </a:r>
            <a:endParaRPr lang="ru-RU" sz="26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Текст 17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Содержимое 1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Горох пол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6248" y="3244334"/>
            <a:ext cx="200026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8" descr="Мультфильм Юмор иллюстрации концепции как две капли воды в стручке говорят или Пословица Иллюстрац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357826"/>
            <a:ext cx="2786082" cy="150017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857356" y="3214686"/>
            <a:ext cx="171451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en-GB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were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71537" y="3244334"/>
            <a:ext cx="2428893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en-GB" sz="3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to be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3244334"/>
            <a:ext cx="484707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b="1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endParaRPr lang="ru-RU" b="1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endParaRPr lang="ru-RU" b="1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endParaRPr lang="ru-RU" b="1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endParaRPr lang="ru-RU" b="1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endParaRPr lang="ru-RU" b="1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endParaRPr lang="ru-RU" b="1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endParaRPr lang="ru-RU" b="1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endParaRPr lang="ru-RU" b="1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</a:t>
            </a:r>
            <a:r>
              <a:rPr lang="en-GB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was 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643306" y="4286256"/>
            <a:ext cx="550069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was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был</a:t>
            </a:r>
            <a:r>
              <a:rPr lang="en-GB" sz="3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GB" sz="3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He</a:t>
            </a:r>
            <a:r>
              <a:rPr lang="en-GB" sz="3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was</a:t>
            </a:r>
          </a:p>
          <a:p>
            <a:r>
              <a:rPr lang="en-GB" sz="3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She</a:t>
            </a:r>
            <a:r>
              <a:rPr lang="en-GB" sz="3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was</a:t>
            </a:r>
          </a:p>
          <a:p>
            <a:r>
              <a:rPr lang="en-GB" sz="3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It </a:t>
            </a:r>
            <a:r>
              <a:rPr lang="en-GB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was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000760" y="4357694"/>
            <a:ext cx="314324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We</a:t>
            </a:r>
            <a:r>
              <a:rPr lang="en-GB" sz="3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en-GB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were</a:t>
            </a:r>
          </a:p>
          <a:p>
            <a:pPr lvl="0"/>
            <a:r>
              <a:rPr lang="en-GB" sz="3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You</a:t>
            </a:r>
            <a:r>
              <a:rPr lang="en-GB" sz="3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were</a:t>
            </a:r>
            <a:endParaRPr lang="ru-RU" sz="32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en-GB" sz="3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They </a:t>
            </a:r>
            <a:r>
              <a:rPr lang="en-GB" sz="3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were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были</a:t>
            </a:r>
            <a:r>
              <a:rPr lang="en-GB" sz="3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lang="ru-RU" sz="3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Текст 10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природа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430000" cy="71437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428992" y="2786059"/>
            <a:ext cx="771530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FFC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see- </a:t>
            </a:r>
            <a:r>
              <a:rPr lang="en-US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saw</a:t>
            </a:r>
            <a:r>
              <a:rPr lang="en-GB" sz="3200" b="1" dirty="0" smtClean="0">
                <a:solidFill>
                  <a:srgbClr val="FFC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go- </a:t>
            </a:r>
            <a:r>
              <a:rPr lang="en-GB" sz="3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went</a:t>
            </a:r>
            <a:endParaRPr lang="ru-RU" sz="32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3200" b="1" dirty="0" smtClean="0">
                <a:solidFill>
                  <a:srgbClr val="FFC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have- </a:t>
            </a:r>
            <a:r>
              <a:rPr lang="en-GB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had                          </a:t>
            </a:r>
            <a:r>
              <a:rPr lang="en-GB" sz="3200" b="1" dirty="0" smtClean="0">
                <a:solidFill>
                  <a:srgbClr val="FFC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say- </a:t>
            </a:r>
            <a:r>
              <a:rPr lang="en-GB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said</a:t>
            </a:r>
          </a:p>
          <a:p>
            <a:pPr>
              <a:lnSpc>
                <a:spcPct val="150000"/>
              </a:lnSpc>
            </a:pPr>
            <a:r>
              <a:rPr lang="en-GB" sz="3200" b="1" dirty="0" smtClean="0">
                <a:solidFill>
                  <a:srgbClr val="FFC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fly-</a:t>
            </a:r>
            <a:r>
              <a:rPr lang="en-GB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flew                             </a:t>
            </a:r>
            <a:r>
              <a:rPr lang="en-GB" sz="3200" b="1" dirty="0" smtClean="0">
                <a:solidFill>
                  <a:srgbClr val="FFC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fall-</a:t>
            </a:r>
            <a:r>
              <a:rPr lang="en-GB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fell</a:t>
            </a:r>
            <a:endParaRPr lang="en-GB" sz="32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(40) Одноклассни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2143116"/>
            <a:ext cx="428628" cy="57150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929190" y="2857496"/>
            <a:ext cx="2857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3975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irregular verbs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lang="ru-RU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86974" y="5214949"/>
            <a:ext cx="14287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Текст 10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природа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430000" cy="71437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071934" y="3571876"/>
            <a:ext cx="707236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C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do- </a:t>
            </a:r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did</a:t>
            </a:r>
            <a:r>
              <a:rPr lang="en-GB" sz="2800" b="1" dirty="0" smtClean="0">
                <a:solidFill>
                  <a:srgbClr val="FFC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sit- </a:t>
            </a:r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sat</a:t>
            </a:r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800" b="1" dirty="0" smtClean="0">
                <a:solidFill>
                  <a:srgbClr val="FFC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take- </a:t>
            </a:r>
            <a:r>
              <a:rPr lang="en-GB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took                         </a:t>
            </a:r>
            <a:r>
              <a:rPr lang="en-GB" sz="2800" b="1" dirty="0" smtClean="0">
                <a:solidFill>
                  <a:srgbClr val="FFC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make-</a:t>
            </a:r>
            <a:r>
              <a:rPr lang="en-GB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made</a:t>
            </a:r>
          </a:p>
          <a:p>
            <a:pPr>
              <a:lnSpc>
                <a:spcPct val="150000"/>
              </a:lnSpc>
            </a:pPr>
            <a:r>
              <a:rPr lang="en-GB" sz="2800" b="1" dirty="0" smtClean="0">
                <a:solidFill>
                  <a:srgbClr val="FFC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give-</a:t>
            </a:r>
            <a:r>
              <a:rPr lang="en-GB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en-GB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gave                         </a:t>
            </a:r>
            <a:r>
              <a:rPr lang="en-GB" sz="2800" b="1" dirty="0" smtClean="0">
                <a:solidFill>
                  <a:srgbClr val="FFC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meet-</a:t>
            </a:r>
            <a:r>
              <a:rPr lang="en-GB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met</a:t>
            </a:r>
            <a:endParaRPr lang="en-GB" sz="28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(40) Одноклассни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2143116"/>
            <a:ext cx="428628" cy="57150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929190" y="2857496"/>
            <a:ext cx="2857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3975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irregular verbs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lang="ru-RU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86974" y="5214949"/>
            <a:ext cx="14287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ослик-местоимения(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8358214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67865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Местоимения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глаго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41077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Глагол  “</a:t>
            </a:r>
            <a:r>
              <a:rPr kumimoji="0" lang="ru-RU" sz="24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to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be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”. «Горох»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природа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430000" cy="71437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2551837"/>
            <a:ext cx="485775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was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smtClean="0">
                <a:solidFill>
                  <a:srgbClr val="FFC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был</a:t>
            </a:r>
            <a:r>
              <a:rPr lang="en-GB" sz="2800" b="1" dirty="0" smtClean="0">
                <a:solidFill>
                  <a:srgbClr val="FFC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</a:p>
          <a:p>
            <a:pPr lvl="0"/>
            <a:r>
              <a:rPr lang="en-GB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You</a:t>
            </a:r>
            <a:r>
              <a:rPr lang="en-GB" sz="28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were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smtClean="0">
                <a:solidFill>
                  <a:srgbClr val="FFC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были</a:t>
            </a:r>
            <a:r>
              <a:rPr lang="en-GB" sz="2800" b="1" dirty="0" smtClean="0">
                <a:solidFill>
                  <a:srgbClr val="FFC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ru-RU" sz="2800" b="1" dirty="0" smtClean="0">
                <a:solidFill>
                  <a:srgbClr val="FFC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sz="2800" b="1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She/ he/it </a:t>
            </a:r>
            <a:r>
              <a:rPr lang="en-GB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was</a:t>
            </a:r>
          </a:p>
          <a:p>
            <a:r>
              <a:rPr lang="en-GB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We</a:t>
            </a:r>
            <a:r>
              <a:rPr lang="en-GB" sz="28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en-GB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were</a:t>
            </a:r>
          </a:p>
          <a:p>
            <a:r>
              <a:rPr lang="en-GB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You</a:t>
            </a:r>
            <a:r>
              <a:rPr lang="en-GB" sz="28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were</a:t>
            </a:r>
          </a:p>
          <a:p>
            <a:r>
              <a:rPr lang="en-GB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They </a:t>
            </a:r>
            <a:r>
              <a:rPr lang="en-GB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were</a:t>
            </a:r>
          </a:p>
        </p:txBody>
      </p:sp>
      <p:pic>
        <p:nvPicPr>
          <p:cNvPr id="6" name="Picture 5" descr="(40) Одноклассни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2143116"/>
            <a:ext cx="428628" cy="57150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286247" y="2857496"/>
            <a:ext cx="36433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3975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FFC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be-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was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were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57950" y="4714885"/>
            <a:ext cx="485778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was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smtClean="0">
                <a:solidFill>
                  <a:srgbClr val="FFC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was not- wasn’t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were-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C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were not- weren’t</a:t>
            </a:r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836</TotalTime>
  <Words>649</Words>
  <PresentationFormat>Экран (4:3)</PresentationFormat>
  <Paragraphs>156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Аспект</vt:lpstr>
      <vt:lpstr>Использование биоадекватной технологии в обучении английскому  языку детей с ОВЗ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 </vt:lpstr>
      <vt:lpstr>МНОГОКРАТНОЕ ПОВТОРЕНИЕ МАТЕРИАЛА</vt:lpstr>
      <vt:lpstr>ДОЗИРОВАНИЕ ИНФОРМАЦИИ</vt:lpstr>
      <vt:lpstr>     ТИПИЗАЦИЯ ФОРМ РАБОТЫ И ВИДОВ ЗАДАНИЙ </vt:lpstr>
      <vt:lpstr>ПЕРИОДИЧНОСТЬ В ПОВТОРЕНИИ МАТЕРИАЛА</vt:lpstr>
      <vt:lpstr>     ВЕРБАЛИЗАЦИЯ МАТЕРИАЛА  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9</cp:revision>
  <dcterms:created xsi:type="dcterms:W3CDTF">2018-01-05T10:06:48Z</dcterms:created>
  <dcterms:modified xsi:type="dcterms:W3CDTF">2019-06-11T14:22:34Z</dcterms:modified>
</cp:coreProperties>
</file>