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Masters/slideMaster10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theme/theme5.xml" ContentType="application/vnd.openxmlformats-officedocument.theme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theme/theme6.xml" ContentType="application/vnd.openxmlformats-officedocument.theme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theme/theme7.xml" ContentType="application/vnd.openxmlformats-officedocument.theme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theme/theme8.xml" ContentType="application/vnd.openxmlformats-officedocument.theme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theme/theme9.xml" ContentType="application/vnd.openxmlformats-officedocument.theme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theme/theme10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  <p:sldMasterId id="2147483720" r:id="rId2"/>
    <p:sldMasterId id="2147483732" r:id="rId3"/>
    <p:sldMasterId id="2147483744" r:id="rId4"/>
    <p:sldMasterId id="2147483756" r:id="rId5"/>
    <p:sldMasterId id="2147483768" r:id="rId6"/>
    <p:sldMasterId id="2147483780" r:id="rId7"/>
    <p:sldMasterId id="2147483792" r:id="rId8"/>
    <p:sldMasterId id="2147483804" r:id="rId9"/>
    <p:sldMasterId id="2147483816" r:id="rId10"/>
  </p:sldMasterIdLst>
  <p:sldIdLst>
    <p:sldId id="265" r:id="rId11"/>
    <p:sldId id="286" r:id="rId12"/>
    <p:sldId id="287" r:id="rId13"/>
    <p:sldId id="284" r:id="rId14"/>
    <p:sldId id="263" r:id="rId15"/>
    <p:sldId id="288" r:id="rId16"/>
    <p:sldId id="290" r:id="rId17"/>
    <p:sldId id="289" r:id="rId18"/>
    <p:sldId id="291" r:id="rId19"/>
    <p:sldId id="292" r:id="rId20"/>
    <p:sldId id="283" r:id="rId21"/>
    <p:sldId id="293" r:id="rId22"/>
    <p:sldId id="296" r:id="rId23"/>
    <p:sldId id="294" r:id="rId24"/>
    <p:sldId id="295" r:id="rId25"/>
    <p:sldId id="299" r:id="rId26"/>
    <p:sldId id="302" r:id="rId27"/>
    <p:sldId id="303" r:id="rId28"/>
    <p:sldId id="297" r:id="rId29"/>
    <p:sldId id="298" r:id="rId30"/>
    <p:sldId id="304" r:id="rId31"/>
    <p:sldId id="300" r:id="rId32"/>
    <p:sldId id="301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3.xml"/><Relationship Id="rId18" Type="http://schemas.openxmlformats.org/officeDocument/2006/relationships/slide" Target="slides/slide8.xml"/><Relationship Id="rId26" Type="http://schemas.openxmlformats.org/officeDocument/2006/relationships/slide" Target="slides/slide16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1.xml"/><Relationship Id="rId34" Type="http://schemas.openxmlformats.org/officeDocument/2006/relationships/presProps" Target="pres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2.xml"/><Relationship Id="rId17" Type="http://schemas.openxmlformats.org/officeDocument/2006/relationships/slide" Target="slides/slide7.xml"/><Relationship Id="rId25" Type="http://schemas.openxmlformats.org/officeDocument/2006/relationships/slide" Target="slides/slide15.xml"/><Relationship Id="rId33" Type="http://schemas.openxmlformats.org/officeDocument/2006/relationships/slide" Target="slides/slide2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6.xml"/><Relationship Id="rId20" Type="http://schemas.openxmlformats.org/officeDocument/2006/relationships/slide" Target="slides/slide10.xml"/><Relationship Id="rId29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1.xml"/><Relationship Id="rId24" Type="http://schemas.openxmlformats.org/officeDocument/2006/relationships/slide" Target="slides/slide14.xml"/><Relationship Id="rId32" Type="http://schemas.openxmlformats.org/officeDocument/2006/relationships/slide" Target="slides/slide22.xml"/><Relationship Id="rId37" Type="http://schemas.openxmlformats.org/officeDocument/2006/relationships/tableStyles" Target="tableStyles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5.xml"/><Relationship Id="rId23" Type="http://schemas.openxmlformats.org/officeDocument/2006/relationships/slide" Target="slides/slide13.xml"/><Relationship Id="rId28" Type="http://schemas.openxmlformats.org/officeDocument/2006/relationships/slide" Target="slides/slide18.xml"/><Relationship Id="rId36" Type="http://schemas.openxmlformats.org/officeDocument/2006/relationships/theme" Target="theme/theme1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9.xml"/><Relationship Id="rId31" Type="http://schemas.openxmlformats.org/officeDocument/2006/relationships/slide" Target="slides/slide2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4.xml"/><Relationship Id="rId22" Type="http://schemas.openxmlformats.org/officeDocument/2006/relationships/slide" Target="slides/slide12.xml"/><Relationship Id="rId27" Type="http://schemas.openxmlformats.org/officeDocument/2006/relationships/slide" Target="slides/slide17.xml"/><Relationship Id="rId30" Type="http://schemas.openxmlformats.org/officeDocument/2006/relationships/slide" Target="slides/slide20.xml"/><Relationship Id="rId35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2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214290"/>
            <a:ext cx="9144000" cy="1143008"/>
          </a:xfr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/>
          <a:lstStyle>
            <a:lvl1pPr>
              <a:defRPr b="1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mbria" pitchFamily="18" charset="0"/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0166" y="2143116"/>
            <a:ext cx="6400800" cy="175260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lumMod val="75000"/>
                    <a:lumOff val="25000"/>
                  </a:schemeClr>
                </a:solidFill>
                <a:effectLst/>
                <a:latin typeface="Garamond" pitchFamily="18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978A6B06-3D51-4779-86D8-B06C70FD2819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1662138" cy="365125"/>
          </a:xfrm>
        </p:spPr>
        <p:txBody>
          <a:bodyPr/>
          <a:lstStyle>
            <a:lvl1pPr>
              <a:defRPr>
                <a:solidFill>
                  <a:srgbClr val="002060"/>
                </a:solidFill>
              </a:defRPr>
            </a:lvl1pPr>
          </a:lstStyle>
          <a:p>
            <a:fld id="{6F4AE43D-F4C9-4546-BB84-444423F2084E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3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</p:spTree>
  </p:cSld>
  <p:clrMapOvr>
    <a:masterClrMapping/>
  </p:clrMapOvr>
  <p:transition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B06-3D51-4779-86D8-B06C70FD2819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E43D-F4C9-4546-BB84-444423F20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rgbClr val="002F5E"/>
            </a:gs>
            <a:gs pos="5000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D040-26BB-4872-A7D5-70B6F58F6EB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24432778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921B0-CD11-43DF-80E3-BE5AF86665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24972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3D4F-18BB-4559-8EDD-EC8B6F08D8E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820224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E33A-D959-4F0F-823D-C8C1B479B36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1736800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84BEB-015E-4683-B022-D71B67BFCAC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152206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61F5C-0D66-444A-AAE3-4F68F4DF9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8662381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19A6-BBD4-46C6-9C2C-17A2530752A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8452404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194D-238C-4143-9C3F-30C9CEED8A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28903620"/>
      </p:ext>
    </p:extLst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4758A-1297-4DE8-BF94-CBF3FFF91E6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2791568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98EFD-B245-442B-9D2F-20DEF19510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13747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B06-3D51-4779-86D8-B06C70FD2819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E43D-F4C9-4546-BB84-444423F20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124A2-3F52-4224-9727-B86F7933B7D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515318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BCF1B-0D62-4B80-9622-894AADFC8D0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5249075"/>
      </p:ext>
    </p:extLst>
  </p:cSld>
  <p:clrMapOvr>
    <a:masterClrMapping/>
  </p:clrMapOvr>
  <p:transition spd="med">
    <p:pull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D61DF-72BD-465D-B00E-E3FFF1CF360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7082526"/>
      </p:ext>
    </p:extLst>
  </p:cSld>
  <p:clrMapOvr>
    <a:masterClrMapping/>
  </p:clrMapOvr>
  <p:transition spd="med">
    <p:pull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4460B1-E34A-4D54-BF32-FC7C93C887E6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8428929"/>
      </p:ext>
    </p:extLst>
  </p:cSld>
  <p:clrMapOvr>
    <a:masterClrMapping/>
  </p:clrMapOvr>
  <p:transition spd="med">
    <p:pull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D363D0-B2F0-4B49-9987-7CE737081A38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221438"/>
      </p:ext>
    </p:extLst>
  </p:cSld>
  <p:clrMapOvr>
    <a:masterClrMapping/>
  </p:clrMapOvr>
  <p:transition spd="med">
    <p:pull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E68DBB-DDEB-48B9-8A91-19BE848BEC20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33235713"/>
      </p:ext>
    </p:extLst>
  </p:cSld>
  <p:clrMapOvr>
    <a:masterClrMapping/>
  </p:clrMapOvr>
  <p:transition spd="med">
    <p:pull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C6B7EB-E3BE-4B8C-8218-4E2C72CD5DFC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2286906"/>
      </p:ext>
    </p:extLst>
  </p:cSld>
  <p:clrMapOvr>
    <a:masterClrMapping/>
  </p:clrMapOvr>
  <p:transition spd="med">
    <p:pull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479FE-A875-4517-99AB-3B58BD277C3E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0136192"/>
      </p:ext>
    </p:extLst>
  </p:cSld>
  <p:clrMapOvr>
    <a:masterClrMapping/>
  </p:clrMapOvr>
  <p:transition spd="med">
    <p:pull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E1307B3-D990-42C1-9F07-F86DB0D4F2F7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3760200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B06-3D51-4779-86D8-B06C70FD2819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E43D-F4C9-4546-BB84-444423F20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69E2E-27AF-48D4-BADA-BC69751D1792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7411774"/>
      </p:ext>
    </p:extLst>
  </p:cSld>
  <p:clrMapOvr>
    <a:masterClrMapping/>
  </p:clrMapOvr>
  <p:transition spd="med">
    <p:pull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C7526C-1EAF-4ECA-92AD-D0CA4499808F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4301621"/>
      </p:ext>
    </p:extLst>
  </p:cSld>
  <p:clrMapOvr>
    <a:masterClrMapping/>
  </p:clrMapOvr>
  <p:transition spd="med">
    <p:pull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4A0B6E-7CEF-496C-A6EF-7120F88B27E9}" type="slidenum">
              <a:rPr lang="ru-RU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18179716"/>
      </p:ext>
    </p:extLst>
  </p:cSld>
  <p:clrMapOvr>
    <a:masterClrMapping/>
  </p:clrMapOvr>
  <p:transition spd="med">
    <p:pull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280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80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7415486-2DDF-4CC4-9246-5898ED7336E4}" type="slidenum">
              <a:rPr lang="ru-RU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9953740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2734-6169-4ADF-8CDD-48EB5C7FA46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3023851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E3C8A-2D3B-4E87-8A8F-53317DAD48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61561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0E53C-6ACA-4F76-916A-0A338C9D8D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139710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F697A-ECD8-4A0B-849D-12250D5BA5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248920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0A09-C0CD-4B0C-883E-B1E00CB22A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8946260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CAA93-27FE-4D4C-ABB0-D51D55A342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176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C00000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B06-3D51-4779-86D8-B06C70FD2819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E43D-F4C9-4546-BB84-444423F20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4112E-59E4-4A35-B034-6FC53E2C27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341350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ADD87-D847-49BF-90E0-D2B55FF3A36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16012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F7F25-97C3-4323-B95C-23200C9286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793527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AFBED-F384-4C58-8E4D-60355B3F086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95373223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280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80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7415486-2DDF-4CC4-9246-5898ED7336E4}" type="slidenum">
              <a:rPr lang="ru-RU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28284998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2734-6169-4ADF-8CDD-48EB5C7FA46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526399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E3C8A-2D3B-4E87-8A8F-53317DAD48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79623595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0E53C-6ACA-4F76-916A-0A338C9D8D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4723803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F697A-ECD8-4A0B-849D-12250D5BA5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9917081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0A09-C0CD-4B0C-883E-B1E00CB22A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164368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B06-3D51-4779-86D8-B06C70FD2819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E43D-F4C9-4546-BB84-444423F20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CAA93-27FE-4D4C-ABB0-D51D55A342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921590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4112E-59E4-4A35-B034-6FC53E2C27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0864037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ADD87-D847-49BF-90E0-D2B55FF3A36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50355528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F7F25-97C3-4323-B95C-23200C9286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2570513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AFBED-F384-4C58-8E4D-60355B3F086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14714433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2438400"/>
            <a:ext cx="9009063" cy="1052513"/>
            <a:chOff x="0" y="1536"/>
            <a:chExt cx="5675" cy="663"/>
          </a:xfrm>
        </p:grpSpPr>
        <p:grpSp>
          <p:nvGrpSpPr>
            <p:cNvPr id="5" name="Group 3"/>
            <p:cNvGrpSpPr>
              <a:grpSpLocks/>
            </p:cNvGrpSpPr>
            <p:nvPr/>
          </p:nvGrpSpPr>
          <p:grpSpPr bwMode="auto">
            <a:xfrm>
              <a:off x="185" y="1604"/>
              <a:ext cx="449" cy="299"/>
              <a:chOff x="720" y="336"/>
              <a:chExt cx="624" cy="432"/>
            </a:xfrm>
          </p:grpSpPr>
          <p:sp>
            <p:nvSpPr>
              <p:cNvPr id="12" name="Rectangle 4"/>
              <p:cNvSpPr>
                <a:spLocks noChangeArrowheads="1"/>
              </p:cNvSpPr>
              <p:nvPr/>
            </p:nvSpPr>
            <p:spPr bwMode="auto">
              <a:xfrm>
                <a:off x="720" y="336"/>
                <a:ext cx="384" cy="432"/>
              </a:xfrm>
              <a:prstGeom prst="rect">
                <a:avLst/>
              </a:prstGeom>
              <a:solidFill>
                <a:schemeClr val="folHlink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3" name="Rectangle 5"/>
              <p:cNvSpPr>
                <a:spLocks noChangeArrowheads="1"/>
              </p:cNvSpPr>
              <p:nvPr/>
            </p:nvSpPr>
            <p:spPr bwMode="auto">
              <a:xfrm>
                <a:off x="1056" y="336"/>
                <a:ext cx="288" cy="432"/>
              </a:xfrm>
              <a:prstGeom prst="rect">
                <a:avLst/>
              </a:prstGeom>
              <a:gradFill rotWithShape="0">
                <a:gsLst>
                  <a:gs pos="0">
                    <a:schemeClr val="folHlink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grpSp>
          <p:nvGrpSpPr>
            <p:cNvPr id="6" name="Group 6"/>
            <p:cNvGrpSpPr>
              <a:grpSpLocks/>
            </p:cNvGrpSpPr>
            <p:nvPr/>
          </p:nvGrpSpPr>
          <p:grpSpPr bwMode="auto">
            <a:xfrm>
              <a:off x="263" y="1870"/>
              <a:ext cx="466" cy="299"/>
              <a:chOff x="912" y="2640"/>
              <a:chExt cx="672" cy="432"/>
            </a:xfrm>
          </p:grpSpPr>
          <p:sp>
            <p:nvSpPr>
              <p:cNvPr id="10" name="Rectangle 7"/>
              <p:cNvSpPr>
                <a:spLocks noChangeArrowheads="1"/>
              </p:cNvSpPr>
              <p:nvPr/>
            </p:nvSpPr>
            <p:spPr bwMode="auto">
              <a:xfrm>
                <a:off x="912" y="2640"/>
                <a:ext cx="384" cy="432"/>
              </a:xfrm>
              <a:prstGeom prst="rect">
                <a:avLst/>
              </a:prstGeom>
              <a:solidFill>
                <a:schemeClr val="accent2"/>
              </a:soli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  <p:sp>
            <p:nvSpPr>
              <p:cNvPr id="11" name="Rectangle 8"/>
              <p:cNvSpPr>
                <a:spLocks noChangeArrowheads="1"/>
              </p:cNvSpPr>
              <p:nvPr/>
            </p:nvSpPr>
            <p:spPr bwMode="auto">
              <a:xfrm>
                <a:off x="1248" y="2640"/>
                <a:ext cx="336" cy="432"/>
              </a:xfrm>
              <a:prstGeom prst="rect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  <a:effectLst/>
            </p:spPr>
            <p:txBody>
              <a:bodyPr wrap="none" anchor="ctr"/>
              <a:lstStyle/>
              <a:p>
                <a:pPr fontAlgn="base">
                  <a:spcBef>
                    <a:spcPct val="0"/>
                  </a:spcBef>
                  <a:spcAft>
                    <a:spcPct val="0"/>
                  </a:spcAft>
                  <a:defRPr/>
                </a:pPr>
                <a:endParaRPr lang="ru-RU">
                  <a:solidFill>
                    <a:srgbClr val="000000"/>
                  </a:solidFill>
                </a:endParaRPr>
              </a:p>
            </p:txBody>
          </p:sp>
        </p:grpSp>
        <p:sp>
          <p:nvSpPr>
            <p:cNvPr id="7" name="Rectangle 9"/>
            <p:cNvSpPr>
              <a:spLocks noChangeArrowheads="1"/>
            </p:cNvSpPr>
            <p:nvPr/>
          </p:nvSpPr>
          <p:spPr bwMode="auto">
            <a:xfrm>
              <a:off x="0" y="1824"/>
              <a:ext cx="353" cy="266"/>
            </a:xfrm>
            <a:prstGeom prst="rect">
              <a:avLst/>
            </a:prstGeom>
            <a:gradFill rotWithShape="0">
              <a:gsLst>
                <a:gs pos="0">
                  <a:schemeClr val="bg1"/>
                </a:gs>
                <a:gs pos="100000">
                  <a:schemeClr val="hlink"/>
                </a:gs>
              </a:gsLst>
              <a:lin ang="1890000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8" name="Rectangle 10"/>
            <p:cNvSpPr>
              <a:spLocks noChangeArrowheads="1"/>
            </p:cNvSpPr>
            <p:nvPr/>
          </p:nvSpPr>
          <p:spPr bwMode="auto">
            <a:xfrm>
              <a:off x="400" y="1536"/>
              <a:ext cx="20" cy="663"/>
            </a:xfrm>
            <a:prstGeom prst="rect">
              <a:avLst/>
            </a:prstGeom>
            <a:solidFill>
              <a:schemeClr val="bg2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  <p:sp>
          <p:nvSpPr>
            <p:cNvPr id="9" name="Rectangle 11"/>
            <p:cNvSpPr>
              <a:spLocks noChangeArrowheads="1"/>
            </p:cNvSpPr>
            <p:nvPr/>
          </p:nvSpPr>
          <p:spPr bwMode="auto">
            <a:xfrm flipV="1">
              <a:off x="199" y="2054"/>
              <a:ext cx="5476" cy="35"/>
            </a:xfrm>
            <a:prstGeom prst="rect">
              <a:avLst/>
            </a:pr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endParaRPr lang="ru-RU">
                <a:solidFill>
                  <a:srgbClr val="000000"/>
                </a:solidFill>
              </a:endParaRPr>
            </a:p>
          </p:txBody>
        </p:sp>
      </p:grpSp>
      <p:sp>
        <p:nvSpPr>
          <p:cNvPr id="128012" name="Rectangle 12"/>
          <p:cNvSpPr>
            <a:spLocks noGrp="1" noChangeArrowheads="1"/>
          </p:cNvSpPr>
          <p:nvPr>
            <p:ph type="ctrTitle"/>
          </p:nvPr>
        </p:nvSpPr>
        <p:spPr>
          <a:xfrm>
            <a:off x="990600" y="1676400"/>
            <a:ext cx="7772400" cy="1462088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28013" name="Rectangle 1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dt" sz="half" idx="10"/>
          </p:nvPr>
        </p:nvSpPr>
        <p:spPr>
          <a:xfrm>
            <a:off x="9906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ftr" sz="quarter" idx="11"/>
          </p:nvPr>
        </p:nvSpPr>
        <p:spPr>
          <a:xfrm>
            <a:off x="3429000" y="6248400"/>
            <a:ext cx="28956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endParaRPr lang="ru-RU">
              <a:solidFill>
                <a:srgbClr val="1C1C1C"/>
              </a:solidFill>
            </a:endParaRPr>
          </a:p>
        </p:txBody>
      </p:sp>
      <p:sp>
        <p:nvSpPr>
          <p:cNvPr id="16" name="Rectangle 1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858000" y="6248400"/>
            <a:ext cx="1905000" cy="457200"/>
          </a:xfrm>
        </p:spPr>
        <p:txBody>
          <a:bodyPr/>
          <a:lstStyle>
            <a:lvl1pPr>
              <a:defRPr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fld id="{07415486-2DDF-4CC4-9246-5898ED7336E4}" type="slidenum">
              <a:rPr lang="ru-RU">
                <a:solidFill>
                  <a:srgbClr val="1C1C1C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1C1C1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3406696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842734-6169-4ADF-8CDD-48EB5C7FA46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287514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E8E3C8A-2D3B-4E87-8A8F-53317DAD485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398253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145088" y="2017713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10E53C-6ACA-4F76-916A-0A338C9D8DF3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7153323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FF697A-ECD8-4A0B-849D-12250D5BA535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287054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B06-3D51-4779-86D8-B06C70FD2819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E43D-F4C9-4546-BB84-444423F20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BF60A09-C0CD-4B0C-883E-B1E00CB22AC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63864906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84CAA93-27FE-4D4C-ABB0-D51D55A3425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31324677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F4112E-59E4-4A35-B034-6FC53E2C272A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95975094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53ADD87-D847-49BF-90E0-D2B55FF3A36B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8245556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9F7F25-97C3-4323-B95C-23200C928692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03133420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004050" y="214313"/>
            <a:ext cx="1951038" cy="59182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50938" y="214313"/>
            <a:ext cx="5700712" cy="59182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BAFBED-F384-4C58-8E4D-60355B3F0861}" type="slidenum">
              <a:rPr lang="ru-RU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0594396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rgbClr val="002F5E"/>
            </a:gs>
            <a:gs pos="5000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D040-26BB-4872-A7D5-70B6F58F6EB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6292802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921B0-CD11-43DF-80E3-BE5AF86665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563447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3D4F-18BB-4559-8EDD-EC8B6F08D8E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531157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E33A-D959-4F0F-823D-C8C1B479B36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37513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B06-3D51-4779-86D8-B06C70FD2819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E43D-F4C9-4546-BB84-444423F20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84BEB-015E-4683-B022-D71B67BFCAC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49139548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61F5C-0D66-444A-AAE3-4F68F4DF9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26607748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19A6-BBD4-46C6-9C2C-17A2530752A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7359588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194D-238C-4143-9C3F-30C9CEED8A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6704981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4758A-1297-4DE8-BF94-CBF3FFF91E6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4974935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98EFD-B245-442B-9D2F-20DEF19510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3371047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124A2-3F52-4224-9727-B86F7933B7D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7773785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rgbClr val="002F5E"/>
            </a:gs>
            <a:gs pos="5000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D040-26BB-4872-A7D5-70B6F58F6EB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6195569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921B0-CD11-43DF-80E3-BE5AF86665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936578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3D4F-18BB-4559-8EDD-EC8B6F08D8E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794127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B06-3D51-4779-86D8-B06C70FD2819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E43D-F4C9-4546-BB84-444423F20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E33A-D959-4F0F-823D-C8C1B479B36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7135599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84BEB-015E-4683-B022-D71B67BFCAC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3705769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61F5C-0D66-444A-AAE3-4F68F4DF9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3195016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19A6-BBD4-46C6-9C2C-17A2530752A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97402960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194D-238C-4143-9C3F-30C9CEED8A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3823528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4758A-1297-4DE8-BF94-CBF3FFF91E6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4488471"/>
      </p:ext>
    </p:extLst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98EFD-B245-442B-9D2F-20DEF19510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0352222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124A2-3F52-4224-9727-B86F7933B7D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24191785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rgbClr val="002F5E"/>
            </a:gs>
            <a:gs pos="5000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D040-26BB-4872-A7D5-70B6F58F6EB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1636308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921B0-CD11-43DF-80E3-BE5AF86665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75540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B06-3D51-4779-86D8-B06C70FD2819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E43D-F4C9-4546-BB84-444423F20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3D4F-18BB-4559-8EDD-EC8B6F08D8E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0758733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E33A-D959-4F0F-823D-C8C1B479B36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7891293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84BEB-015E-4683-B022-D71B67BFCAC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4847061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61F5C-0D66-444A-AAE3-4F68F4DF9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77499227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19A6-BBD4-46C6-9C2C-17A2530752A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25411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194D-238C-4143-9C3F-30C9CEED8A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9799431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4758A-1297-4DE8-BF94-CBF3FFF91E6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8767150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98EFD-B245-442B-9D2F-20DEF19510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1968372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124A2-3F52-4224-9727-B86F7933B7D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98561206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Pr>
        <a:gradFill rotWithShape="0">
          <a:gsLst>
            <a:gs pos="0">
              <a:srgbClr val="002F5E"/>
            </a:gs>
            <a:gs pos="5000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1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131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b="0">
                <a:latin typeface="Times New Roman" pitchFamily="18" charset="0"/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85D040-26BB-4872-A7D5-70B6F58F6EB0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3679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8A6B06-3D51-4779-86D8-B06C70FD2819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4AE43D-F4C9-4546-BB84-444423F20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>
    <p:split orient="vert"/>
  </p:transition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3921B0-CD11-43DF-80E3-BE5AF86665A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5206732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03D4F-18BB-4559-8EDD-EC8B6F08D8E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18281310"/>
      </p:ext>
    </p:extLst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E4E33A-D959-4F0F-823D-C8C1B479B36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2186117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B84BEB-015E-4683-B022-D71B67BFCACC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3376235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361F5C-0D66-444A-AAE3-4F68F4DF975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6453167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9719A6-BBD4-46C6-9C2C-17A2530752AB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02908019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D5194D-238C-4143-9C3F-30C9CEED8A0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0087778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BD4758A-1297-4DE8-BF94-CBF3FFF91E64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8770602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198EFD-B245-442B-9D2F-20DEF19510B2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59989496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B8124A2-3F52-4224-9727-B86F7933B7DE}" type="slidenum">
              <a:rPr lang="ru-RU">
                <a:solidFill>
                  <a:srgbClr val="FFFFFF"/>
                </a:solidFill>
              </a:rPr>
              <a:pPr>
                <a:defRPr/>
              </a:pPr>
              <a:t>‹#›</a:t>
            </a:fld>
            <a:endParaRPr lang="ru-RU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24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7.xml"/><Relationship Id="rId3" Type="http://schemas.openxmlformats.org/officeDocument/2006/relationships/slideLayout" Target="../slideLayouts/slideLayout102.xml"/><Relationship Id="rId7" Type="http://schemas.openxmlformats.org/officeDocument/2006/relationships/slideLayout" Target="../slideLayouts/slideLayout106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1.xml"/><Relationship Id="rId1" Type="http://schemas.openxmlformats.org/officeDocument/2006/relationships/slideLayout" Target="../slideLayouts/slideLayout100.xml"/><Relationship Id="rId6" Type="http://schemas.openxmlformats.org/officeDocument/2006/relationships/slideLayout" Target="../slideLayouts/slideLayout105.xml"/><Relationship Id="rId11" Type="http://schemas.openxmlformats.org/officeDocument/2006/relationships/slideLayout" Target="../slideLayouts/slideLayout110.xml"/><Relationship Id="rId5" Type="http://schemas.openxmlformats.org/officeDocument/2006/relationships/slideLayout" Target="../slideLayouts/slideLayout104.xml"/><Relationship Id="rId10" Type="http://schemas.openxmlformats.org/officeDocument/2006/relationships/slideLayout" Target="../slideLayouts/slideLayout109.xml"/><Relationship Id="rId4" Type="http://schemas.openxmlformats.org/officeDocument/2006/relationships/slideLayout" Target="../slideLayouts/slideLayout103.xml"/><Relationship Id="rId9" Type="http://schemas.openxmlformats.org/officeDocument/2006/relationships/slideLayout" Target="../slideLayouts/slideLayout108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5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2.xml"/><Relationship Id="rId3" Type="http://schemas.openxmlformats.org/officeDocument/2006/relationships/slideLayout" Target="../slideLayouts/slideLayout47.xml"/><Relationship Id="rId7" Type="http://schemas.openxmlformats.org/officeDocument/2006/relationships/slideLayout" Target="../slideLayouts/slideLayout51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6.xml"/><Relationship Id="rId1" Type="http://schemas.openxmlformats.org/officeDocument/2006/relationships/slideLayout" Target="../slideLayouts/slideLayout45.xml"/><Relationship Id="rId6" Type="http://schemas.openxmlformats.org/officeDocument/2006/relationships/slideLayout" Target="../slideLayouts/slideLayout50.xml"/><Relationship Id="rId11" Type="http://schemas.openxmlformats.org/officeDocument/2006/relationships/slideLayout" Target="../slideLayouts/slideLayout55.xml"/><Relationship Id="rId5" Type="http://schemas.openxmlformats.org/officeDocument/2006/relationships/slideLayout" Target="../slideLayouts/slideLayout49.xml"/><Relationship Id="rId10" Type="http://schemas.openxmlformats.org/officeDocument/2006/relationships/slideLayout" Target="../slideLayouts/slideLayout54.xml"/><Relationship Id="rId4" Type="http://schemas.openxmlformats.org/officeDocument/2006/relationships/slideLayout" Target="../slideLayouts/slideLayout48.xml"/><Relationship Id="rId9" Type="http://schemas.openxmlformats.org/officeDocument/2006/relationships/slideLayout" Target="../slideLayouts/slideLayout5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3.xml"/><Relationship Id="rId3" Type="http://schemas.openxmlformats.org/officeDocument/2006/relationships/slideLayout" Target="../slideLayouts/slideLayout58.xml"/><Relationship Id="rId7" Type="http://schemas.openxmlformats.org/officeDocument/2006/relationships/slideLayout" Target="../slideLayouts/slideLayout62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7.xml"/><Relationship Id="rId1" Type="http://schemas.openxmlformats.org/officeDocument/2006/relationships/slideLayout" Target="../slideLayouts/slideLayout56.xml"/><Relationship Id="rId6" Type="http://schemas.openxmlformats.org/officeDocument/2006/relationships/slideLayout" Target="../slideLayouts/slideLayout61.xml"/><Relationship Id="rId11" Type="http://schemas.openxmlformats.org/officeDocument/2006/relationships/slideLayout" Target="../slideLayouts/slideLayout66.xml"/><Relationship Id="rId5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5.xml"/><Relationship Id="rId4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4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4.xml"/><Relationship Id="rId3" Type="http://schemas.openxmlformats.org/officeDocument/2006/relationships/slideLayout" Target="../slideLayouts/slideLayout69.xml"/><Relationship Id="rId7" Type="http://schemas.openxmlformats.org/officeDocument/2006/relationships/slideLayout" Target="../slideLayouts/slideLayout73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8.xml"/><Relationship Id="rId1" Type="http://schemas.openxmlformats.org/officeDocument/2006/relationships/slideLayout" Target="../slideLayouts/slideLayout67.xml"/><Relationship Id="rId6" Type="http://schemas.openxmlformats.org/officeDocument/2006/relationships/slideLayout" Target="../slideLayouts/slideLayout72.xml"/><Relationship Id="rId11" Type="http://schemas.openxmlformats.org/officeDocument/2006/relationships/slideLayout" Target="../slideLayouts/slideLayout77.xml"/><Relationship Id="rId5" Type="http://schemas.openxmlformats.org/officeDocument/2006/relationships/slideLayout" Target="../slideLayouts/slideLayout71.xml"/><Relationship Id="rId10" Type="http://schemas.openxmlformats.org/officeDocument/2006/relationships/slideLayout" Target="../slideLayouts/slideLayout76.xml"/><Relationship Id="rId4" Type="http://schemas.openxmlformats.org/officeDocument/2006/relationships/slideLayout" Target="../slideLayouts/slideLayout70.xml"/><Relationship Id="rId9" Type="http://schemas.openxmlformats.org/officeDocument/2006/relationships/slideLayout" Target="../slideLayouts/slideLayout7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5.xml"/><Relationship Id="rId3" Type="http://schemas.openxmlformats.org/officeDocument/2006/relationships/slideLayout" Target="../slideLayouts/slideLayout80.xml"/><Relationship Id="rId7" Type="http://schemas.openxmlformats.org/officeDocument/2006/relationships/slideLayout" Target="../slideLayouts/slideLayout84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79.xml"/><Relationship Id="rId1" Type="http://schemas.openxmlformats.org/officeDocument/2006/relationships/slideLayout" Target="../slideLayouts/slideLayout78.xml"/><Relationship Id="rId6" Type="http://schemas.openxmlformats.org/officeDocument/2006/relationships/slideLayout" Target="../slideLayouts/slideLayout83.xml"/><Relationship Id="rId11" Type="http://schemas.openxmlformats.org/officeDocument/2006/relationships/slideLayout" Target="../slideLayouts/slideLayout88.xml"/><Relationship Id="rId5" Type="http://schemas.openxmlformats.org/officeDocument/2006/relationships/slideLayout" Target="../slideLayouts/slideLayout82.xml"/><Relationship Id="rId10" Type="http://schemas.openxmlformats.org/officeDocument/2006/relationships/slideLayout" Target="../slideLayouts/slideLayout87.xml"/><Relationship Id="rId4" Type="http://schemas.openxmlformats.org/officeDocument/2006/relationships/slideLayout" Target="../slideLayouts/slideLayout81.xml"/><Relationship Id="rId9" Type="http://schemas.openxmlformats.org/officeDocument/2006/relationships/slideLayout" Target="../slideLayouts/slideLayout86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6.xml"/><Relationship Id="rId3" Type="http://schemas.openxmlformats.org/officeDocument/2006/relationships/slideLayout" Target="../slideLayouts/slideLayout91.xml"/><Relationship Id="rId7" Type="http://schemas.openxmlformats.org/officeDocument/2006/relationships/slideLayout" Target="../slideLayouts/slideLayout95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0.xml"/><Relationship Id="rId1" Type="http://schemas.openxmlformats.org/officeDocument/2006/relationships/slideLayout" Target="../slideLayouts/slideLayout89.xml"/><Relationship Id="rId6" Type="http://schemas.openxmlformats.org/officeDocument/2006/relationships/slideLayout" Target="../slideLayouts/slideLayout94.xml"/><Relationship Id="rId11" Type="http://schemas.openxmlformats.org/officeDocument/2006/relationships/slideLayout" Target="../slideLayouts/slideLayout99.xml"/><Relationship Id="rId5" Type="http://schemas.openxmlformats.org/officeDocument/2006/relationships/slideLayout" Target="../slideLayouts/slideLayout93.xml"/><Relationship Id="rId10" Type="http://schemas.openxmlformats.org/officeDocument/2006/relationships/slideLayout" Target="../slideLayouts/slideLayout98.xml"/><Relationship Id="rId4" Type="http://schemas.openxmlformats.org/officeDocument/2006/relationships/slideLayout" Target="../slideLayouts/slideLayout92.xml"/><Relationship Id="rId9" Type="http://schemas.openxmlformats.org/officeDocument/2006/relationships/slideLayout" Target="../slideLayouts/slideLayout9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duotone>
              <a:schemeClr val="bg2">
                <a:shade val="45000"/>
                <a:satMod val="135000"/>
              </a:schemeClr>
              <a:prstClr val="white"/>
            </a:duotone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4" descr="H:\графика\asadal\scool\scool\38 [Converted]111.png"/>
          <p:cNvPicPr>
            <a:picLocks noChangeAspect="1" noChangeArrowheads="1"/>
          </p:cNvPicPr>
          <p:nvPr/>
        </p:nvPicPr>
        <p:blipFill>
          <a:blip r:embed="rId14" cstate="print"/>
          <a:srcRect l="2920" t="16669" r="3650"/>
          <a:stretch>
            <a:fillRect/>
          </a:stretch>
        </p:blipFill>
        <p:spPr bwMode="auto">
          <a:xfrm>
            <a:off x="0" y="0"/>
            <a:ext cx="9144000" cy="142873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pic>
        <p:nvPicPr>
          <p:cNvPr id="13" name="Picture 3" descr="H:\графика\asadal\scool\scool\38 [Converted].png"/>
          <p:cNvPicPr>
            <a:picLocks noChangeAspect="1" noChangeArrowheads="1"/>
          </p:cNvPicPr>
          <p:nvPr/>
        </p:nvPicPr>
        <p:blipFill>
          <a:blip r:embed="rId15" cstate="print"/>
          <a:srcRect l="11539" b="11939"/>
          <a:stretch>
            <a:fillRect/>
          </a:stretch>
        </p:blipFill>
        <p:spPr bwMode="auto">
          <a:xfrm>
            <a:off x="0" y="5357826"/>
            <a:ext cx="3286084" cy="1500174"/>
          </a:xfrm>
          <a:prstGeom prst="rect">
            <a:avLst/>
          </a:prstGeom>
          <a:noFill/>
        </p:spPr>
      </p:pic>
      <p:pic>
        <p:nvPicPr>
          <p:cNvPr id="14" name="Picture 2" descr="H:\графика\asadal\scool\scool\23\10101010.png"/>
          <p:cNvPicPr>
            <a:picLocks noChangeAspect="1" noChangeArrowheads="1"/>
          </p:cNvPicPr>
          <p:nvPr/>
        </p:nvPicPr>
        <p:blipFill>
          <a:blip r:embed="rId16" cstate="print"/>
          <a:srcRect l="11857"/>
          <a:stretch>
            <a:fillRect/>
          </a:stretch>
        </p:blipFill>
        <p:spPr bwMode="auto">
          <a:xfrm flipH="1">
            <a:off x="8215338" y="5175261"/>
            <a:ext cx="928662" cy="1682739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14290"/>
            <a:ext cx="9144000" cy="1143008"/>
          </a:xfrm>
          <a:prstGeom prst="rect">
            <a:avLst/>
          </a:prstGeom>
          <a:gradFill>
            <a:gsLst>
              <a:gs pos="0">
                <a:schemeClr val="accent6">
                  <a:lumMod val="20000"/>
                  <a:lumOff val="80000"/>
                  <a:alpha val="0"/>
                </a:schemeClr>
              </a:gs>
              <a:gs pos="39999">
                <a:schemeClr val="accent6">
                  <a:lumMod val="60000"/>
                  <a:lumOff val="40000"/>
                  <a:alpha val="0"/>
                </a:schemeClr>
              </a:gs>
              <a:gs pos="70000">
                <a:schemeClr val="accent6">
                  <a:lumMod val="75000"/>
                  <a:alpha val="67000"/>
                </a:schemeClr>
              </a:gs>
              <a:gs pos="100000">
                <a:srgbClr val="FF0000">
                  <a:alpha val="60000"/>
                </a:srgbClr>
              </a:gs>
            </a:gsLst>
            <a:lin ang="5400000" scaled="0"/>
          </a:gradFill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71612"/>
            <a:ext cx="8229600" cy="455455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A6B06-3D51-4779-86D8-B06C70FD2819}" type="datetimeFigureOut">
              <a:rPr lang="ru-RU" smtClean="0"/>
              <a:pPr/>
              <a:t>22.01.2016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4AE43D-F4C9-4546-BB84-444423F2084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ransition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chemeClr val="bg1">
              <a:lumMod val="95000"/>
            </a:schemeClr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Cambria" pitchFamily="18" charset="0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b="1" kern="1200">
          <a:solidFill>
            <a:schemeClr val="tx1"/>
          </a:solidFill>
          <a:latin typeface="Garamond" pitchFamily="18" charset="0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0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B63DCA-CC09-453B-B36E-B7A2D5FF3D29}" type="slidenum">
              <a:rPr lang="ru-RU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845072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9AE8F460-507D-4977-A501-B1F6F8B79FA9}" type="slidenum">
              <a:rPr lang="ru-RU">
                <a:solidFill>
                  <a:prstClr val="black">
                    <a:tint val="75000"/>
                  </a:prstClr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prstClr val="black">
                  <a:tint val="75000"/>
                </a:prstClr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53415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ransition spd="med">
    <p:pull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69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69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69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A13F86-860D-4108-8918-66B5A491077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42199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69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69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69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A13F86-860D-4108-8918-66B5A491077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685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Rectangle 2"/>
          <p:cNvSpPr>
            <a:spLocks noChangeArrowheads="1"/>
          </p:cNvSpPr>
          <p:nvPr/>
        </p:nvSpPr>
        <p:spPr bwMode="ltGray">
          <a:xfrm>
            <a:off x="417513" y="1098550"/>
            <a:ext cx="438150" cy="474663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79" name="Rectangle 3"/>
          <p:cNvSpPr>
            <a:spLocks noChangeArrowheads="1"/>
          </p:cNvSpPr>
          <p:nvPr/>
        </p:nvSpPr>
        <p:spPr bwMode="ltGray">
          <a:xfrm>
            <a:off x="800100" y="1098550"/>
            <a:ext cx="328613" cy="474663"/>
          </a:xfrm>
          <a:prstGeom prst="rect">
            <a:avLst/>
          </a:prstGeom>
          <a:gradFill rotWithShape="0">
            <a:gsLst>
              <a:gs pos="0">
                <a:schemeClr val="accent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0" name="Rectangle 4"/>
          <p:cNvSpPr>
            <a:spLocks noChangeArrowheads="1"/>
          </p:cNvSpPr>
          <p:nvPr/>
        </p:nvSpPr>
        <p:spPr bwMode="ltGray">
          <a:xfrm>
            <a:off x="541338" y="1520825"/>
            <a:ext cx="422275" cy="474663"/>
          </a:xfrm>
          <a:prstGeom prst="rect">
            <a:avLst/>
          </a:prstGeom>
          <a:solidFill>
            <a:schemeClr val="folHlink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1" name="Rectangle 5"/>
          <p:cNvSpPr>
            <a:spLocks noChangeArrowheads="1"/>
          </p:cNvSpPr>
          <p:nvPr/>
        </p:nvSpPr>
        <p:spPr bwMode="ltGray">
          <a:xfrm>
            <a:off x="911225" y="1520825"/>
            <a:ext cx="368300" cy="474663"/>
          </a:xfrm>
          <a:prstGeom prst="rect">
            <a:avLst/>
          </a:prstGeom>
          <a:gradFill rotWithShape="0">
            <a:gsLst>
              <a:gs pos="0">
                <a:schemeClr val="folHlink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2" name="Rectangle 6"/>
          <p:cNvSpPr>
            <a:spLocks noChangeArrowheads="1"/>
          </p:cNvSpPr>
          <p:nvPr/>
        </p:nvSpPr>
        <p:spPr bwMode="ltGray">
          <a:xfrm>
            <a:off x="127000" y="1447800"/>
            <a:ext cx="560388" cy="422275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hlink"/>
              </a:gs>
            </a:gsLst>
            <a:lin ang="189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3" name="Rectangle 7"/>
          <p:cNvSpPr>
            <a:spLocks noChangeArrowheads="1"/>
          </p:cNvSpPr>
          <p:nvPr/>
        </p:nvSpPr>
        <p:spPr bwMode="gray">
          <a:xfrm>
            <a:off x="762000" y="990600"/>
            <a:ext cx="31750" cy="1052513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26984" name="Rectangle 8"/>
          <p:cNvSpPr>
            <a:spLocks noChangeArrowheads="1"/>
          </p:cNvSpPr>
          <p:nvPr/>
        </p:nvSpPr>
        <p:spPr bwMode="gray">
          <a:xfrm>
            <a:off x="442913" y="1781175"/>
            <a:ext cx="8226425" cy="31750"/>
          </a:xfrm>
          <a:prstGeom prst="rect">
            <a:avLst/>
          </a:prstGeom>
          <a:gradFill rotWithShape="0">
            <a:gsLst>
              <a:gs pos="0">
                <a:schemeClr val="bg2"/>
              </a:gs>
              <a:gs pos="100000">
                <a:schemeClr val="bg1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000000"/>
              </a:solidFill>
            </a:endParaRPr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title"/>
          </p:nvPr>
        </p:nvSpPr>
        <p:spPr bwMode="auto">
          <a:xfrm>
            <a:off x="1150938" y="214313"/>
            <a:ext cx="7793037" cy="1462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заголовка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82688" y="2017713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26987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620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6988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7600" y="6243638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000000"/>
              </a:solidFill>
            </a:endParaRPr>
          </a:p>
        </p:txBody>
      </p:sp>
      <p:sp>
        <p:nvSpPr>
          <p:cNvPr id="126989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42150" y="6243638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F4A13F86-860D-4108-8918-66B5A491077E}" type="slidenum">
              <a:rPr lang="ru-RU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0130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55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n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5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5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0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B63DCA-CC09-453B-B36E-B7A2D5FF3D29}" type="slidenum">
              <a:rPr lang="ru-RU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99335217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0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B63DCA-CC09-453B-B36E-B7A2D5FF3D29}" type="slidenum">
              <a:rPr lang="ru-RU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178924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0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B63DCA-CC09-453B-B36E-B7A2D5FF3D29}" type="slidenum">
              <a:rPr lang="ru-RU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96252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1" name="Rectangle 3"/>
          <p:cNvSpPr>
            <a:spLocks noChangeArrowheads="1"/>
          </p:cNvSpPr>
          <p:nvPr/>
        </p:nvSpPr>
        <p:spPr bwMode="auto">
          <a:xfrm>
            <a:off x="152400" y="1752600"/>
            <a:ext cx="4724400" cy="152400"/>
          </a:xfrm>
          <a:prstGeom prst="rect">
            <a:avLst/>
          </a:prstGeom>
          <a:solidFill>
            <a:schemeClr val="accent1">
              <a:alpha val="50000"/>
            </a:schemeClr>
          </a:soli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2" name="Rectangle 4"/>
          <p:cNvSpPr>
            <a:spLocks noChangeArrowheads="1"/>
          </p:cNvSpPr>
          <p:nvPr/>
        </p:nvSpPr>
        <p:spPr bwMode="auto">
          <a:xfrm>
            <a:off x="685800" y="6629400"/>
            <a:ext cx="3505200" cy="227013"/>
          </a:xfrm>
          <a:prstGeom prst="rect">
            <a:avLst/>
          </a:prstGeom>
          <a:gradFill rotWithShape="0">
            <a:gsLst>
              <a:gs pos="0">
                <a:schemeClr val="hlink">
                  <a:gamma/>
                  <a:shade val="46275"/>
                  <a:invGamma/>
                </a:schemeClr>
              </a:gs>
              <a:gs pos="50000">
                <a:schemeClr val="hlink"/>
              </a:gs>
              <a:gs pos="100000">
                <a:schemeClr val="hlink">
                  <a:gamma/>
                  <a:shade val="46275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3" name="Rectangle 5"/>
          <p:cNvSpPr>
            <a:spLocks noChangeArrowheads="1"/>
          </p:cNvSpPr>
          <p:nvPr/>
        </p:nvSpPr>
        <p:spPr bwMode="auto">
          <a:xfrm>
            <a:off x="762000" y="762000"/>
            <a:ext cx="83804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kumimoji="1" lang="ru-RU" sz="2400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4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Образец текста</a:t>
            </a:r>
          </a:p>
          <a:p>
            <a:pPr lvl="1"/>
            <a:r>
              <a:rPr lang="ru-RU" altLang="ru-RU" smtClean="0"/>
              <a:t>Второй уровень</a:t>
            </a:r>
          </a:p>
          <a:p>
            <a:pPr lvl="2"/>
            <a:r>
              <a:rPr lang="ru-RU" altLang="ru-RU" smtClean="0"/>
              <a:t>Третий уровень</a:t>
            </a:r>
          </a:p>
          <a:p>
            <a:pPr lvl="3"/>
            <a:r>
              <a:rPr lang="ru-RU" altLang="ru-RU" smtClean="0"/>
              <a:t>Четвертый уровень</a:t>
            </a:r>
          </a:p>
          <a:p>
            <a:pPr lvl="4"/>
            <a:r>
              <a:rPr lang="ru-RU" altLang="ru-RU" smtClean="0"/>
              <a:t>Пятый уровень</a:t>
            </a:r>
          </a:p>
        </p:txBody>
      </p:sp>
      <p:sp>
        <p:nvSpPr>
          <p:cNvPr id="130056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7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  <p:sp>
        <p:nvSpPr>
          <p:cNvPr id="130058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kumimoji="0" sz="1400">
                <a:cs typeface="Arial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B63DCA-CC09-453B-B36E-B7A2D5FF3D29}" type="slidenum">
              <a:rPr lang="ru-RU">
                <a:solidFill>
                  <a:srgbClr val="FFFFFF"/>
                </a:solidFill>
                <a:latin typeface="Times New Roman" pitchFamily="18" charset="0"/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ru-RU">
              <a:solidFill>
                <a:srgbClr val="FFFFFF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942136"/>
      </p:ext>
    </p:extLst>
  </p:cSld>
  <p:clrMap bg1="dk2" tx1="lt1" bg2="dk1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itchFamily="2" charset="2"/>
        <a:buChar char="l"/>
        <a:defRPr sz="32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 b="1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 b="1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 b="1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Char char="•"/>
        <a:defRPr sz="2000" b="1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900igr.net/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9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8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10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wmf"/><Relationship Id="rId1" Type="http://schemas.openxmlformats.org/officeDocument/2006/relationships/slideLayout" Target="../slideLayouts/slideLayout6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gif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71472" y="1643050"/>
            <a:ext cx="8143932" cy="4500594"/>
          </a:xfrm>
          <a:solidFill>
            <a:schemeClr val="bg2"/>
          </a:solidFill>
          <a:ln>
            <a:noFill/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sz="3600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Тема нашего мастер класса </a:t>
            </a:r>
            <a:r>
              <a:rPr lang="en-US" sz="36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/>
            </a:r>
            <a:br>
              <a:rPr lang="en-US" sz="36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</a:br>
            <a:r>
              <a:rPr lang="ru-RU" sz="3600" dirty="0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«</a:t>
            </a:r>
            <a:r>
              <a:rPr lang="ru-RU" sz="3600" dirty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Использование интерактивной доски  и электронно-образовательных ресурсов в начальной </a:t>
            </a:r>
            <a:r>
              <a:rPr lang="ru-RU" sz="3600" dirty="0" err="1" smtClean="0">
                <a:solidFill>
                  <a:srgbClr val="FF0000"/>
                </a:solidFill>
                <a:effectLst/>
                <a:latin typeface="Times New Roman"/>
                <a:ea typeface="Calibri"/>
                <a:cs typeface="Times New Roman"/>
              </a:rPr>
              <a:t>школе»</a:t>
            </a:r>
            <a:r>
              <a:rPr lang="ru-RU" sz="3600" dirty="0" err="1" smtClean="0">
                <a:effectLst/>
                <a:latin typeface="Times New Roman"/>
                <a:ea typeface="Calibri"/>
                <a:cs typeface="Times New Roman"/>
              </a:rPr>
              <a:t>е</a:t>
            </a:r>
            <a:r>
              <a:rPr lang="ru-RU" sz="3600" dirty="0">
                <a:effectLst/>
                <a:latin typeface="Times New Roman"/>
                <a:ea typeface="Calibri"/>
                <a:cs typeface="Times New Roman"/>
              </a:rPr>
              <a:t>»</a:t>
            </a:r>
            <a:r>
              <a:rPr lang="ru-RU" sz="3600" dirty="0">
                <a:effectLst/>
                <a:latin typeface="Calibri"/>
                <a:ea typeface="Calibri"/>
                <a:cs typeface="Times New Roman"/>
              </a:rPr>
              <a:t/>
            </a:r>
            <a:br>
              <a:rPr lang="ru-RU" sz="3600" dirty="0">
                <a:effectLst/>
                <a:latin typeface="Calibri"/>
                <a:ea typeface="Calibri"/>
                <a:cs typeface="Times New Roman"/>
              </a:rPr>
            </a:br>
            <a:endParaRPr lang="ru-RU" sz="3600" dirty="0">
              <a:solidFill>
                <a:srgbClr val="7030A0"/>
              </a:solidFill>
            </a:endParaRPr>
          </a:p>
        </p:txBody>
      </p:sp>
      <p:sp>
        <p:nvSpPr>
          <p:cNvPr id="3" name="Скругленный прямоугольник 2">
            <a:hlinkClick r:id="rId2" tooltip=" Каталог презентаций "/>
          </p:cNvPr>
          <p:cNvSpPr/>
          <p:nvPr/>
        </p:nvSpPr>
        <p:spPr>
          <a:xfrm>
            <a:off x="3898900" y="6477000"/>
            <a:ext cx="1346200" cy="355600"/>
          </a:xfrm>
          <a:prstGeom prst="roundRect">
            <a:avLst/>
          </a:prstGeom>
          <a:gradFill flip="none" rotWithShape="1">
            <a:gsLst>
              <a:gs pos="0">
                <a:srgbClr val="FFFFFF"/>
              </a:gs>
              <a:gs pos="100000">
                <a:srgbClr val="FFFFFF">
                  <a:shade val="88000"/>
                </a:srgbClr>
              </a:gs>
            </a:gsLst>
            <a:lin ang="5400000" scaled="1"/>
            <a:tileRect/>
          </a:gradFill>
          <a:ln w="12700">
            <a:solidFill>
              <a:srgbClr val="3333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88900" tIns="25400" rIns="88900" bIns="50800" rtlCol="0" anchor="ctr"/>
          <a:lstStyle/>
          <a:p>
            <a:pPr algn="ctr"/>
            <a:r>
              <a:rPr lang="en-US" sz="2000" u="sng" smtClean="0">
                <a:solidFill>
                  <a:srgbClr val="3333CC"/>
                </a:solidFill>
                <a:latin typeface="Arial"/>
              </a:rPr>
              <a:t>900igr.net</a:t>
            </a:r>
            <a:endParaRPr lang="ru-RU" sz="2000" u="sng">
              <a:solidFill>
                <a:srgbClr val="3333CC"/>
              </a:solidFill>
              <a:latin typeface="Arial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08940" lvl="0" algn="just">
              <a:lnSpc>
                <a:spcPct val="115000"/>
              </a:lnSpc>
              <a:spcAft>
                <a:spcPts val="1000"/>
              </a:spcAft>
            </a:pPr>
            <a:r>
              <a:rPr lang="ru-RU" i="1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Наглядность и интерактивность</a:t>
            </a:r>
            <a:r>
              <a:rPr lang="ru-RU" dirty="0">
                <a:solidFill>
                  <a:prstClr val="black"/>
                </a:solidFill>
                <a:latin typeface="Times New Roman"/>
                <a:ea typeface="Calibri"/>
                <a:cs typeface="Times New Roman"/>
              </a:rPr>
              <a:t> – вот основное преимущество интерактивной доски!    </a:t>
            </a:r>
            <a:endParaRPr lang="ru-RU" sz="1200" dirty="0">
              <a:solidFill>
                <a:prstClr val="black"/>
              </a:solidFill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0671318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ru-RU" dirty="0">
              <a:solidFill>
                <a:srgbClr val="FFFF00"/>
              </a:solidFill>
            </a:endParaRPr>
          </a:p>
        </p:txBody>
      </p:sp>
      <p:pic>
        <p:nvPicPr>
          <p:cNvPr id="4" name="Объект 3" descr="Доски - где купить по выгодным ценам. Характеристики, обзоры и отзывы для доски на Товары@Mail.ru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1916832"/>
            <a:ext cx="4554538" cy="4554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Прямоугольник 4"/>
          <p:cNvSpPr/>
          <p:nvPr/>
        </p:nvSpPr>
        <p:spPr>
          <a:xfrm>
            <a:off x="4572000" y="2028617"/>
            <a:ext cx="4248472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400" b="1" dirty="0">
                <a:solidFill>
                  <a:srgbClr val="FF0000"/>
                </a:solidFill>
                <a:latin typeface="Times New Roman"/>
                <a:ea typeface="Calibri"/>
                <a:cs typeface="+mj-cs"/>
              </a:rPr>
              <a:t>Формы использования интерактивной доски на уроке</a:t>
            </a:r>
            <a:endParaRPr lang="ru-RU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19863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17713"/>
            <a:ext cx="822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3600" dirty="0" smtClean="0"/>
              <a:t>Учитель, идущий в ногу со временем, сегодня психологически и технически готов использовать информационные технологии в преподавании. Любой этап урока можно оживить внедрением цифровых образовательных ресурсов.</a:t>
            </a:r>
          </a:p>
        </p:txBody>
      </p:sp>
    </p:spTree>
    <p:extLst>
      <p:ext uri="{BB962C8B-B14F-4D97-AF65-F5344CB8AC3E}">
        <p14:creationId xmlns:p14="http://schemas.microsoft.com/office/powerpoint/2010/main" val="3702942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 descr="Электронные ресурсыЭлектронные ресурсы Мультимедийные курсы Презентация к уроку Логические игры Тестовые оболочки Рес..."/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35076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3248025" y="457200"/>
            <a:ext cx="5895975" cy="990600"/>
          </a:xfrm>
        </p:spPr>
        <p:txBody>
          <a:bodyPr/>
          <a:lstStyle/>
          <a:p>
            <a:pPr eaLnBrk="1" hangingPunct="1"/>
            <a:r>
              <a:rPr lang="ru-RU" altLang="ru-RU" dirty="0" smtClean="0"/>
              <a:t>ВИДЫ </a:t>
            </a:r>
            <a:r>
              <a:rPr lang="ru-RU" altLang="ru-RU" dirty="0" smtClean="0"/>
              <a:t>ЭОР</a:t>
            </a:r>
            <a:endParaRPr lang="ru-RU" altLang="ru-RU" dirty="0" smtClean="0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2362200"/>
            <a:ext cx="3814763" cy="4114800"/>
          </a:xfrm>
        </p:spPr>
        <p:txBody>
          <a:bodyPr/>
          <a:lstStyle/>
          <a:p>
            <a:pPr eaLnBrk="1" hangingPunct="1"/>
            <a:r>
              <a:rPr lang="ru-RU" altLang="ru-RU" smtClean="0">
                <a:hlinkClick r:id="" action="ppaction://noaction"/>
              </a:rPr>
              <a:t>ЭЛЕКТРОННЫЕ УЧЕБНИКИ</a:t>
            </a:r>
          </a:p>
          <a:p>
            <a:pPr eaLnBrk="1" hangingPunct="1"/>
            <a:endParaRPr lang="ru-RU" altLang="ru-RU" smtClean="0">
              <a:hlinkClick r:id="" action="ppaction://noaction"/>
            </a:endParaRPr>
          </a:p>
          <a:p>
            <a:pPr eaLnBrk="1" hangingPunct="1"/>
            <a:r>
              <a:rPr lang="ru-RU" altLang="ru-RU" smtClean="0">
                <a:hlinkClick r:id="" action="ppaction://noaction"/>
              </a:rPr>
              <a:t>ЭЛЕКТРОННЫЕ УЧЕБНЫЕ ПОСОБИЯ</a:t>
            </a:r>
            <a:endParaRPr lang="ru-RU" altLang="ru-RU" smtClean="0"/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5029200" y="2286000"/>
            <a:ext cx="3814763" cy="4114800"/>
          </a:xfrm>
        </p:spPr>
        <p:txBody>
          <a:bodyPr/>
          <a:lstStyle/>
          <a:p>
            <a:pPr eaLnBrk="1" hangingPunct="1"/>
            <a:r>
              <a:rPr lang="ru-RU" altLang="ru-RU" smtClean="0">
                <a:hlinkClick r:id="" action="ppaction://noaction"/>
              </a:rPr>
              <a:t>ЭЛЕКТРОННЫЕ УЧЕБНО-МЕТОДИЧЕСКИЕ КОМПЛЕКСЫ</a:t>
            </a:r>
          </a:p>
          <a:p>
            <a:pPr eaLnBrk="1" hangingPunct="1"/>
            <a:endParaRPr lang="ru-RU" altLang="ru-RU" smtClean="0">
              <a:hlinkClick r:id="" action="ppaction://noaction"/>
            </a:endParaRPr>
          </a:p>
          <a:p>
            <a:pPr eaLnBrk="1" hangingPunct="1"/>
            <a:r>
              <a:rPr lang="ru-RU" altLang="ru-RU" smtClean="0">
                <a:hlinkClick r:id="" action="ppaction://noaction"/>
              </a:rPr>
              <a:t>ЭЛЕКТРОННЫЕ ИЗДАНИЯ КОНТРОЛЯ ЗУНов</a:t>
            </a:r>
            <a:endParaRPr lang="ru-RU" altLang="ru-RU" smtClean="0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 flipH="1">
            <a:off x="2362200" y="1371600"/>
            <a:ext cx="1219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150" name="Line 6"/>
          <p:cNvSpPr>
            <a:spLocks noChangeShapeType="1"/>
          </p:cNvSpPr>
          <p:nvPr/>
        </p:nvSpPr>
        <p:spPr bwMode="auto">
          <a:xfrm flipH="1">
            <a:off x="3429000" y="1524000"/>
            <a:ext cx="685800" cy="2590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4419600" y="1524000"/>
            <a:ext cx="914400" cy="3124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  <p:sp>
        <p:nvSpPr>
          <p:cNvPr id="6152" name="Line 8"/>
          <p:cNvSpPr>
            <a:spLocks noChangeShapeType="1"/>
          </p:cNvSpPr>
          <p:nvPr/>
        </p:nvSpPr>
        <p:spPr bwMode="auto">
          <a:xfrm>
            <a:off x="5105400" y="1371600"/>
            <a:ext cx="1371600" cy="762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ru-RU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74260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ru-RU" altLang="ru-RU" sz="2600" smtClean="0"/>
              <a:t>ЭЛЕКТРОННЫЕ УЧЕБНИКИ и УЧЕБНЫЕ ПОСОБИЯ</a:t>
            </a:r>
            <a:br>
              <a:rPr lang="ru-RU" altLang="ru-RU" sz="2600" smtClean="0"/>
            </a:br>
            <a:endParaRPr lang="ru-RU" altLang="ru-RU" sz="2600" smtClean="0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228600" y="2057400"/>
            <a:ext cx="44196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ЭЛЕКТРОННЫЕ УЧЕБНИКИ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Прототипы традиционных учебников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Оригинальные электронные учебники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400" dirty="0" smtClean="0"/>
              <a:t>Предметные обучающие </a:t>
            </a:r>
            <a:r>
              <a:rPr lang="ru-RU" altLang="ru-RU" sz="2400" dirty="0" smtClean="0"/>
              <a:t>системы</a:t>
            </a:r>
            <a:endParaRPr lang="ru-RU" altLang="ru-RU" sz="2400" dirty="0" smtClean="0"/>
          </a:p>
          <a:p>
            <a:pPr eaLnBrk="1" hangingPunct="1">
              <a:lnSpc>
                <a:spcPct val="90000"/>
              </a:lnSpc>
            </a:pPr>
            <a:endParaRPr lang="ru-RU" altLang="ru-RU" sz="2400" dirty="0" smtClean="0"/>
          </a:p>
        </p:txBody>
      </p:sp>
      <p:sp>
        <p:nvSpPr>
          <p:cNvPr id="8196" name="Rectangle 4"/>
          <p:cNvSpPr>
            <a:spLocks noGrp="1" noChangeArrowheads="1"/>
          </p:cNvSpPr>
          <p:nvPr>
            <p:ph type="body" sz="half" idx="2"/>
          </p:nvPr>
        </p:nvSpPr>
        <p:spPr>
          <a:xfrm>
            <a:off x="4648200" y="1981200"/>
            <a:ext cx="4495800" cy="4114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ЭЛЕКТРОННЫЕ УЧЕБНЫЕ ПОСОБИЯ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Репетиторы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Тренажеры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Обучающие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Обучающе-контролирующие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Игровые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Интерактивные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Справочники, словари</a:t>
            </a:r>
          </a:p>
          <a:p>
            <a:pPr eaLnBrk="1" hangingPunct="1">
              <a:lnSpc>
                <a:spcPct val="90000"/>
              </a:lnSpc>
            </a:pPr>
            <a:r>
              <a:rPr lang="ru-RU" altLang="ru-RU" sz="2200" smtClean="0"/>
              <a:t>Практические и лабораторные задания</a:t>
            </a:r>
          </a:p>
          <a:p>
            <a:pPr eaLnBrk="1" hangingPunct="1">
              <a:lnSpc>
                <a:spcPct val="90000"/>
              </a:lnSpc>
            </a:pPr>
            <a:endParaRPr lang="ru-RU" altLang="ru-RU" sz="2200" smtClean="0"/>
          </a:p>
        </p:txBody>
      </p:sp>
    </p:spTree>
    <p:extLst>
      <p:ext uri="{BB962C8B-B14F-4D97-AF65-F5344CB8AC3E}">
        <p14:creationId xmlns:p14="http://schemas.microsoft.com/office/powerpoint/2010/main" val="4007593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/>
              <a:t>Использование различных обучающих программ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15363" name="Picture 2" descr="http://static.ozone.ru/multimedia/audio_cd_covers/100123581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188" y="3643313"/>
            <a:ext cx="2098675" cy="3000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5364" name="Прямоугольник 4"/>
          <p:cNvSpPr>
            <a:spLocks noChangeArrowheads="1"/>
          </p:cNvSpPr>
          <p:nvPr/>
        </p:nvSpPr>
        <p:spPr bwMode="auto">
          <a:xfrm>
            <a:off x="2928938" y="1595438"/>
            <a:ext cx="5929312" cy="526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sz="2400" smtClean="0">
                <a:solidFill>
                  <a:srgbClr val="FFFFFF"/>
                </a:solidFill>
              </a:rPr>
              <a:t>Уроки практически не содержат текста — весь материал представлен видеоизображениями и анимированными интерактивными тренажерами, что наиболее подходит для детского восприятия. Мультимедийные уроки способствуют формированию у младших школьников логического мышления, развивают внимание и расширяют кругозор.</a:t>
            </a:r>
            <a:br>
              <a:rPr lang="ru-RU" altLang="ru-RU" sz="2400" smtClean="0">
                <a:solidFill>
                  <a:srgbClr val="FFFFFF"/>
                </a:solidFill>
              </a:rPr>
            </a:br>
            <a:r>
              <a:rPr lang="ru-RU" altLang="ru-RU" sz="2400" smtClean="0">
                <a:solidFill>
                  <a:srgbClr val="FFFFFF"/>
                </a:solidFill>
              </a:rPr>
              <a:t>Учебник предназначен для учеников начальной школы и разработан в соответствии с Государственным стандартом образования РФ.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1285875"/>
            <a:ext cx="2786063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ct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kumimoji="1" lang="ru-RU" sz="3200" dirty="0">
                <a:solidFill>
                  <a:srgbClr val="00FFCC">
                    <a:lumMod val="60000"/>
                    <a:lumOff val="40000"/>
                  </a:srgbClr>
                </a:solidFill>
                <a:latin typeface="Times New Roman" pitchFamily="18" charset="0"/>
              </a:rPr>
              <a:t>Диски из серии «Уроки </a:t>
            </a:r>
            <a:r>
              <a:rPr kumimoji="1" lang="ru-RU" sz="3200" dirty="0" err="1">
                <a:solidFill>
                  <a:srgbClr val="00FFCC">
                    <a:lumMod val="60000"/>
                    <a:lumOff val="40000"/>
                  </a:srgbClr>
                </a:solidFill>
                <a:latin typeface="Times New Roman" pitchFamily="18" charset="0"/>
              </a:rPr>
              <a:t>Кирила</a:t>
            </a:r>
            <a:r>
              <a:rPr kumimoji="1" lang="ru-RU" sz="3200" dirty="0">
                <a:solidFill>
                  <a:srgbClr val="00FFCC">
                    <a:lumMod val="60000"/>
                    <a:lumOff val="40000"/>
                  </a:srgbClr>
                </a:solidFill>
                <a:latin typeface="Times New Roman" pitchFamily="18" charset="0"/>
              </a:rPr>
              <a:t> и </a:t>
            </a:r>
            <a:r>
              <a:rPr kumimoji="1" lang="ru-RU" sz="3200" dirty="0" err="1">
                <a:solidFill>
                  <a:srgbClr val="00FFCC">
                    <a:lumMod val="60000"/>
                    <a:lumOff val="40000"/>
                  </a:srgbClr>
                </a:solidFill>
                <a:latin typeface="Times New Roman" pitchFamily="18" charset="0"/>
              </a:rPr>
              <a:t>Мефодия</a:t>
            </a:r>
            <a:r>
              <a:rPr kumimoji="1" lang="ru-RU" sz="3200" dirty="0">
                <a:solidFill>
                  <a:srgbClr val="00FFCC">
                    <a:lumMod val="60000"/>
                    <a:lumOff val="40000"/>
                  </a:srgbClr>
                </a:solidFill>
                <a:latin typeface="Times New Roman" pitchFamily="18" charset="0"/>
              </a:rPr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529308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714375"/>
            <a:ext cx="8201025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dirty="0" smtClean="0"/>
              <a:t>«Природа и человек. Естествознание для начальной школы».</a:t>
            </a:r>
            <a:br>
              <a:rPr lang="ru-RU" dirty="0" smtClean="0"/>
            </a:br>
            <a:endParaRPr lang="ru-RU" dirty="0" smtClean="0"/>
          </a:p>
        </p:txBody>
      </p:sp>
      <p:sp>
        <p:nvSpPr>
          <p:cNvPr id="16387" name="Содержимое 2"/>
          <p:cNvSpPr>
            <a:spLocks noGrp="1"/>
          </p:cNvSpPr>
          <p:nvPr>
            <p:ph idx="1"/>
          </p:nvPr>
        </p:nvSpPr>
        <p:spPr>
          <a:xfrm>
            <a:off x="3643313" y="1981200"/>
            <a:ext cx="5143500" cy="4114800"/>
          </a:xfrm>
        </p:spPr>
        <p:txBody>
          <a:bodyPr/>
          <a:lstStyle/>
          <a:p>
            <a:pPr eaLnBrk="1" hangingPunct="1"/>
            <a:r>
              <a:rPr lang="ru-RU" altLang="ru-RU" sz="1400" b="0" smtClean="0"/>
              <a:t>Развивающая программа для учащихся 1-4 классов предлагает ребёнку 250 интерактивных заданий, выполняя которые он научится размышлять и самостоятельно находить верные ответы, пользуясь дополнительной информацией в виде кратких текстов, схем и таблиц. </a:t>
            </a:r>
            <a:r>
              <a:rPr lang="ru-RU" altLang="ru-RU" sz="1400" smtClean="0"/>
              <a:t/>
            </a:r>
            <a:br>
              <a:rPr lang="ru-RU" altLang="ru-RU" sz="1400" smtClean="0"/>
            </a:br>
            <a:r>
              <a:rPr lang="ru-RU" altLang="ru-RU" sz="1400" b="0" smtClean="0"/>
              <a:t>Красочные иллюстрации, интересные и забавные задания, загадки и кроссворды, доступное изложение материала, тесно связанного с повседневной жизнью- всё это не даст заскучать во время занятий.</a:t>
            </a:r>
            <a:r>
              <a:rPr lang="ru-RU" altLang="ru-RU" sz="1400" smtClean="0"/>
              <a:t/>
            </a:r>
            <a:br>
              <a:rPr lang="ru-RU" altLang="ru-RU" sz="1400" smtClean="0"/>
            </a:br>
            <a:r>
              <a:rPr lang="ru-RU" altLang="ru-RU" sz="1400" smtClean="0"/>
              <a:t/>
            </a:r>
            <a:br>
              <a:rPr lang="ru-RU" altLang="ru-RU" sz="1400" smtClean="0"/>
            </a:br>
            <a:r>
              <a:rPr lang="ru-RU" altLang="ru-RU" sz="1400" smtClean="0"/>
              <a:t>Программа работает в трех режимах:</a:t>
            </a:r>
            <a:br>
              <a:rPr lang="ru-RU" altLang="ru-RU" sz="1400" smtClean="0"/>
            </a:br>
            <a:r>
              <a:rPr lang="ru-RU" altLang="ru-RU" sz="1400" b="0" smtClean="0"/>
              <a:t>1. обучение с "обратной связью " под управлением программы</a:t>
            </a:r>
            <a:r>
              <a:rPr lang="ru-RU" altLang="ru-RU" sz="1400" smtClean="0"/>
              <a:t/>
            </a:r>
            <a:br>
              <a:rPr lang="ru-RU" altLang="ru-RU" sz="1400" smtClean="0"/>
            </a:br>
            <a:r>
              <a:rPr lang="ru-RU" altLang="ru-RU" sz="1400" b="0" smtClean="0"/>
              <a:t>2. обучение в свободном режим</a:t>
            </a:r>
          </a:p>
          <a:p>
            <a:pPr eaLnBrk="1" hangingPunct="1"/>
            <a:r>
              <a:rPr lang="ru-RU" altLang="ru-RU" sz="1400" b="0" smtClean="0"/>
              <a:t>3.тестирование</a:t>
            </a:r>
            <a:r>
              <a:rPr lang="ru-RU" altLang="ru-RU" b="0" smtClean="0"/>
              <a:t> </a:t>
            </a:r>
            <a:endParaRPr lang="ru-RU" altLang="ru-RU" smtClean="0"/>
          </a:p>
        </p:txBody>
      </p:sp>
      <p:pic>
        <p:nvPicPr>
          <p:cNvPr id="16388" name="Picture 4" descr="http://trade-mart.ru/images/2-69-68075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750" y="2000250"/>
            <a:ext cx="3500438" cy="3500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68747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eaLnBrk="1" hangingPunct="1">
              <a:defRPr/>
            </a:pPr>
            <a:r>
              <a:rPr lang="ru-RU" b="1" dirty="0" smtClean="0"/>
              <a:t>Использование ресурсов Интернет</a:t>
            </a:r>
            <a:endParaRPr lang="ru-RU" dirty="0" smtClean="0"/>
          </a:p>
        </p:txBody>
      </p:sp>
      <p:sp>
        <p:nvSpPr>
          <p:cNvPr id="18435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ru-RU" altLang="ru-RU" sz="2000" smtClean="0"/>
              <a:t>Расширяет виды учебной деятельности учащихся (поиск и обработка информации по предмету из Интернета);</a:t>
            </a:r>
          </a:p>
          <a:p>
            <a:pPr eaLnBrk="1" hangingPunct="1"/>
            <a:r>
              <a:rPr lang="ru-RU" altLang="ru-RU" sz="2000" smtClean="0"/>
              <a:t>Предоставляет возможности для профессионального творческого общения и оперативного обмена информацией;</a:t>
            </a:r>
          </a:p>
          <a:p>
            <a:pPr eaLnBrk="1" hangingPunct="1"/>
            <a:r>
              <a:rPr lang="ru-RU" altLang="ru-RU" sz="2000" smtClean="0"/>
              <a:t>Дает возможности для профессионального роста;</a:t>
            </a:r>
          </a:p>
          <a:p>
            <a:pPr eaLnBrk="1" hangingPunct="1"/>
            <a:r>
              <a:rPr lang="ru-RU" altLang="ru-RU" sz="2000" smtClean="0"/>
              <a:t>Открывает творческие возможности для учителя по подбору и использованию дидактического материала;</a:t>
            </a:r>
          </a:p>
          <a:p>
            <a:pPr eaLnBrk="1" hangingPunct="1"/>
            <a:r>
              <a:rPr lang="ru-RU" altLang="ru-RU" sz="2000" smtClean="0"/>
              <a:t>Позволяет использовать на уроке современные технические средства, увлекательные для учащихся.</a:t>
            </a:r>
          </a:p>
          <a:p>
            <a:pPr eaLnBrk="1" hangingPunct="1">
              <a:buFont typeface="Wingdings" pitchFamily="2" charset="2"/>
              <a:buNone/>
            </a:pPr>
            <a:endParaRPr lang="ru-RU" altLang="ru-RU" sz="2000" smtClean="0"/>
          </a:p>
          <a:p>
            <a:pPr eaLnBrk="1" hangingPunct="1"/>
            <a:endParaRPr lang="ru-RU" altLang="ru-RU" smtClean="0"/>
          </a:p>
        </p:txBody>
      </p:sp>
    </p:spTree>
    <p:extLst>
      <p:ext uri="{BB962C8B-B14F-4D97-AF65-F5344CB8AC3E}">
        <p14:creationId xmlns:p14="http://schemas.microsoft.com/office/powerpoint/2010/main" val="212919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45915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В ходе мастер –класса вы узнаете:</a:t>
            </a:r>
          </a:p>
          <a:p>
            <a:r>
              <a:rPr lang="ru-RU" dirty="0"/>
              <a:t>Назначение и преимущества интерактивной доски и ее использование на уроках в начальной </a:t>
            </a:r>
            <a:r>
              <a:rPr lang="ru-RU" dirty="0" err="1"/>
              <a:t>школе,а</a:t>
            </a:r>
            <a:r>
              <a:rPr lang="ru-RU" dirty="0"/>
              <a:t> также использование электронно-образовательных ресурсов.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94232375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ВЫВОД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182688" y="2017713"/>
            <a:ext cx="7709792" cy="4114800"/>
          </a:xfrm>
        </p:spPr>
        <p:txBody>
          <a:bodyPr/>
          <a:lstStyle/>
          <a:p>
            <a:pPr indent="450215" algn="just">
              <a:spcAft>
                <a:spcPts val="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Таким образом, внедрение новых информационных технологий в учебный процесс начальной школы позволяет в доступной форме использовать познавательные и игровые потребности учащихся для познавательных процессов и развития индивидуальных качеств.</a:t>
            </a:r>
            <a:endParaRPr lang="ru-RU" sz="20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04023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Скругленный прямоугольник 4"/>
          <p:cNvSpPr>
            <a:spLocks noChangeArrowheads="1"/>
          </p:cNvSpPr>
          <p:nvPr/>
        </p:nvSpPr>
        <p:spPr bwMode="auto">
          <a:xfrm>
            <a:off x="7286625" y="3929063"/>
            <a:ext cx="714375" cy="571500"/>
          </a:xfrm>
          <a:prstGeom prst="roundRect">
            <a:avLst>
              <a:gd name="adj" fmla="val 16667"/>
            </a:avLst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85750"/>
            <a:ext cx="8458200" cy="1143000"/>
          </a:xfrm>
        </p:spPr>
        <p:txBody>
          <a:bodyPr/>
          <a:lstStyle/>
          <a:p>
            <a:pPr algn="ctr" eaLnBrk="1" hangingPunct="1">
              <a:defRPr/>
            </a:pPr>
            <a:r>
              <a:rPr lang="ru-RU" sz="4000" b="1" smtClean="0"/>
              <a:t>РЕЗУЛЬТАТИВНОСТЬ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 smtClean="0"/>
          </a:p>
        </p:txBody>
      </p:sp>
      <p:pic>
        <p:nvPicPr>
          <p:cNvPr id="19460" name="Picture 2" descr="http://image.shutterstock.com/display_pic_with_logo/11982/11982,1248765055,2/stock-vector-boy-with-computer-34357399.jpg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6383"/>
          <a:stretch>
            <a:fillRect/>
          </a:stretch>
        </p:blipFill>
        <p:spPr bwMode="auto">
          <a:xfrm>
            <a:off x="5238750" y="2667000"/>
            <a:ext cx="3905250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9461" name="Содержимое 2"/>
          <p:cNvSpPr>
            <a:spLocks noGrp="1"/>
          </p:cNvSpPr>
          <p:nvPr>
            <p:ph idx="1"/>
          </p:nvPr>
        </p:nvSpPr>
        <p:spPr>
          <a:xfrm>
            <a:off x="214313" y="857250"/>
            <a:ext cx="7772400" cy="4114800"/>
          </a:xfrm>
        </p:spPr>
        <p:txBody>
          <a:bodyPr/>
          <a:lstStyle/>
          <a:p>
            <a:pPr eaLnBrk="1" hangingPunct="1"/>
            <a:r>
              <a:rPr lang="ru-RU" altLang="ru-RU" sz="2400" dirty="0" smtClean="0"/>
              <a:t>Рост положительной мотивации на уроках с применением ИКТ;</a:t>
            </a:r>
          </a:p>
          <a:p>
            <a:pPr eaLnBrk="1" hangingPunct="1"/>
            <a:r>
              <a:rPr lang="ru-RU" altLang="ru-RU" sz="2400" dirty="0" smtClean="0"/>
              <a:t>Повышение уровня использования наглядности на уроке;</a:t>
            </a:r>
          </a:p>
          <a:p>
            <a:pPr eaLnBrk="1" hangingPunct="1"/>
            <a:r>
              <a:rPr lang="ru-RU" altLang="ru-RU" sz="2400" dirty="0" smtClean="0"/>
              <a:t>Повышение производительности учебно-воспитательного процесса;</a:t>
            </a:r>
          </a:p>
          <a:p>
            <a:pPr eaLnBrk="1" hangingPunct="1"/>
            <a:r>
              <a:rPr lang="ru-RU" altLang="ru-RU" sz="2400" dirty="0" smtClean="0"/>
              <a:t> Качественное изменение взаимоотношений между участниками учебно-воспитательного процесса;</a:t>
            </a:r>
          </a:p>
          <a:p>
            <a:pPr eaLnBrk="1" hangingPunct="1"/>
            <a:r>
              <a:rPr lang="ru-RU" altLang="ru-RU" sz="2400" dirty="0" smtClean="0"/>
              <a:t>Рост качества знаний.</a:t>
            </a:r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643534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Прямоугольник 7"/>
          <p:cNvSpPr>
            <a:spLocks noChangeArrowheads="1"/>
          </p:cNvSpPr>
          <p:nvPr/>
        </p:nvSpPr>
        <p:spPr bwMode="auto">
          <a:xfrm rot="930129">
            <a:off x="1668463" y="3429000"/>
            <a:ext cx="1936750" cy="981075"/>
          </a:xfrm>
          <a:prstGeom prst="rect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endParaRPr lang="ru-RU" altLang="ru-RU" smtClean="0">
              <a:solidFill>
                <a:srgbClr val="FFFFFF"/>
              </a:solidFill>
            </a:endParaRPr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396875"/>
            <a:ext cx="7772400" cy="2187575"/>
          </a:xfrm>
        </p:spPr>
        <p:txBody>
          <a:bodyPr/>
          <a:lstStyle/>
          <a:p>
            <a:pPr eaLnBrk="1" hangingPunct="1">
              <a:defRPr/>
            </a:pPr>
            <a:endParaRPr lang="ru-RU" dirty="0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3143250" y="2311400"/>
            <a:ext cx="6400800" cy="2447925"/>
          </a:xfrm>
        </p:spPr>
        <p:txBody>
          <a:bodyPr/>
          <a:lstStyle/>
          <a:p>
            <a:pPr eaLnBrk="1" hangingPunct="1"/>
            <a:r>
              <a:rPr lang="ru-RU" altLang="ru-RU" sz="2800" b="1" dirty="0" smtClean="0">
                <a:solidFill>
                  <a:srgbClr val="FFFF00"/>
                </a:solidFill>
              </a:rPr>
              <a:t>"Скажи мне, и я забуду. </a:t>
            </a:r>
            <a:br>
              <a:rPr lang="ru-RU" altLang="ru-RU" sz="2800" b="1" dirty="0" smtClean="0">
                <a:solidFill>
                  <a:srgbClr val="FFFF00"/>
                </a:solidFill>
              </a:rPr>
            </a:br>
            <a:r>
              <a:rPr lang="ru-RU" altLang="ru-RU" sz="2800" b="1" dirty="0" smtClean="0">
                <a:solidFill>
                  <a:srgbClr val="FFFF00"/>
                </a:solidFill>
              </a:rPr>
              <a:t>Покажи мне, - я смогу запомнить. </a:t>
            </a:r>
            <a:br>
              <a:rPr lang="ru-RU" altLang="ru-RU" sz="2800" b="1" dirty="0" smtClean="0">
                <a:solidFill>
                  <a:srgbClr val="FFFF00"/>
                </a:solidFill>
              </a:rPr>
            </a:br>
            <a:r>
              <a:rPr lang="ru-RU" altLang="ru-RU" sz="2800" b="1" dirty="0" smtClean="0">
                <a:solidFill>
                  <a:srgbClr val="FFFF00"/>
                </a:solidFill>
              </a:rPr>
              <a:t>Позволь мне это сделать самому,</a:t>
            </a:r>
            <a:br>
              <a:rPr lang="ru-RU" altLang="ru-RU" sz="2800" b="1" dirty="0" smtClean="0">
                <a:solidFill>
                  <a:srgbClr val="FFFF00"/>
                </a:solidFill>
              </a:rPr>
            </a:br>
            <a:r>
              <a:rPr lang="ru-RU" altLang="ru-RU" sz="2800" b="1" dirty="0" smtClean="0">
                <a:solidFill>
                  <a:srgbClr val="FFFF00"/>
                </a:solidFill>
              </a:rPr>
              <a:t>и это станет моим навсегда". </a:t>
            </a:r>
            <a:br>
              <a:rPr lang="ru-RU" altLang="ru-RU" sz="2800" b="1" dirty="0" smtClean="0">
                <a:solidFill>
                  <a:srgbClr val="FFFF00"/>
                </a:solidFill>
              </a:rPr>
            </a:br>
            <a:r>
              <a:rPr lang="ru-RU" altLang="ru-RU" sz="2800" b="1" i="1" dirty="0" smtClean="0">
                <a:solidFill>
                  <a:srgbClr val="FFFF00"/>
                </a:solidFill>
              </a:rPr>
              <a:t>Древняя мудрость</a:t>
            </a:r>
            <a:r>
              <a:rPr lang="ru-RU" altLang="ru-RU" sz="2800" b="1" dirty="0" smtClean="0">
                <a:solidFill>
                  <a:srgbClr val="FFFF00"/>
                </a:solidFill>
              </a:rPr>
              <a:t> </a:t>
            </a:r>
          </a:p>
        </p:txBody>
      </p:sp>
      <p:pic>
        <p:nvPicPr>
          <p:cNvPr id="3077" name="Picture 5" descr="MCj04282610000[1]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703763"/>
            <a:ext cx="1924050" cy="1833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7" descr="http://images.asia.ru/img/alibaba/photo/51690853/Computer.jpg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81338"/>
            <a:ext cx="5813425" cy="339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9" name="Прямоугольник 6"/>
          <p:cNvSpPr>
            <a:spLocks noChangeArrowheads="1"/>
          </p:cNvSpPr>
          <p:nvPr/>
        </p:nvSpPr>
        <p:spPr bwMode="auto">
          <a:xfrm>
            <a:off x="5724525" y="5197475"/>
            <a:ext cx="3240088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ru-RU" altLang="ru-RU" dirty="0" smtClean="0">
                <a:solidFill>
                  <a:srgbClr val="FFFFFF"/>
                </a:solidFill>
              </a:rPr>
              <a:t>.</a:t>
            </a:r>
            <a:endParaRPr lang="ru-RU" altLang="ru-RU" dirty="0" smtClean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3414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</a:t>
            </a:r>
            <a:r>
              <a:rPr lang="ru-RU" sz="4630" dirty="0" smtClean="0"/>
              <a:t>Спасибо за внимание.</a:t>
            </a:r>
            <a:endParaRPr lang="ru-RU" sz="4630" dirty="0"/>
          </a:p>
        </p:txBody>
      </p:sp>
    </p:spTree>
    <p:extLst>
      <p:ext uri="{BB962C8B-B14F-4D97-AF65-F5344CB8AC3E}">
        <p14:creationId xmlns:p14="http://schemas.microsoft.com/office/powerpoint/2010/main" val="466036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</a:p>
          <a:p>
            <a:pPr>
              <a:buNone/>
            </a:pPr>
            <a:r>
              <a:rPr lang="ru-RU" dirty="0" smtClean="0"/>
              <a:t> -показать </a:t>
            </a:r>
            <a:r>
              <a:rPr lang="ru-RU" dirty="0"/>
              <a:t>практическое применение </a:t>
            </a:r>
            <a:r>
              <a:rPr lang="ru-RU" dirty="0" smtClean="0"/>
              <a:t>ИКТ технологий </a:t>
            </a:r>
            <a:r>
              <a:rPr lang="ru-RU" dirty="0"/>
              <a:t>на уроках в начальной </a:t>
            </a:r>
            <a:r>
              <a:rPr lang="ru-RU" dirty="0" smtClean="0"/>
              <a:t>школе.</a:t>
            </a:r>
            <a:endParaRPr lang="ru-RU" dirty="0"/>
          </a:p>
          <a:p>
            <a:pPr>
              <a:buFont typeface="Wingdings" pitchFamily="2" charset="2"/>
              <a:buNone/>
            </a:pPr>
            <a:r>
              <a:rPr lang="ru-RU" dirty="0" smtClean="0"/>
              <a:t>Применяя </a:t>
            </a:r>
            <a:r>
              <a:rPr lang="ru-RU" dirty="0" smtClean="0"/>
              <a:t>интерактивную доску</a:t>
            </a:r>
            <a:r>
              <a:rPr lang="ru-RU" dirty="0" smtClean="0"/>
              <a:t> и электронно-образовательные ресурсы  </a:t>
            </a:r>
            <a:r>
              <a:rPr lang="ru-RU" dirty="0" smtClean="0"/>
              <a:t>в образовательном процессе педагог решает одну из важных задач обучения – </a:t>
            </a:r>
          </a:p>
          <a:p>
            <a:pPr>
              <a:buFont typeface="Wingdings" pitchFamily="2" charset="2"/>
              <a:buNone/>
            </a:pPr>
            <a:r>
              <a:rPr lang="ru-RU" i="1" dirty="0" smtClean="0">
                <a:solidFill>
                  <a:schemeClr val="tx2"/>
                </a:solidFill>
              </a:rPr>
              <a:t>           </a:t>
            </a:r>
            <a:r>
              <a:rPr lang="ru-RU" sz="3600" i="1" dirty="0" smtClean="0">
                <a:solidFill>
                  <a:schemeClr val="tx2"/>
                </a:solidFill>
              </a:rPr>
              <a:t>повышение уровня знаний.</a:t>
            </a:r>
            <a:endParaRPr lang="ru-RU" sz="3600" i="1" dirty="0" smtClean="0"/>
          </a:p>
          <a:p>
            <a:endParaRPr lang="ru-RU" dirty="0" smtClean="0"/>
          </a:p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4294967295"/>
          </p:nvPr>
        </p:nvSpPr>
        <p:spPr>
          <a:xfrm>
            <a:off x="0" y="1285860"/>
            <a:ext cx="9144000" cy="936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pPr lvl="1" algn="ctr">
              <a:buNone/>
            </a:pP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Цель  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мастер -класса</a:t>
            </a:r>
            <a:r>
              <a:rPr lang="ru-RU" sz="36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ru-RU" sz="36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232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572264" y="5313852"/>
            <a:ext cx="2071702" cy="15441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5599460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Четвертый год реализуются в жизнь  школы    новые  стандарты,  одно  из  требований  которых  является  использование  современных  ИКТ технологий   и  средств  обучения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ru-RU" dirty="0">
                <a:latin typeface="Times New Roman"/>
                <a:ea typeface="Calibri"/>
                <a:cs typeface="Times New Roman"/>
              </a:rPr>
              <a:t>В нашей работе  </a:t>
            </a:r>
            <a:r>
              <a:rPr lang="ru-RU" dirty="0" smtClean="0">
                <a:latin typeface="Times New Roman"/>
                <a:ea typeface="Calibri"/>
                <a:cs typeface="Times New Roman"/>
              </a:rPr>
              <a:t>интерактивная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доска играет далеко не последнюю роль.</a:t>
            </a:r>
            <a:r>
              <a:rPr lang="ru-RU" dirty="0">
                <a:solidFill>
                  <a:srgbClr val="000000"/>
                </a:solidFill>
                <a:latin typeface="Calibri"/>
                <a:ea typeface="Calibri"/>
                <a:cs typeface="Times New Roman"/>
              </a:rPr>
              <a:t>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Calibri"/>
                <a:cs typeface="Times New Roman"/>
              </a:rPr>
              <a:t>Мы проводим уроки русского языка, математики, литературного чтения, окружающего мира и другие уроки  с применением интерактивного комплекса. </a:t>
            </a:r>
            <a:r>
              <a:rPr lang="ru-RU" dirty="0">
                <a:latin typeface="Times New Roman"/>
                <a:ea typeface="Calibri"/>
                <a:cs typeface="Times New Roman"/>
              </a:rPr>
              <a:t>   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0075567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285860"/>
            <a:ext cx="9144000" cy="936000"/>
          </a:xfrm>
          <a:blipFill>
            <a:blip r:embed="rId2" cstate="print"/>
            <a:tile tx="0" ty="0" sx="100000" sy="100000" flip="none" algn="tl"/>
          </a:blipFill>
        </p:spPr>
        <p:txBody>
          <a:bodyPr>
            <a:noAutofit/>
          </a:bodyPr>
          <a:lstStyle/>
          <a:p>
            <a:r>
              <a:rPr lang="ru-RU" sz="3200" dirty="0" smtClean="0">
                <a:effectLst/>
                <a:latin typeface="Times New Roman" pitchFamily="18" charset="0"/>
                <a:cs typeface="Times New Roman" pitchFamily="18" charset="0"/>
              </a:rPr>
              <a:t>Использование ИКТ на уроках в начальной школе позволяет</a:t>
            </a:r>
            <a:endParaRPr lang="ru-RU" sz="320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285992"/>
            <a:ext cx="8229600" cy="4071966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ru-RU" dirty="0" smtClean="0"/>
              <a:t>перейти от объяснительно-иллюстрированного способа обучения к </a:t>
            </a:r>
            <a:r>
              <a:rPr lang="ru-RU" dirty="0" err="1" smtClean="0"/>
              <a:t>деятельностному</a:t>
            </a:r>
            <a:r>
              <a:rPr lang="ru-RU" dirty="0" smtClean="0"/>
              <a:t>, при котором ребенок становится активным субъектом учебной деятельности;</a:t>
            </a:r>
          </a:p>
          <a:p>
            <a:pPr lvl="0"/>
            <a:r>
              <a:rPr lang="ru-RU" dirty="0" smtClean="0"/>
              <a:t>активизировать познавательную деятельность учащихся;</a:t>
            </a:r>
          </a:p>
          <a:p>
            <a:pPr lvl="0"/>
            <a:r>
              <a:rPr lang="ru-RU" dirty="0" smtClean="0"/>
              <a:t>проводить уроки на высоком эстетическом уровне (музыка, анимация);</a:t>
            </a:r>
          </a:p>
          <a:p>
            <a:r>
              <a:rPr lang="ru-RU" dirty="0" smtClean="0"/>
              <a:t>индивидуально подойти к ученику, применяя </a:t>
            </a:r>
            <a:r>
              <a:rPr lang="ru-RU" dirty="0" err="1" smtClean="0"/>
              <a:t>разноуровневые</a:t>
            </a:r>
            <a:r>
              <a:rPr lang="ru-RU" dirty="0" smtClean="0"/>
              <a:t> задания </a:t>
            </a:r>
          </a:p>
          <a:p>
            <a:r>
              <a:rPr lang="ru-RU" dirty="0" smtClean="0"/>
              <a:t>развивать </a:t>
            </a:r>
            <a:r>
              <a:rPr lang="ru-RU" dirty="0"/>
              <a:t>умение учащихся ориентироваться в информационных потоках окружающего мира; </a:t>
            </a:r>
            <a:endParaRPr lang="ru-RU" dirty="0" smtClean="0"/>
          </a:p>
          <a:p>
            <a:r>
              <a:rPr lang="ru-RU" dirty="0" smtClean="0"/>
              <a:t>овладевать </a:t>
            </a:r>
            <a:r>
              <a:rPr lang="ru-RU" dirty="0"/>
              <a:t>практическими способами работы с информацией; </a:t>
            </a:r>
            <a:endParaRPr lang="ru-RU" dirty="0" smtClean="0"/>
          </a:p>
          <a:p>
            <a:r>
              <a:rPr lang="ru-RU" dirty="0" smtClean="0"/>
              <a:t>развивать </a:t>
            </a:r>
            <a:r>
              <a:rPr lang="ru-RU" dirty="0"/>
              <a:t>умения, позволяющие обмениваться информацией с помощью современных технических </a:t>
            </a:r>
            <a:r>
              <a:rPr lang="ru-RU" dirty="0" smtClean="0"/>
              <a:t>средств.</a:t>
            </a:r>
            <a:endParaRPr lang="ru-RU" dirty="0"/>
          </a:p>
          <a:p>
            <a:endParaRPr lang="ru-RU" dirty="0"/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Что такое ИД?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pPr indent="457200" algn="just">
              <a:lnSpc>
                <a:spcPct val="115000"/>
              </a:lnSpc>
              <a:spcAft>
                <a:spcPts val="0"/>
              </a:spcAft>
            </a:pPr>
            <a:r>
              <a:rPr lang="ru-RU" dirty="0">
                <a:latin typeface="Times New Roman"/>
                <a:ea typeface="Times New Roman"/>
                <a:cs typeface="Times New Roman"/>
              </a:rPr>
              <a:t>Интерактивная доска</a:t>
            </a:r>
            <a:r>
              <a:rPr lang="ru-RU" i="1" dirty="0">
                <a:latin typeface="Times New Roman"/>
                <a:ea typeface="Times New Roman"/>
                <a:cs typeface="Times New Roman"/>
              </a:rPr>
              <a:t> </a:t>
            </a:r>
            <a:r>
              <a:rPr lang="ru-RU" dirty="0">
                <a:latin typeface="Times New Roman"/>
                <a:ea typeface="Times New Roman"/>
                <a:cs typeface="Times New Roman"/>
              </a:rPr>
              <a:t>- это сенсорная панель, работающая в комплексе с компьютером и проектором. </a:t>
            </a:r>
            <a:r>
              <a:rPr lang="ru-RU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Достаточно прикоснуться к поверхности доски, чтобы начать </a:t>
            </a:r>
            <a:r>
              <a:rPr lang="ru-RU" dirty="0" smtClean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работу.</a:t>
            </a:r>
            <a:endParaRPr lang="ru-RU" sz="1200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4156871722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indent="381000" algn="just">
              <a:lnSpc>
                <a:spcPct val="115000"/>
              </a:lnSpc>
              <a:spcAft>
                <a:spcPts val="1000"/>
              </a:spcAft>
            </a:pPr>
            <a:r>
              <a:rPr lang="ru-RU" u="sng" dirty="0">
                <a:latin typeface="Times New Roman"/>
                <a:ea typeface="Calibri"/>
                <a:cs typeface="Times New Roman"/>
              </a:rPr>
              <a:t>интерактивная доска в образовательном процессе может быть использована:</a:t>
            </a:r>
            <a:endParaRPr lang="ru-RU" sz="1200" dirty="0">
              <a:latin typeface="Calibri"/>
              <a:ea typeface="Calibri"/>
              <a:cs typeface="Times New Roman"/>
            </a:endParaRPr>
          </a:p>
          <a:p>
            <a:r>
              <a:rPr lang="ru-RU" dirty="0">
                <a:latin typeface="Times New Roman"/>
                <a:ea typeface="Calibri"/>
              </a:rPr>
              <a:t>Как обычная доска для обычной работы в классе (только мел заменён электронным карандашом); </a:t>
            </a:r>
            <a:br>
              <a:rPr lang="ru-RU" dirty="0">
                <a:latin typeface="Times New Roman"/>
                <a:ea typeface="Calibri"/>
              </a:rPr>
            </a:br>
            <a:r>
              <a:rPr lang="ru-RU" dirty="0">
                <a:latin typeface="Times New Roman"/>
                <a:ea typeface="Calibri"/>
              </a:rPr>
              <a:t>• как демонстрационный экран (показ слайдов, наглядного материала, фильмов) для визуализации учебной информации изучаемого; </a:t>
            </a:r>
            <a:br>
              <a:rPr lang="ru-RU" dirty="0">
                <a:latin typeface="Times New Roman"/>
                <a:ea typeface="Calibri"/>
              </a:rPr>
            </a:br>
            <a:r>
              <a:rPr lang="ru-RU" dirty="0">
                <a:latin typeface="Times New Roman"/>
                <a:ea typeface="Calibri"/>
              </a:rPr>
              <a:t>• как интерактивный инструмент – работа с использованием специализированного программного обеспечения, заготовленного в цифровом виде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60070204"/>
      </p:ext>
    </p:extLst>
  </p:cSld>
  <p:clrMapOvr>
    <a:masterClrMapping/>
  </p:clrMapOvr>
  <p:transition>
    <p:split orient="vert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714375" y="500063"/>
            <a:ext cx="7786688" cy="6115050"/>
          </a:xfrm>
        </p:spPr>
        <p:txBody>
          <a:bodyPr rtlCol="0">
            <a:normAutofit/>
          </a:bodyPr>
          <a:lstStyle/>
          <a:p>
            <a:pPr algn="ctr" eaLnBrk="1" fontAlgn="auto" hangingPunct="1">
              <a:spcAft>
                <a:spcPts val="0"/>
              </a:spcAft>
              <a:buFontTx/>
              <a:buNone/>
              <a:defRPr/>
            </a:pPr>
            <a:r>
              <a:rPr lang="ru-RU" sz="3600" dirty="0" smtClean="0">
                <a:latin typeface="+mj-lt"/>
              </a:rPr>
              <a:t>Педагог и учащиеся могут писать, чертить, рисовать, как на обычной доске, при помощи специальных маркеров, а также может вывести на доску изображение, слайды, чертежи, схемы, видео,  материал можно сразу отправить на печать и раздать ученикам. </a:t>
            </a:r>
          </a:p>
        </p:txBody>
      </p:sp>
    </p:spTree>
    <p:extLst>
      <p:ext uri="{BB962C8B-B14F-4D97-AF65-F5344CB8AC3E}">
        <p14:creationId xmlns:p14="http://schemas.microsoft.com/office/powerpoint/2010/main" val="1927992211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4800" b="1" dirty="0">
                <a:solidFill>
                  <a:srgbClr val="FF0000"/>
                </a:solidFill>
                <a:latin typeface="Times New Roman"/>
                <a:ea typeface="Calibri"/>
                <a:cs typeface="+mn-cs"/>
              </a:rPr>
              <a:t>Преимущества ИД</a:t>
            </a:r>
            <a:r>
              <a:rPr lang="ru-RU" sz="4800" dirty="0">
                <a:solidFill>
                  <a:srgbClr val="FF0000"/>
                </a:solidFill>
                <a:latin typeface="Times New Roman"/>
                <a:ea typeface="Calibri"/>
                <a:cs typeface="+mn-cs"/>
              </a:rPr>
              <a:t>.</a:t>
            </a:r>
            <a:endParaRPr lang="ru-RU" sz="4800" dirty="0">
              <a:solidFill>
                <a:srgbClr val="FF000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</a:pPr>
            <a:r>
              <a:rPr lang="ru-RU" dirty="0" smtClean="0">
                <a:effectLst/>
                <a:latin typeface="Times New Roman"/>
                <a:ea typeface="Calibri"/>
              </a:rPr>
              <a:t> </a:t>
            </a:r>
            <a:r>
              <a:rPr lang="ru-RU" dirty="0" smtClean="0">
                <a:solidFill>
                  <a:srgbClr val="000000"/>
                </a:solidFill>
                <a:effectLst/>
                <a:latin typeface="Times New Roman"/>
                <a:ea typeface="Calibri"/>
              </a:rPr>
              <a:t>С помощью интерактивной доски можно демонстрировать презентации, создавать модели, активно вовлекать учащихся в процесс освоения материала, улучшать темп и течение занятия. </a:t>
            </a:r>
            <a:endParaRPr lang="ru-RU" dirty="0" smtClean="0">
              <a:effectLst/>
            </a:endParaRPr>
          </a:p>
          <a:p>
            <a:pPr marL="408940" algn="just">
              <a:lnSpc>
                <a:spcPct val="115000"/>
              </a:lnSpc>
              <a:spcAft>
                <a:spcPts val="1000"/>
              </a:spcAft>
            </a:pPr>
            <a:r>
              <a:rPr lang="ru-RU" dirty="0" smtClean="0">
                <a:effectLst/>
                <a:latin typeface="Times New Roman"/>
                <a:ea typeface="Calibri"/>
                <a:cs typeface="Times New Roman"/>
              </a:rPr>
              <a:t>С ее помощью мы легко объясняем учебный материал ученикам, рисуем схемы, таблицы, так же легко стираем их.    </a:t>
            </a:r>
            <a:endParaRPr lang="ru-RU" sz="1200" dirty="0">
              <a:ea typeface="Calibri"/>
              <a:cs typeface="Times New Roman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18292854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30007630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4_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2_Палитра">
  <a:themeElements>
    <a:clrScheme name="Палитра 3">
      <a:dk1>
        <a:srgbClr val="000000"/>
      </a:dk1>
      <a:lt1>
        <a:srgbClr val="FFFFFF"/>
      </a:lt1>
      <a:dk2>
        <a:srgbClr val="333399"/>
      </a:dk2>
      <a:lt2>
        <a:srgbClr val="1C1C1C"/>
      </a:lt2>
      <a:accent1>
        <a:srgbClr val="00E4A8"/>
      </a:accent1>
      <a:accent2>
        <a:srgbClr val="FFCF01"/>
      </a:accent2>
      <a:accent3>
        <a:srgbClr val="FFFFFF"/>
      </a:accent3>
      <a:accent4>
        <a:srgbClr val="000000"/>
      </a:accent4>
      <a:accent5>
        <a:srgbClr val="AAEFD1"/>
      </a:accent5>
      <a:accent6>
        <a:srgbClr val="E7BB01"/>
      </a:accent6>
      <a:hlink>
        <a:srgbClr val="FF0000"/>
      </a:hlink>
      <a:folHlink>
        <a:srgbClr val="3333CC"/>
      </a:folHlink>
    </a:clrScheme>
    <a:fontScheme name="Палитра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литра 1">
        <a:dk1>
          <a:srgbClr val="969696"/>
        </a:dk1>
        <a:lt1>
          <a:srgbClr val="FFFFFF"/>
        </a:lt1>
        <a:dk2>
          <a:srgbClr val="000000"/>
        </a:dk2>
        <a:lt2>
          <a:srgbClr val="DDDDDD"/>
        </a:lt2>
        <a:accent1>
          <a:srgbClr val="00E4A8"/>
        </a:accent1>
        <a:accent2>
          <a:srgbClr val="3333CC"/>
        </a:accent2>
        <a:accent3>
          <a:srgbClr val="AAAAAA"/>
        </a:accent3>
        <a:accent4>
          <a:srgbClr val="DADADA"/>
        </a:accent4>
        <a:accent5>
          <a:srgbClr val="AAEFD1"/>
        </a:accent5>
        <a:accent6>
          <a:srgbClr val="2D2DB9"/>
        </a:accent6>
        <a:hlink>
          <a:srgbClr val="FF5050"/>
        </a:hlink>
        <a:folHlink>
          <a:srgbClr val="FFCF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2">
        <a:dk1>
          <a:srgbClr val="000094"/>
        </a:dk1>
        <a:lt1>
          <a:srgbClr val="FFFFFF"/>
        </a:lt1>
        <a:dk2>
          <a:srgbClr val="0000CC"/>
        </a:dk2>
        <a:lt2>
          <a:srgbClr val="FFFFCC"/>
        </a:lt2>
        <a:accent1>
          <a:srgbClr val="3193FF"/>
        </a:accent1>
        <a:accent2>
          <a:srgbClr val="9900FF"/>
        </a:accent2>
        <a:accent3>
          <a:srgbClr val="AAAAE2"/>
        </a:accent3>
        <a:accent4>
          <a:srgbClr val="DADADA"/>
        </a:accent4>
        <a:accent5>
          <a:srgbClr val="ADC8FF"/>
        </a:accent5>
        <a:accent6>
          <a:srgbClr val="8A00E7"/>
        </a:accent6>
        <a:hlink>
          <a:srgbClr val="FF33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литра 3">
        <a:dk1>
          <a:srgbClr val="000000"/>
        </a:dk1>
        <a:lt1>
          <a:srgbClr val="FFFFFF"/>
        </a:lt1>
        <a:dk2>
          <a:srgbClr val="333399"/>
        </a:dk2>
        <a:lt2>
          <a:srgbClr val="1C1C1C"/>
        </a:lt2>
        <a:accent1>
          <a:srgbClr val="00E4A8"/>
        </a:accent1>
        <a:accent2>
          <a:srgbClr val="FFCF01"/>
        </a:accent2>
        <a:accent3>
          <a:srgbClr val="FFFFFF"/>
        </a:accent3>
        <a:accent4>
          <a:srgbClr val="000000"/>
        </a:accent4>
        <a:accent5>
          <a:srgbClr val="AAEFD1"/>
        </a:accent5>
        <a:accent6>
          <a:srgbClr val="E7BB01"/>
        </a:accent6>
        <a:hlink>
          <a:srgbClr val="FF0000"/>
        </a:hlink>
        <a:folHlink>
          <a:srgbClr val="3333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4">
        <a:dk1>
          <a:srgbClr val="000000"/>
        </a:dk1>
        <a:lt1>
          <a:srgbClr val="FFFFFF"/>
        </a:lt1>
        <a:dk2>
          <a:srgbClr val="515F7B"/>
        </a:dk2>
        <a:lt2>
          <a:srgbClr val="808080"/>
        </a:lt2>
        <a:accent1>
          <a:srgbClr val="9FCAD3"/>
        </a:accent1>
        <a:accent2>
          <a:srgbClr val="C0C0C0"/>
        </a:accent2>
        <a:accent3>
          <a:srgbClr val="FFFFFF"/>
        </a:accent3>
        <a:accent4>
          <a:srgbClr val="000000"/>
        </a:accent4>
        <a:accent5>
          <a:srgbClr val="CDE1E6"/>
        </a:accent5>
        <a:accent6>
          <a:srgbClr val="AEAEAE"/>
        </a:accent6>
        <a:hlink>
          <a:srgbClr val="91AFBF"/>
        </a:hlink>
        <a:folHlink>
          <a:srgbClr val="ECEAA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5">
        <a:dk1>
          <a:srgbClr val="000000"/>
        </a:dk1>
        <a:lt1>
          <a:srgbClr val="FFFFFF"/>
        </a:lt1>
        <a:dk2>
          <a:srgbClr val="000066"/>
        </a:dk2>
        <a:lt2>
          <a:srgbClr val="333333"/>
        </a:lt2>
        <a:accent1>
          <a:srgbClr val="C4709A"/>
        </a:accent1>
        <a:accent2>
          <a:srgbClr val="4B4EB5"/>
        </a:accent2>
        <a:accent3>
          <a:srgbClr val="FFFFFF"/>
        </a:accent3>
        <a:accent4>
          <a:srgbClr val="000000"/>
        </a:accent4>
        <a:accent5>
          <a:srgbClr val="DEBBCA"/>
        </a:accent5>
        <a:accent6>
          <a:srgbClr val="4346A4"/>
        </a:accent6>
        <a:hlink>
          <a:srgbClr val="C481CF"/>
        </a:hlink>
        <a:folHlink>
          <a:srgbClr val="76B74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литра 6">
        <a:dk1>
          <a:srgbClr val="000000"/>
        </a:dk1>
        <a:lt1>
          <a:srgbClr val="FFFFFF"/>
        </a:lt1>
        <a:dk2>
          <a:srgbClr val="6A4076"/>
        </a:dk2>
        <a:lt2>
          <a:srgbClr val="969696"/>
        </a:lt2>
        <a:accent1>
          <a:srgbClr val="DBA9C2"/>
        </a:accent1>
        <a:accent2>
          <a:srgbClr val="E1BF91"/>
        </a:accent2>
        <a:accent3>
          <a:srgbClr val="FFFFFF"/>
        </a:accent3>
        <a:accent4>
          <a:srgbClr val="000000"/>
        </a:accent4>
        <a:accent5>
          <a:srgbClr val="EAD1DD"/>
        </a:accent5>
        <a:accent6>
          <a:srgbClr val="CCAD83"/>
        </a:accent6>
        <a:hlink>
          <a:srgbClr val="B3CE82"/>
        </a:hlink>
        <a:folHlink>
          <a:srgbClr val="B8AD48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7.xml><?xml version="1.0" encoding="utf-8"?>
<a:theme xmlns:a="http://schemas.openxmlformats.org/drawingml/2006/main" name="1_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8.xml><?xml version="1.0" encoding="utf-8"?>
<a:theme xmlns:a="http://schemas.openxmlformats.org/drawingml/2006/main" name="2_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9.xml><?xml version="1.0" encoding="utf-8"?>
<a:theme xmlns:a="http://schemas.openxmlformats.org/drawingml/2006/main" name="3_Project Overview">
  <a:themeElements>
    <a:clrScheme name="Project Overview 1">
      <a:dk1>
        <a:srgbClr val="000000"/>
      </a:dk1>
      <a:lt1>
        <a:srgbClr val="FFFFFF"/>
      </a:lt1>
      <a:dk2>
        <a:srgbClr val="0066CC"/>
      </a:dk2>
      <a:lt2>
        <a:srgbClr val="CBCBCB"/>
      </a:lt2>
      <a:accent1>
        <a:srgbClr val="00CCFF"/>
      </a:accent1>
      <a:accent2>
        <a:srgbClr val="00FFCC"/>
      </a:accent2>
      <a:accent3>
        <a:srgbClr val="AAB8E2"/>
      </a:accent3>
      <a:accent4>
        <a:srgbClr val="DADADA"/>
      </a:accent4>
      <a:accent5>
        <a:srgbClr val="AAE2FF"/>
      </a:accent5>
      <a:accent6>
        <a:srgbClr val="00E7B9"/>
      </a:accent6>
      <a:hlink>
        <a:srgbClr val="FF3300"/>
      </a:hlink>
      <a:folHlink>
        <a:srgbClr val="FF7C80"/>
      </a:folHlink>
    </a:clrScheme>
    <a:fontScheme name="Project Overview">
      <a:majorFont>
        <a:latin typeface="Times New Roman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ru-RU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cs typeface="Arial" charset="0"/>
          </a:defRPr>
        </a:defPPr>
      </a:lstStyle>
    </a:lnDef>
  </a:objectDefaults>
  <a:extraClrSchemeLst>
    <a:extraClrScheme>
      <a:clrScheme name="Project Overview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ct Overview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ct Overview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710</TotalTime>
  <Words>657</Words>
  <Application>Microsoft Office PowerPoint</Application>
  <PresentationFormat>Экран (4:3)</PresentationFormat>
  <Paragraphs>74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10</vt:i4>
      </vt:variant>
      <vt:variant>
        <vt:lpstr>Заголовки слайдов</vt:lpstr>
      </vt:variant>
      <vt:variant>
        <vt:i4>23</vt:i4>
      </vt:variant>
    </vt:vector>
  </HeadingPairs>
  <TitlesOfParts>
    <vt:vector size="33" baseType="lpstr">
      <vt:lpstr>30007630</vt:lpstr>
      <vt:lpstr>Тема Office</vt:lpstr>
      <vt:lpstr>Палитра</vt:lpstr>
      <vt:lpstr>1_Палитра</vt:lpstr>
      <vt:lpstr>2_Палитра</vt:lpstr>
      <vt:lpstr>Project Overview</vt:lpstr>
      <vt:lpstr>1_Project Overview</vt:lpstr>
      <vt:lpstr>2_Project Overview</vt:lpstr>
      <vt:lpstr>3_Project Overview</vt:lpstr>
      <vt:lpstr>4_Project Overview</vt:lpstr>
      <vt:lpstr>Тема нашего мастер класса  «Использование интерактивной доски  и электронно-образовательных ресурсов в начальной школе»е» </vt:lpstr>
      <vt:lpstr>Презентация PowerPoint</vt:lpstr>
      <vt:lpstr>Презентация PowerPoint</vt:lpstr>
      <vt:lpstr>Презентация PowerPoint</vt:lpstr>
      <vt:lpstr>Использование ИКТ на уроках в начальной школе позволяет</vt:lpstr>
      <vt:lpstr>Презентация PowerPoint</vt:lpstr>
      <vt:lpstr>Презентация PowerPoint</vt:lpstr>
      <vt:lpstr>Презентация PowerPoint</vt:lpstr>
      <vt:lpstr>Преимущества ИД.</vt:lpstr>
      <vt:lpstr>Презентация PowerPoint</vt:lpstr>
      <vt:lpstr>Презентация PowerPoint</vt:lpstr>
      <vt:lpstr>Презентация PowerPoint</vt:lpstr>
      <vt:lpstr>Презентация PowerPoint</vt:lpstr>
      <vt:lpstr>ВИДЫ ЭОР</vt:lpstr>
      <vt:lpstr>ЭЛЕКТРОННЫЕ УЧЕБНИКИ и УЧЕБНЫЕ ПОСОБИЯ </vt:lpstr>
      <vt:lpstr>Использование различных обучающих программ </vt:lpstr>
      <vt:lpstr>«Природа и человек. Естествознание для начальной школы». </vt:lpstr>
      <vt:lpstr>Использование ресурсов Интернет</vt:lpstr>
      <vt:lpstr>Презентация PowerPoint</vt:lpstr>
      <vt:lpstr>ВЫВОД</vt:lpstr>
      <vt:lpstr>РЕЗУЛЬТАТИВНОСТЬ  </vt:lpstr>
      <vt:lpstr>Презентация PowerPoint</vt:lpstr>
      <vt:lpstr>Презентация PowerPoint</vt:lpstr>
    </vt:vector>
  </TitlesOfParts>
  <Company>Organization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Творческий отчет Использование ИК- технологий на уроках в начальной школе.</dc:title>
  <dc:creator>Admin</dc:creator>
  <cp:lastModifiedBy>Светлана</cp:lastModifiedBy>
  <cp:revision>72</cp:revision>
  <dcterms:created xsi:type="dcterms:W3CDTF">2010-01-03T16:26:05Z</dcterms:created>
  <dcterms:modified xsi:type="dcterms:W3CDTF">2016-01-22T19:46:21Z</dcterms:modified>
</cp:coreProperties>
</file>