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1" r:id="rId3"/>
    <p:sldId id="257" r:id="rId4"/>
    <p:sldId id="258" r:id="rId5"/>
    <p:sldId id="260" r:id="rId6"/>
    <p:sldId id="261" r:id="rId7"/>
    <p:sldId id="259" r:id="rId8"/>
    <p:sldId id="262" r:id="rId9"/>
    <p:sldId id="295" r:id="rId10"/>
    <p:sldId id="277" r:id="rId11"/>
    <p:sldId id="279" r:id="rId12"/>
    <p:sldId id="265" r:id="rId13"/>
    <p:sldId id="263" r:id="rId14"/>
    <p:sldId id="264" r:id="rId15"/>
    <p:sldId id="283" r:id="rId16"/>
    <p:sldId id="282" r:id="rId17"/>
    <p:sldId id="268" r:id="rId18"/>
    <p:sldId id="273" r:id="rId19"/>
    <p:sldId id="269" r:id="rId20"/>
    <p:sldId id="28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8" autoAdjust="0"/>
    <p:restoredTop sz="94660"/>
  </p:normalViewPr>
  <p:slideViewPr>
    <p:cSldViewPr>
      <p:cViewPr varScale="1">
        <p:scale>
          <a:sx n="111" d="100"/>
          <a:sy n="111" d="100"/>
        </p:scale>
        <p:origin x="9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278BD6-287D-4CCD-B761-EB20A29272E7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4F219D-1D78-4882-9B17-2E31E032A3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D%D0%B8%D1%81%D0%B5%D0%B9" TargetMode="External"/><Relationship Id="rId2" Type="http://schemas.openxmlformats.org/officeDocument/2006/relationships/hyperlink" Target="https://ru.wikipedia.org/wiki/%D0%AE%D0%B6%D0%BD%D0%B0%D1%8F_%D0%A1%D0%B8%D0%B1%D0%B8%D1%80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3454" y="4869160"/>
            <a:ext cx="5637010" cy="882119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chemeClr val="bg2">
                    <a:lumMod val="25000"/>
                  </a:schemeClr>
                </a:solidFill>
              </a:rPr>
              <a:t>Выполнила:</a:t>
            </a:r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600" dirty="0" err="1">
                <a:solidFill>
                  <a:schemeClr val="bg2">
                    <a:lumMod val="25000"/>
                  </a:schemeClr>
                </a:solidFill>
              </a:rPr>
              <a:t>Бертфельд</a:t>
            </a:r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 Анастасия,</a:t>
            </a:r>
          </a:p>
          <a:p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ученица 6 </a:t>
            </a: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</a:rPr>
              <a:t>А класса</a:t>
            </a:r>
            <a:endParaRPr lang="ru-RU" sz="9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9600" b="1" dirty="0">
                <a:solidFill>
                  <a:schemeClr val="bg2">
                    <a:lumMod val="25000"/>
                  </a:schemeClr>
                </a:solidFill>
              </a:rPr>
              <a:t>Руководитель:</a:t>
            </a:r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 учитель математики </a:t>
            </a:r>
          </a:p>
          <a:p>
            <a:r>
              <a:rPr lang="ru-RU" sz="9600" dirty="0" err="1">
                <a:solidFill>
                  <a:schemeClr val="bg2">
                    <a:lumMod val="25000"/>
                  </a:schemeClr>
                </a:solidFill>
              </a:rPr>
              <a:t>Тогочакова</a:t>
            </a:r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 Елизавета Леонидовна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Использование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</a:rPr>
              <a:t>краеведческого материала города Абакана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</a:rPr>
              <a:t> и Республики Хакасия для составления математических задач для 5-6 классов.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2952328" cy="295232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4332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66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Натуральные числа и шкалы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246" y="1628800"/>
            <a:ext cx="8221056" cy="28803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i="1" dirty="0"/>
              <a:t>1</a:t>
            </a:r>
            <a:r>
              <a:rPr lang="ru-RU" sz="2400" i="1" dirty="0" smtClean="0"/>
              <a:t>. </a:t>
            </a:r>
            <a:r>
              <a:rPr lang="ru-RU" sz="2400" i="1" dirty="0"/>
              <a:t>В 1840 году в хакасских ведомствах было построено 125 домов. К 1890 году их стало насчитываться 4939, а к 1910 году – 6574. Как развивалось строительство с 1840 по 1910 года?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1384" y="2780928"/>
            <a:ext cx="8365072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endParaRPr lang="ru-RU" b="1" dirty="0"/>
          </a:p>
        </p:txBody>
      </p:sp>
      <p:pic>
        <p:nvPicPr>
          <p:cNvPr id="7171" name="Picture 3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44" y="3501008"/>
            <a:ext cx="3449847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08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408912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3000" i="1" dirty="0"/>
              <a:t>2</a:t>
            </a:r>
            <a:r>
              <a:rPr lang="ru-RU" sz="3000" i="1" dirty="0" smtClean="0"/>
              <a:t>. В 1827г. по всем хакасским ведомствам насчитывалось 37806 лошадей. К 1890г. их  поголовье увеличилось до 73355”. Насколько увеличилось число лошадей за 63 года? </a:t>
            </a:r>
            <a:endParaRPr lang="ru-RU" sz="3000" i="1" dirty="0"/>
          </a:p>
        </p:txBody>
      </p:sp>
      <p:pic>
        <p:nvPicPr>
          <p:cNvPr id="3074" name="Picture 2" descr="C:\Users\Владелец\AppData\Local\Microsoft\Windows\Temporary Internet Files\Content.IE5\C3U7LLR5\2434021688_00657e454d_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384376" cy="24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76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4861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Сложение и вычитание натуральных чисел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276872"/>
            <a:ext cx="7480920" cy="39067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i="1" dirty="0"/>
              <a:t>1</a:t>
            </a:r>
            <a:r>
              <a:rPr lang="ru-RU" sz="2000" i="1" dirty="0" smtClean="0"/>
              <a:t>. </a:t>
            </a:r>
            <a:r>
              <a:rPr lang="ru-RU" sz="2000" i="1" dirty="0"/>
              <a:t>Самые крупные реки Республики Хакасии – Абакан, Белый </a:t>
            </a:r>
            <a:r>
              <a:rPr lang="ru-RU" sz="2000" i="1" dirty="0" err="1"/>
              <a:t>Июс</a:t>
            </a:r>
            <a:r>
              <a:rPr lang="ru-RU" sz="2000" i="1" dirty="0"/>
              <a:t> и Черный </a:t>
            </a:r>
            <a:r>
              <a:rPr lang="ru-RU" sz="2000" i="1" dirty="0" err="1"/>
              <a:t>Июс</a:t>
            </a:r>
            <a:r>
              <a:rPr lang="ru-RU" sz="2000" i="1" dirty="0"/>
              <a:t>. Найдите длину Белого </a:t>
            </a:r>
            <a:r>
              <a:rPr lang="ru-RU" sz="2000" i="1" dirty="0" err="1"/>
              <a:t>Июса</a:t>
            </a:r>
            <a:r>
              <a:rPr lang="ru-RU" sz="2000" i="1" dirty="0"/>
              <a:t> и Черного </a:t>
            </a:r>
            <a:r>
              <a:rPr lang="ru-RU" sz="2000" i="1" dirty="0" err="1"/>
              <a:t>Июса</a:t>
            </a:r>
            <a:r>
              <a:rPr lang="ru-RU" sz="2000" i="1" dirty="0"/>
              <a:t>, если Черный </a:t>
            </a:r>
            <a:r>
              <a:rPr lang="ru-RU" sz="2000" i="1" dirty="0" err="1"/>
              <a:t>Июс</a:t>
            </a:r>
            <a:r>
              <a:rPr lang="ru-RU" sz="2000" i="1" dirty="0"/>
              <a:t> короче Абакана на 312км, а Белого </a:t>
            </a:r>
            <a:r>
              <a:rPr lang="ru-RU" sz="2000" i="1" dirty="0" err="1"/>
              <a:t>Июса</a:t>
            </a:r>
            <a:r>
              <a:rPr lang="ru-RU" sz="2000" i="1" dirty="0"/>
              <a:t> – на 32км. Длина Абакана 514км.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17030"/>
            <a:ext cx="5832648" cy="29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02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136904" cy="2088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i="1" dirty="0"/>
              <a:t>2</a:t>
            </a:r>
            <a:r>
              <a:rPr lang="ru-RU" sz="2400" i="1" dirty="0" smtClean="0"/>
              <a:t>. </a:t>
            </a:r>
            <a:r>
              <a:rPr lang="ru-RU" sz="2400" i="1" dirty="0"/>
              <a:t>Все население Республики Хакасия на 2002 год составляло 546072 человека. В том числе 386865 человек - городское население. На сколько человек сельское население меньше городского?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84969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58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08912" cy="38164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i="1" dirty="0"/>
              <a:t>3</a:t>
            </a:r>
            <a:r>
              <a:rPr lang="ru-RU" sz="2800" i="1" dirty="0" smtClean="0"/>
              <a:t>. </a:t>
            </a:r>
            <a:r>
              <a:rPr lang="ru-RU" sz="2800" i="1" dirty="0"/>
              <a:t>В 1840г. по четырем хакасским ведомствам насчитывалось 3073 войлочных и 890 деревянных юрт и 125 домов. В конце века, 1890г. было уже 4044 деревянных юрты и 4939 домов”. На сколько увеличилось количество деревянных юрт и домов на1890г.?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5184576" cy="32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417" y="2586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Умножение и деление натуральных чисел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92375"/>
            <a:ext cx="813690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i="1" dirty="0"/>
              <a:t>1</a:t>
            </a:r>
            <a:r>
              <a:rPr lang="ru-RU" sz="2800" i="1" dirty="0" smtClean="0"/>
              <a:t>. </a:t>
            </a:r>
            <a:r>
              <a:rPr lang="ru-RU" sz="2800" i="1" dirty="0"/>
              <a:t>Длина реки Сейм на 650 км больше длины реки Большая Курица. Найдите длину реки Большая Курица. Если общая длина двух рек 744км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0968"/>
            <a:ext cx="5328592" cy="35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2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253536" cy="3672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i="1" dirty="0"/>
              <a:t>2. Завод «Мавр» после установки нового оборудования за смену вместо 850 колбасных изделий стал выпускать 1200. На сколько процентов увеличилось производство колбасных изделий за смену?</a:t>
            </a:r>
          </a:p>
        </p:txBody>
      </p:sp>
      <p:pic>
        <p:nvPicPr>
          <p:cNvPr id="8194" name="Picture 2" descr="C:\Users\Владелец\AppData\Local\Microsoft\Windows\Temporary Internet Files\Content.IE5\708O49FI\cat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25708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64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Площади и объёмы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920880" cy="19442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i="1" dirty="0"/>
              <a:t>1.  Площадь озеро </a:t>
            </a:r>
            <a:r>
              <a:rPr lang="ru-RU" sz="3200" i="1" dirty="0" err="1"/>
              <a:t>Шира</a:t>
            </a:r>
            <a:r>
              <a:rPr lang="ru-RU" sz="3200" i="1" dirty="0"/>
              <a:t> – 3470га, что на 4244га меньше площади озеро </a:t>
            </a:r>
            <a:r>
              <a:rPr lang="ru-RU" sz="3200" i="1" dirty="0" err="1"/>
              <a:t>Белё</a:t>
            </a:r>
            <a:r>
              <a:rPr lang="ru-RU" sz="3200" i="1" dirty="0"/>
              <a:t>. Найдите площадь озера </a:t>
            </a:r>
            <a:r>
              <a:rPr lang="ru-RU" sz="3200" i="1" dirty="0" err="1"/>
              <a:t>Белё</a:t>
            </a:r>
            <a:r>
              <a:rPr lang="ru-RU" sz="3200" i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19732"/>
            <a:ext cx="4176464" cy="277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36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96944" cy="3600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i="1" dirty="0"/>
              <a:t>2. Республика Хакасия расположена в </a:t>
            </a:r>
            <a:r>
              <a:rPr lang="ru-RU" sz="3200" i="1" dirty="0">
                <a:hlinkClick r:id="rId2" tooltip="Южная Сибирь"/>
              </a:rPr>
              <a:t>Южной Сибири</a:t>
            </a:r>
            <a:r>
              <a:rPr lang="ru-RU" sz="3200" i="1" dirty="0"/>
              <a:t> в левобережной части бассейна </a:t>
            </a:r>
            <a:r>
              <a:rPr lang="ru-RU" sz="3200" i="1" dirty="0">
                <a:hlinkClick r:id="rId3" tooltip="Енисей"/>
              </a:rPr>
              <a:t>Енисея</a:t>
            </a:r>
            <a:r>
              <a:rPr lang="ru-RU" sz="3200" i="1" dirty="0"/>
              <a:t> и занимает территорию 61.900 км2. Общая площадь города Абакан около 112,38 км2. Определите, во сколько раз площадь Абакана меньше площади Республики </a:t>
            </a:r>
            <a:r>
              <a:rPr lang="ru-RU" sz="3200" i="1" dirty="0" smtClean="0"/>
              <a:t>Хакасия.</a:t>
            </a: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8472"/>
            <a:ext cx="414292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57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Обыкновенные дроби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70485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000" i="1" dirty="0"/>
              <a:t>1. Сколько ведер картофеля убрали с 6 соток, если на каждой сотке 60 кустов картофеля, а с одного куста убрали 1/3 ведра картофеля?</a:t>
            </a:r>
          </a:p>
        </p:txBody>
      </p:sp>
      <p:pic>
        <p:nvPicPr>
          <p:cNvPr id="1026" name="Picture 2" descr="C:\Users\Владелец\AppData\Local\Microsoft\Windows\Temporary Internet Files\Content.IE5\C3U7LLR5\clipart02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3672408" cy="23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87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Зюраткуль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908720"/>
            <a:ext cx="61206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  <a:t>Мой друг.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  <a:t>Что может быть милей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  <a:t/>
            </a:r>
            <a:b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</a:b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  <a:t>Бесценного родного края?</a:t>
            </a:r>
            <a:b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</a:b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  <a:t>Там солнце кажется светлей,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  <a:t/>
            </a:r>
            <a:b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</a:b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  <a:t>Там радостней весна златая…</a:t>
            </a: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  <a:t/>
            </a:r>
            <a:b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</a:br>
            <a:r>
              <a:rPr kumimoji="0" lang="ru-RU" altLang="ru-RU" sz="4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Tahoma"/>
              </a:rPr>
              <a:t>Н.М. Языков </a:t>
            </a:r>
            <a:r>
              <a:rPr kumimoji="0" lang="ru-RU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/>
            </a:r>
            <a:br>
              <a:rPr kumimoji="0" lang="ru-RU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</a:b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37650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06489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000" i="1" dirty="0"/>
              <a:t>2. </a:t>
            </a:r>
            <a:r>
              <a:rPr lang="ru-RU" sz="3000" i="1" dirty="0" err="1"/>
              <a:t>Мирген</a:t>
            </a:r>
            <a:r>
              <a:rPr lang="ru-RU" sz="3000" i="1" dirty="0"/>
              <a:t> взял в банке Хакасии беспроцентный кредит в размере 120 тыс. руб. 2/3 этой суммы </a:t>
            </a:r>
            <a:r>
              <a:rPr lang="ru-RU" sz="3000" i="1" dirty="0" err="1"/>
              <a:t>Мирген</a:t>
            </a:r>
            <a:r>
              <a:rPr lang="ru-RU" sz="3000" i="1" dirty="0"/>
              <a:t> вернул. Какую сумму осталось ему вернуть?</a:t>
            </a:r>
          </a:p>
        </p:txBody>
      </p:sp>
      <p:pic>
        <p:nvPicPr>
          <p:cNvPr id="5122" name="Picture 2" descr="C:\Users\Владелец\AppData\Local\Microsoft\Windows\Temporary Internet Files\Content.IE5\28FOWU9S\portafolios-con-checkli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3054"/>
            <a:ext cx="1803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96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З</a:t>
            </a:r>
            <a:r>
              <a:rPr lang="ru-RU" dirty="0" smtClean="0"/>
              <a:t>аключение: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920880" cy="4824536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9200" i="1" dirty="0"/>
              <a:t>И</a:t>
            </a:r>
            <a:r>
              <a:rPr lang="ru-RU" sz="9200" i="1" dirty="0" smtClean="0"/>
              <a:t>зучение </a:t>
            </a:r>
            <a:r>
              <a:rPr lang="ru-RU" sz="9200" i="1" dirty="0"/>
              <a:t>краеведческого материала позволило мне узнать еще больше о многообразии животного и растительного мира, о водных </a:t>
            </a:r>
            <a:r>
              <a:rPr lang="ru-RU" sz="9200" i="1" dirty="0" smtClean="0"/>
              <a:t>ресурсах </a:t>
            </a:r>
            <a:r>
              <a:rPr lang="ru-RU" sz="9200" i="1" dirty="0"/>
              <a:t>Р</a:t>
            </a:r>
            <a:r>
              <a:rPr lang="ru-RU" sz="9200" i="1" dirty="0" smtClean="0"/>
              <a:t>еспублики Хакасия;</a:t>
            </a:r>
            <a:endParaRPr lang="ru-RU" sz="9200" i="1" dirty="0"/>
          </a:p>
          <a:p>
            <a:pPr marL="45720" indent="0">
              <a:buNone/>
            </a:pPr>
            <a:r>
              <a:rPr lang="ru-RU" sz="9200" i="1" dirty="0"/>
              <a:t>Р</a:t>
            </a:r>
            <a:r>
              <a:rPr lang="ru-RU" sz="9200" i="1" dirty="0" smtClean="0"/>
              <a:t>аботая </a:t>
            </a:r>
            <a:r>
              <a:rPr lang="ru-RU" sz="9200" i="1" dirty="0"/>
              <a:t>над составлением задач, я познакомилась </a:t>
            </a:r>
            <a:r>
              <a:rPr lang="ru-RU" sz="9200" i="1" dirty="0" smtClean="0"/>
              <a:t>с алгоритмом </a:t>
            </a:r>
            <a:r>
              <a:rPr lang="ru-RU" sz="9200" i="1" dirty="0"/>
              <a:t>их составления и научилась применять его на </a:t>
            </a:r>
            <a:r>
              <a:rPr lang="ru-RU" sz="9200" i="1" dirty="0" smtClean="0"/>
              <a:t>практике;</a:t>
            </a:r>
          </a:p>
          <a:p>
            <a:pPr marL="45720" indent="0">
              <a:buNone/>
            </a:pPr>
            <a:r>
              <a:rPr lang="ru-RU" sz="9200" i="1" dirty="0"/>
              <a:t>О</a:t>
            </a:r>
            <a:r>
              <a:rPr lang="ru-RU" sz="9200" i="1" dirty="0" smtClean="0"/>
              <a:t>ценка </a:t>
            </a:r>
            <a:r>
              <a:rPr lang="ru-RU" sz="9200" i="1" dirty="0"/>
              <a:t>эффективности применения краеведческих задач на уроке математики, </a:t>
            </a:r>
            <a:r>
              <a:rPr lang="ru-RU" sz="9200" i="1" dirty="0" smtClean="0"/>
              <a:t>которая была проведена </a:t>
            </a:r>
            <a:r>
              <a:rPr lang="ru-RU" sz="9200" i="1" dirty="0"/>
              <a:t>для обучающихся 6</a:t>
            </a:r>
            <a:r>
              <a:rPr lang="ru-RU" sz="9200" i="1" dirty="0" smtClean="0"/>
              <a:t> </a:t>
            </a:r>
            <a:r>
              <a:rPr lang="ru-RU" sz="9200" i="1" dirty="0"/>
              <a:t>класса, </a:t>
            </a:r>
            <a:r>
              <a:rPr lang="ru-RU" sz="9200" i="1" dirty="0" smtClean="0"/>
              <a:t>показала, </a:t>
            </a:r>
            <a:r>
              <a:rPr lang="ru-RU" sz="9200" i="1" dirty="0"/>
              <a:t>что ребятам гораздо интереснее решать задачи, основанные на краеведческом материале, чем те задачи, которые они решали раньше.</a:t>
            </a:r>
          </a:p>
        </p:txBody>
      </p:sp>
      <p:pic>
        <p:nvPicPr>
          <p:cNvPr id="5122" name="Picture 2" descr="C:\Users\Владелец\AppData\Local\Microsoft\Windows\Temporary Internet Files\Content.IE5\C3U7LLR5\evaluaci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76" y="5254679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4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34888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i="1" dirty="0" smtClean="0"/>
              <a:t> Цель </a:t>
            </a:r>
            <a:r>
              <a:rPr lang="ru-RU" sz="3200" i="1" dirty="0"/>
              <a:t>моего исследования – выяснить, как связаны между собой математика и краеведение на примере географии и природных ресурсов Республики Хакасия.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276364" cy="16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12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924944"/>
            <a:ext cx="6400800" cy="3474720"/>
          </a:xfrm>
        </p:spPr>
        <p:txBody>
          <a:bodyPr/>
          <a:lstStyle/>
          <a:p>
            <a:pPr marL="45720" lvl="0" indent="0">
              <a:buNone/>
            </a:pPr>
            <a:r>
              <a:rPr lang="ru-RU" sz="2800" dirty="0" smtClean="0"/>
              <a:t>1. Изучение </a:t>
            </a:r>
            <a:r>
              <a:rPr lang="ru-RU" sz="2800" dirty="0"/>
              <a:t>краеведческого материала; </a:t>
            </a:r>
          </a:p>
          <a:p>
            <a:pPr marL="45720" lvl="0" indent="0">
              <a:buNone/>
            </a:pPr>
            <a:r>
              <a:rPr lang="ru-RU" sz="2800" dirty="0" smtClean="0"/>
              <a:t>2. Проведение </a:t>
            </a:r>
            <a:r>
              <a:rPr lang="ru-RU" sz="2800" dirty="0"/>
              <a:t>сравнительного анализа и отбора статистического материала; </a:t>
            </a:r>
          </a:p>
          <a:p>
            <a:pPr marL="45720" lvl="0" indent="0">
              <a:buNone/>
            </a:pPr>
            <a:r>
              <a:rPr lang="ru-RU" sz="2800" dirty="0" smtClean="0"/>
              <a:t>3. Составление </a:t>
            </a:r>
            <a:r>
              <a:rPr lang="ru-RU" sz="2800" dirty="0"/>
              <a:t>математических задач;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67" y="531451"/>
            <a:ext cx="2701687" cy="232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26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Актуальность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780928"/>
            <a:ext cx="7272808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altLang="ru-RU" sz="2800" b="1" dirty="0"/>
              <a:t>Актуальность исследования </a:t>
            </a:r>
            <a:r>
              <a:rPr lang="ru-RU" altLang="ru-RU" sz="2800" i="1" dirty="0"/>
              <a:t>обусловлена необходимостью создания нами </a:t>
            </a:r>
            <a:r>
              <a:rPr lang="ru-RU" altLang="ru-RU" sz="2800" i="1" dirty="0" err="1"/>
              <a:t>этнозадачника</a:t>
            </a:r>
            <a:r>
              <a:rPr lang="ru-RU" altLang="ru-RU" sz="2800" i="1" dirty="0"/>
              <a:t>, которая поможет  на уроках математики увидеть и почувствовать красоту и мощь родного края, полюбить свою малую Родину, не забывая при этом отрабатывать вычислительные навыки по основным темам курса 6 класса.</a:t>
            </a:r>
            <a:r>
              <a:rPr lang="ru-RU" altLang="ru-RU" i="1" dirty="0"/>
              <a:t/>
            </a:r>
            <a:br>
              <a:rPr lang="ru-RU" altLang="ru-RU" i="1" dirty="0"/>
            </a:br>
            <a:endParaRPr lang="ru-RU" i="1" dirty="0"/>
          </a:p>
        </p:txBody>
      </p:sp>
      <p:pic>
        <p:nvPicPr>
          <p:cNvPr id="2050" name="Picture 2" descr="C:\Users\Владелец\AppData\Local\Microsoft\Windows\Temporary Internet Files\Content.IE5\708O49FI\мудрый+филин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9248"/>
            <a:ext cx="15737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90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err="1" smtClean="0"/>
              <a:t>Этнозадачники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00808"/>
            <a:ext cx="6400800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i="1" dirty="0" smtClean="0"/>
              <a:t>   Задачники</a:t>
            </a:r>
            <a:r>
              <a:rPr lang="ru-RU" sz="2800" i="1" dirty="0"/>
              <a:t>, которые имеют «привязку» к определенному региону и способствуют реализации национально-регионального компонента содержания математического образования, будем называть </a:t>
            </a:r>
            <a:r>
              <a:rPr lang="ru-RU" sz="2800" i="1" dirty="0" err="1"/>
              <a:t>этнозадачниками</a:t>
            </a:r>
            <a:r>
              <a:rPr lang="ru-RU" sz="2800" i="1" dirty="0"/>
              <a:t>.</a:t>
            </a:r>
          </a:p>
        </p:txBody>
      </p:sp>
      <p:pic>
        <p:nvPicPr>
          <p:cNvPr id="3074" name="Picture 2" descr="C:\Users\Владелец\AppData\Local\Microsoft\Windows\Temporary Internet Files\Content.IE5\28FOWU9S\Book-Open-13539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3276345" cy="14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23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300430" cy="4680520"/>
          </a:xfrm>
        </p:spPr>
      </p:pic>
    </p:spTree>
    <p:extLst>
      <p:ext uri="{BB962C8B-B14F-4D97-AF65-F5344CB8AC3E}">
        <p14:creationId xmlns:p14="http://schemas.microsoft.com/office/powerpoint/2010/main" val="202516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/>
              <a:t>Математика и краеведение.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916832"/>
            <a:ext cx="7056784" cy="403244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/>
              <a:t>На </a:t>
            </a:r>
            <a:r>
              <a:rPr lang="ru-RU" sz="2800" dirty="0"/>
              <a:t>первый взгляд, у них нет ничего общего. Математика является неотъемлемой и значимой частью человеческой культуры, источником познания окружающего мира, базой научно-технического прогресса и важным компонентом развития личности.</a:t>
            </a:r>
          </a:p>
        </p:txBody>
      </p:sp>
      <p:pic>
        <p:nvPicPr>
          <p:cNvPr id="4098" name="Picture 2" descr="C:\Users\Владелец\AppData\Local\Microsoft\Windows\Temporary Internet Files\Content.IE5\THJNNJ0J\WorldMathsDay_lo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70893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86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78354" cy="5256584"/>
          </a:xfrm>
        </p:spPr>
      </p:pic>
    </p:spTree>
    <p:extLst>
      <p:ext uri="{BB962C8B-B14F-4D97-AF65-F5344CB8AC3E}">
        <p14:creationId xmlns:p14="http://schemas.microsoft.com/office/powerpoint/2010/main" val="1349124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481</TotalTime>
  <Words>607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Georgia</vt:lpstr>
      <vt:lpstr>Tahoma</vt:lpstr>
      <vt:lpstr>Trebuchet MS</vt:lpstr>
      <vt:lpstr>Воздушный поток</vt:lpstr>
      <vt:lpstr>Использование краеведческого материала города Абакана  и Республики Хакасия для составления математических задач для 5-6 классов. </vt:lpstr>
      <vt:lpstr>Презентация PowerPoint</vt:lpstr>
      <vt:lpstr>Цель:</vt:lpstr>
      <vt:lpstr>Задачи исследования:</vt:lpstr>
      <vt:lpstr>Актуальность исследования</vt:lpstr>
      <vt:lpstr>Этнозадачники.</vt:lpstr>
      <vt:lpstr>Презентация PowerPoint</vt:lpstr>
      <vt:lpstr>Математика и краеведение. </vt:lpstr>
      <vt:lpstr>Презентация PowerPoint</vt:lpstr>
      <vt:lpstr>Натуральные числа и шкалы</vt:lpstr>
      <vt:lpstr>Презентация PowerPoint</vt:lpstr>
      <vt:lpstr>Сложение и вычитание натуральных чисел</vt:lpstr>
      <vt:lpstr>Презентация PowerPoint</vt:lpstr>
      <vt:lpstr>Презентация PowerPoint</vt:lpstr>
      <vt:lpstr>Умножение и деление натуральных чисел</vt:lpstr>
      <vt:lpstr>Презентация PowerPoint</vt:lpstr>
      <vt:lpstr>Площади и объёмы</vt:lpstr>
      <vt:lpstr>Презентация PowerPoint</vt:lpstr>
      <vt:lpstr>Обыкновенные дроби</vt:lpstr>
      <vt:lpstr>Презентация PowerPoint</vt:lpstr>
      <vt:lpstr>Заключение: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Использование краеведческого материала города Абакана  и Республики Хакасия для составления математических задач для 5-6 классов.</dc:title>
  <dc:creator>Владелец</dc:creator>
  <cp:lastModifiedBy>Artem</cp:lastModifiedBy>
  <cp:revision>31</cp:revision>
  <dcterms:created xsi:type="dcterms:W3CDTF">2015-03-17T04:31:39Z</dcterms:created>
  <dcterms:modified xsi:type="dcterms:W3CDTF">2015-03-19T12:39:13Z</dcterms:modified>
</cp:coreProperties>
</file>