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71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72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10BF-6D3C-43BA-8A14-A869FB6DA4B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E9C0E-2490-4FAD-9A98-7D66E6CBC22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10BF-6D3C-43BA-8A14-A869FB6DA4B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9C0E-2490-4FAD-9A98-7D66E6CBC2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10BF-6D3C-43BA-8A14-A869FB6DA4B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9C0E-2490-4FAD-9A98-7D66E6CBC2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4710BF-6D3C-43BA-8A14-A869FB6DA4B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EDE9C0E-2490-4FAD-9A98-7D66E6CBC22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10BF-6D3C-43BA-8A14-A869FB6DA4B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9C0E-2490-4FAD-9A98-7D66E6CBC22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10BF-6D3C-43BA-8A14-A869FB6DA4B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9C0E-2490-4FAD-9A98-7D66E6CBC22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9C0E-2490-4FAD-9A98-7D66E6CBC2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10BF-6D3C-43BA-8A14-A869FB6DA4B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10BF-6D3C-43BA-8A14-A869FB6DA4B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9C0E-2490-4FAD-9A98-7D66E6CBC22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10BF-6D3C-43BA-8A14-A869FB6DA4B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9C0E-2490-4FAD-9A98-7D66E6CBC2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4710BF-6D3C-43BA-8A14-A869FB6DA4B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DE9C0E-2490-4FAD-9A98-7D66E6CBC22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10BF-6D3C-43BA-8A14-A869FB6DA4B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DE9C0E-2490-4FAD-9A98-7D66E6CBC22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4710BF-6D3C-43BA-8A14-A869FB6DA4B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EDE9C0E-2490-4FAD-9A98-7D66E6CBC22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1.png"/><Relationship Id="rId7" Type="http://schemas.openxmlformats.org/officeDocument/2006/relationships/image" Target="../media/image1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836712"/>
            <a:ext cx="7772400" cy="3823372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ИСПОЛЬЗОВАНИЕ МЕТОДА МНЕМОТЕХНИКИ </a:t>
            </a:r>
            <a:b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в обучении рассказыванию детей</a:t>
            </a:r>
            <a:b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дошкольного возраста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20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72840" y="388198"/>
            <a:ext cx="5112568" cy="85776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Стихотворение П. Воронько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«Обновка»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3" name="Рисунок 1" descr="Мнемотаблица Обнов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3929090" cy="314327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0" y="2001369"/>
            <a:ext cx="4680520" cy="299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latin typeface="Times New Roman"/>
                <a:ea typeface="Times New Roman" pitchFamily="18" charset="0"/>
              </a:rPr>
              <a:t>Я купила кошке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/>
                <a:ea typeface="Times New Roman" pitchFamily="18" charset="0"/>
              </a:rPr>
              <a:t>К </a:t>
            </a:r>
            <a:r>
              <a:rPr lang="ru-RU" sz="2800" b="1" i="1" dirty="0">
                <a:latin typeface="Times New Roman"/>
                <a:ea typeface="Times New Roman" pitchFamily="18" charset="0"/>
              </a:rPr>
              <a:t>празднику сапожки.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latin typeface="Times New Roman"/>
                <a:ea typeface="Times New Roman" pitchFamily="18" charset="0"/>
              </a:rPr>
              <a:t>Причесала ей усы,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latin typeface="Times New Roman"/>
                <a:ea typeface="Times New Roman" pitchFamily="18" charset="0"/>
              </a:rPr>
              <a:t>Сшила новые трусы.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latin typeface="Times New Roman"/>
                <a:ea typeface="Times New Roman" pitchFamily="18" charset="0"/>
              </a:rPr>
              <a:t>Только как же надевать?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latin typeface="Times New Roman"/>
                <a:ea typeface="Times New Roman" pitchFamily="18" charset="0"/>
              </a:rPr>
              <a:t>Хвостик некуда девать</a:t>
            </a:r>
            <a:r>
              <a:rPr lang="ru-RU" sz="1400" b="1" i="1" dirty="0">
                <a:latin typeface="Times New Roman"/>
                <a:ea typeface="Times New Roman" pitchFamily="18" charset="0"/>
              </a:rPr>
              <a:t>!</a:t>
            </a:r>
            <a:endParaRPr lang="ru-RU" sz="1100" b="1" i="1" dirty="0">
              <a:latin typeface="Times New Roman"/>
              <a:ea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WScan00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3789040"/>
            <a:ext cx="646026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116161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/>
              </a:rPr>
              <a:t>1. Цвет. </a:t>
            </a:r>
            <a:r>
              <a:rPr lang="ru-RU" sz="2000" b="1" i="1" dirty="0">
                <a:latin typeface="Times New Roman"/>
              </a:rPr>
              <a:t>(Какого цвета игрушка?)</a:t>
            </a:r>
            <a:endParaRPr lang="ru-RU" sz="2000" b="1" dirty="0">
              <a:latin typeface="Times New Roman"/>
            </a:endParaRPr>
          </a:p>
          <a:p>
            <a:r>
              <a:rPr lang="ru-RU" sz="2000" b="1" dirty="0">
                <a:latin typeface="Times New Roman"/>
              </a:rPr>
              <a:t>2. Форма. </a:t>
            </a:r>
            <a:r>
              <a:rPr lang="ru-RU" sz="2000" b="1" i="1" dirty="0">
                <a:latin typeface="Times New Roman"/>
              </a:rPr>
              <a:t>(Какой она формы?)</a:t>
            </a:r>
          </a:p>
          <a:p>
            <a:r>
              <a:rPr lang="ru-RU" sz="2000" b="1" i="1" dirty="0">
                <a:latin typeface="Times New Roman"/>
              </a:rPr>
              <a:t>3. </a:t>
            </a:r>
            <a:r>
              <a:rPr lang="ru-RU" sz="2000" b="1" dirty="0">
                <a:latin typeface="Times New Roman"/>
              </a:rPr>
              <a:t>Мячи. </a:t>
            </a:r>
            <a:r>
              <a:rPr lang="ru-RU" sz="2000" b="1" i="1" dirty="0">
                <a:latin typeface="Times New Roman"/>
              </a:rPr>
              <a:t>(Какого размера игрушка?)</a:t>
            </a:r>
            <a:endParaRPr lang="ru-RU" sz="2000" b="1" dirty="0">
              <a:latin typeface="Times New Roman"/>
            </a:endParaRPr>
          </a:p>
          <a:p>
            <a:r>
              <a:rPr lang="ru-RU" sz="2000" b="1" dirty="0">
                <a:latin typeface="Times New Roman"/>
              </a:rPr>
              <a:t>4. </a:t>
            </a:r>
            <a:r>
              <a:rPr lang="ru-RU" sz="2000" b="1" dirty="0" smtClean="0">
                <a:latin typeface="Times New Roman"/>
              </a:rPr>
              <a:t>Детали. </a:t>
            </a:r>
            <a:r>
              <a:rPr lang="ru-RU" sz="2000" b="1" i="1" dirty="0">
                <a:latin typeface="Times New Roman"/>
              </a:rPr>
              <a:t>(Назови ее детали.)</a:t>
            </a:r>
          </a:p>
          <a:p>
            <a:r>
              <a:rPr lang="ru-RU" sz="2000" b="1" i="1" dirty="0">
                <a:latin typeface="Times New Roman"/>
              </a:rPr>
              <a:t>5.  </a:t>
            </a:r>
            <a:r>
              <a:rPr lang="ru-RU" sz="2000" b="1" dirty="0">
                <a:latin typeface="Times New Roman"/>
              </a:rPr>
              <a:t>Контур с вопросом. </a:t>
            </a:r>
            <a:r>
              <a:rPr lang="ru-RU" sz="2000" b="1" i="1" dirty="0">
                <a:latin typeface="Times New Roman"/>
              </a:rPr>
              <a:t>(Из какого материала сделана игрушка?)</a:t>
            </a:r>
            <a:endParaRPr lang="ru-RU" sz="2000" b="1" dirty="0">
              <a:latin typeface="Times New Roman"/>
            </a:endParaRPr>
          </a:p>
          <a:p>
            <a:r>
              <a:rPr lang="ru-RU" sz="2000" b="1" dirty="0">
                <a:latin typeface="Times New Roman"/>
              </a:rPr>
              <a:t>6.  Рука. </a:t>
            </a:r>
            <a:r>
              <a:rPr lang="ru-RU" sz="2000" b="1" i="1" dirty="0">
                <a:latin typeface="Times New Roman"/>
              </a:rPr>
              <a:t>(Как с этой игрушкой можно играть?)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738" y="207512"/>
            <a:ext cx="78816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Составление рассказов-описаний по теме  «Игрушки»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http://funforkids.ru/pictures/pyramid/pyramid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1147584" cy="195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8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06908" y="404664"/>
            <a:ext cx="6689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Загадывание и отгадывание загадок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807208" y="4438909"/>
            <a:ext cx="3664834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Сидит дед </a:t>
            </a: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 сто шуб </a:t>
            </a: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одет,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Кто его раздевает, тот слезы проливает.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(Лук)</a:t>
            </a:r>
            <a:endParaRPr kumimoji="0" lang="ru-RU" altLang="ru-RU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187855" y="1277911"/>
            <a:ext cx="4327524" cy="2592388"/>
            <a:chOff x="856980" y="1301197"/>
            <a:chExt cx="4327524" cy="2592388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856980" y="1301197"/>
              <a:ext cx="4327524" cy="2592388"/>
              <a:chOff x="2408238" y="2132806"/>
              <a:chExt cx="4327524" cy="2592388"/>
            </a:xfrm>
          </p:grpSpPr>
          <p:pic>
            <p:nvPicPr>
              <p:cNvPr id="2" name="tabl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08238" y="2132806"/>
                <a:ext cx="4327524" cy="2592388"/>
              </a:xfrm>
              <a:prstGeom prst="rect">
                <a:avLst/>
              </a:prstGeom>
            </p:spPr>
          </p:pic>
          <p:grpSp>
            <p:nvGrpSpPr>
              <p:cNvPr id="3" name="Группа 2"/>
              <p:cNvGrpSpPr>
                <a:grpSpLocks/>
              </p:cNvGrpSpPr>
              <p:nvPr/>
            </p:nvGrpSpPr>
            <p:grpSpPr bwMode="auto">
              <a:xfrm>
                <a:off x="2559050" y="2183206"/>
                <a:ext cx="4139488" cy="2438800"/>
                <a:chOff x="841914" y="1308894"/>
                <a:chExt cx="6598442" cy="4495812"/>
              </a:xfrm>
            </p:grpSpPr>
            <p:pic>
              <p:nvPicPr>
                <p:cNvPr id="4" name="Picture 12" descr="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1914" y="1406205"/>
                  <a:ext cx="1455981" cy="2156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" name="Picture 11" descr="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42457" y="1308894"/>
                  <a:ext cx="1581150" cy="20139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" name="Picture 10" descr="1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24855" y="1308895"/>
                  <a:ext cx="1815501" cy="2119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" name="Picture 9" descr="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30866" y="3690180"/>
                  <a:ext cx="678076" cy="21145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" name="Picture 8" descr="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5816" y="4245012"/>
                  <a:ext cx="2034433" cy="1004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" name="Picture 7" descr="14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1894" y="3933056"/>
                  <a:ext cx="2057400" cy="1628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3" name="TextBox 12"/>
            <p:cNvSpPr txBox="1"/>
            <p:nvPr/>
          </p:nvSpPr>
          <p:spPr>
            <a:xfrm>
              <a:off x="3608792" y="2141070"/>
              <a:ext cx="800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ирог 14"/>
            <p:cNvSpPr/>
            <p:nvPr/>
          </p:nvSpPr>
          <p:spPr>
            <a:xfrm rot="18794652">
              <a:off x="2587394" y="1790238"/>
              <a:ext cx="701303" cy="726663"/>
            </a:xfrm>
            <a:prstGeom prst="pie">
              <a:avLst>
                <a:gd name="adj1" fmla="val 2201710"/>
                <a:gd name="adj2" fmla="val 14166460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283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700808"/>
            <a:ext cx="4464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 лисы  в  лесу  глухом</a:t>
            </a:r>
          </a:p>
          <a:p>
            <a:r>
              <a:rPr lang="ru-RU" sz="2000" dirty="0" smtClean="0"/>
              <a:t>Есть  нора – надёжный  дом.</a:t>
            </a:r>
          </a:p>
          <a:p>
            <a:r>
              <a:rPr lang="ru-RU" sz="2000" dirty="0" smtClean="0"/>
              <a:t>Под  кустами  ёж  колючий</a:t>
            </a:r>
          </a:p>
          <a:p>
            <a:r>
              <a:rPr lang="ru-RU" sz="2000" dirty="0" smtClean="0"/>
              <a:t>Нагребает  листьев  кучу.</a:t>
            </a:r>
          </a:p>
          <a:p>
            <a:r>
              <a:rPr lang="ru-RU" sz="2000" dirty="0" smtClean="0"/>
              <a:t>Спит  в  берлоге  косолапый,</a:t>
            </a:r>
          </a:p>
          <a:p>
            <a:r>
              <a:rPr lang="ru-RU" sz="2000" dirty="0" smtClean="0"/>
              <a:t>До  весны  сосёт  там  лапу.</a:t>
            </a:r>
          </a:p>
          <a:p>
            <a:r>
              <a:rPr lang="ru-RU" sz="2000" dirty="0" smtClean="0"/>
              <a:t>Есть  у  каждого  свой   дом,</a:t>
            </a:r>
          </a:p>
          <a:p>
            <a:r>
              <a:rPr lang="ru-RU" sz="2000" dirty="0" smtClean="0"/>
              <a:t>Всем  тепло,  уютно  в  нём.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314652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Заучивание  стихотворения  с рисованием  </a:t>
            </a:r>
            <a:r>
              <a:rPr lang="ru-RU" sz="2800" dirty="0" err="1" smtClean="0"/>
              <a:t>мнемотаблицы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131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oltun-spb.ru/mnemo_images/wild_anima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81966"/>
            <a:ext cx="5628956" cy="56445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1763688" y="295149"/>
            <a:ext cx="5599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Мнемотаблица с детскими  рисунками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125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196752"/>
            <a:ext cx="378621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latin typeface="Times New Roman"/>
              </a:rPr>
              <a:t>К . Д. Ушинский писал:</a:t>
            </a:r>
          </a:p>
          <a:p>
            <a:pPr algn="just">
              <a:defRPr/>
            </a:pPr>
            <a:endParaRPr lang="ru-RU" b="1" dirty="0">
              <a:latin typeface="Times New Roman"/>
            </a:endParaRPr>
          </a:p>
          <a:p>
            <a:pPr algn="just">
              <a:defRPr/>
            </a:pPr>
            <a:r>
              <a:rPr lang="ru-RU" sz="2400" b="1" dirty="0">
                <a:latin typeface="Times New Roman"/>
              </a:rPr>
              <a:t>«Учите ребёнка каким-нибудь неизвестным ему пяти </a:t>
            </a:r>
            <a:r>
              <a:rPr lang="ru-RU" sz="2400" b="1" dirty="0" smtClean="0">
                <a:latin typeface="Times New Roman"/>
              </a:rPr>
              <a:t>словам - </a:t>
            </a:r>
            <a:r>
              <a:rPr lang="ru-RU" sz="2400" b="1" dirty="0">
                <a:latin typeface="Times New Roman"/>
              </a:rPr>
              <a:t>он будет долго и напрасно мучиться, но свяжите двадцать таких слов с картинками, и он усвоит на лету».</a:t>
            </a:r>
          </a:p>
        </p:txBody>
      </p:sp>
      <p:pic>
        <p:nvPicPr>
          <p:cNvPr id="4" name="Рисунок 3" descr="ushin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901730"/>
            <a:ext cx="2857520" cy="419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319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673532"/>
            <a:ext cx="542928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 «мнемотехника» и «мнемоника» обозначают одно и тоже – техника запоминания. Они происходят от греческого </a:t>
            </a:r>
            <a:r>
              <a:rPr lang="ru-RU" sz="2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2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mnemonikon</a:t>
            </a:r>
            <a:r>
              <a:rPr lang="ru-RU" sz="2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искусство запоминания.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Считается, что это слово придумал Пифагор Самосский (6 век до н.э.). Искусство запоминания названо словом </a:t>
            </a:r>
            <a:r>
              <a:rPr lang="ru-RU" sz="2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2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mnemonikon</a:t>
            </a:r>
            <a:r>
              <a:rPr lang="ru-RU" sz="2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имени древнегреческой богини памяти Мнемозины – матери девяти муз. Первые сохранившиеся работы по мнемотехнике датируются примерно 86-82 гг. до н.э., и принадлежат перу Цицерона и </a:t>
            </a:r>
            <a:r>
              <a:rPr lang="ru-RU" sz="22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Квинтилиана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200" b="1" dirty="0">
                <a:latin typeface="Arial" pitchFamily="34" charset="0"/>
              </a:rPr>
              <a:t> </a:t>
            </a:r>
            <a:endParaRPr lang="ru-RU" sz="3200" b="1" dirty="0">
              <a:latin typeface="Arial" pitchFamily="34" charset="0"/>
            </a:endParaRPr>
          </a:p>
        </p:txBody>
      </p:sp>
      <p:pic>
        <p:nvPicPr>
          <p:cNvPr id="3" name="Рисунок 2" descr="img_mnemosy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76672"/>
            <a:ext cx="2319076" cy="2520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0_137b5_3d83333a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969" y="3212976"/>
            <a:ext cx="2155521" cy="3252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104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629" y="404664"/>
            <a:ext cx="7786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Times New Roman"/>
              </a:rPr>
              <a:t>Мнемотехника</a:t>
            </a:r>
            <a:r>
              <a:rPr lang="ru-RU" sz="2000" b="1" dirty="0">
                <a:latin typeface="Times New Roman"/>
              </a:rPr>
              <a:t> </a:t>
            </a:r>
          </a:p>
          <a:p>
            <a:pPr algn="just"/>
            <a:r>
              <a:rPr lang="ru-RU" sz="2200" b="1" dirty="0">
                <a:latin typeface="Times New Roman"/>
              </a:rPr>
              <a:t>- в переводе с греческого - «искусство запоминания». Это система методов и приемов, обеспечивающих успешное запоминание, сохранение и воспроизведение информации, знаний об особенностях объектов природы, об окружающем мире, эффективное запоминание структуры рассказа, и, конечно, развитие речи. Особое место в работе с детьми занимает дидактический материал в форме </a:t>
            </a:r>
            <a:r>
              <a:rPr lang="ru-RU" sz="2200" b="1" dirty="0" err="1">
                <a:latin typeface="Times New Roman"/>
              </a:rPr>
              <a:t>мнемотаблиц</a:t>
            </a:r>
            <a:r>
              <a:rPr lang="ru-RU" sz="2200" b="1" dirty="0">
                <a:latin typeface="Times New Roman"/>
              </a:rPr>
              <a:t> и мнемосхем.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717032"/>
            <a:ext cx="7858180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200" b="1" u="sng" dirty="0">
                <a:latin typeface="Times New Roman"/>
              </a:rPr>
              <a:t>Суть мнемосхем</a:t>
            </a:r>
            <a:r>
              <a:rPr lang="ru-RU" sz="2200" b="1" dirty="0">
                <a:latin typeface="Times New Roman"/>
              </a:rPr>
              <a:t>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200" b="1" dirty="0">
                <a:latin typeface="Times New Roman"/>
              </a:rPr>
              <a:t>заключается в следующем: на каждое слово или маленькое словосочетание придумывается картинка (изображение); таким образом, весь текст зарисовывается схематично. Глядя на эти схемы – рисунки ребёнок легко воспроизводит текстовую информацию</a:t>
            </a:r>
            <a:r>
              <a:rPr lang="ru-RU" sz="2200" b="1" dirty="0" smtClean="0">
                <a:latin typeface="Times New Roman"/>
              </a:rPr>
              <a:t>.</a:t>
            </a:r>
          </a:p>
          <a:p>
            <a:pPr algn="just">
              <a:lnSpc>
                <a:spcPct val="90000"/>
              </a:lnSpc>
              <a:defRPr/>
            </a:pPr>
            <a:endParaRPr lang="ru-RU" sz="2200" b="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883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/>
        </p:nvSpPr>
        <p:spPr bwMode="auto">
          <a:xfrm>
            <a:off x="5507605" y="1953193"/>
            <a:ext cx="2255837" cy="63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7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4pPr>
            <a:lvl5pPr marL="12795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мнемоквадрат</a:t>
            </a:r>
          </a:p>
        </p:txBody>
      </p:sp>
      <p:pic>
        <p:nvPicPr>
          <p:cNvPr id="3" name="Picture 4" descr="Копия (5) DSCN06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51" y="1318419"/>
            <a:ext cx="12207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DSCN07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39" y="2742972"/>
            <a:ext cx="3960812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SCN07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0" y="4313918"/>
            <a:ext cx="31051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5544344" y="2769504"/>
            <a:ext cx="2219098" cy="1142097"/>
            <a:chOff x="5544344" y="2769504"/>
            <a:chExt cx="2219098" cy="1142097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5544344" y="3335338"/>
              <a:ext cx="221909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мнемодорожка</a:t>
              </a:r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6215176" y="2769504"/>
              <a:ext cx="647700" cy="6477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B83D68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619410" y="4638402"/>
            <a:ext cx="2369230" cy="1290070"/>
            <a:chOff x="5619410" y="4638402"/>
            <a:chExt cx="2369230" cy="1290070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5619410" y="5352209"/>
              <a:ext cx="2369230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мнемотаблица</a:t>
              </a:r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6299007" y="4638402"/>
              <a:ext cx="647700" cy="6477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B83D68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99345" y="476672"/>
            <a:ext cx="464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мнемотехники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4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1911" y="404664"/>
            <a:ext cx="788896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мнемотаблицы </a:t>
            </a:r>
            <a:r>
              <a:rPr 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графическое или частично графическое изображение персонажей сказки, явлений природы, некоторых действий и др. путем выделения главных смысловых звеньев сюжета рассказа.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Главное</a:t>
            </a:r>
            <a:r>
              <a:rPr lang="ru-RU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нужно передать условно-наглядную схему, изобразить так, чтобы нарисованное было понятно детям.</a:t>
            </a:r>
            <a:endParaRPr lang="ru-RU" sz="2200" b="1" dirty="0"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2060848"/>
            <a:ext cx="10081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all" dirty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3392" y="3140968"/>
            <a:ext cx="133241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1500" b="1" cap="all" dirty="0">
                <a:ln/>
                <a:solidFill>
                  <a:srgbClr val="F07F09"/>
                </a:solidFill>
                <a:effectLst>
                  <a:outerShdw blurRad="19685" dist="12700" dir="5400000" algn="tl" rotWithShape="0">
                    <a:srgbClr val="F07F09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/>
              </a:rPr>
              <a:t>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89534" y="4473742"/>
            <a:ext cx="100013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1500" b="1" dirty="0">
                <a:ln/>
                <a:solidFill>
                  <a:srgbClr val="1B587C"/>
                </a:solidFill>
                <a:latin typeface="Times New Roman"/>
              </a:rPr>
              <a:t>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091" y="3203676"/>
            <a:ext cx="3592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/>
              </a:rPr>
              <a:t>В работе с </a:t>
            </a:r>
          </a:p>
          <a:p>
            <a:r>
              <a:rPr lang="ru-RU" sz="2400" b="1" i="1" dirty="0">
                <a:latin typeface="Times New Roman"/>
              </a:rPr>
              <a:t>мнемотаблицами </a:t>
            </a:r>
          </a:p>
          <a:p>
            <a:r>
              <a:rPr lang="ru-RU" sz="2400" b="1" i="1" dirty="0">
                <a:latin typeface="Times New Roman"/>
              </a:rPr>
              <a:t>вводятся цветовые </a:t>
            </a:r>
          </a:p>
          <a:p>
            <a:r>
              <a:rPr lang="ru-RU" sz="2400" b="1" i="1" dirty="0">
                <a:latin typeface="Times New Roman"/>
              </a:rPr>
              <a:t>буквенные</a:t>
            </a:r>
          </a:p>
          <a:p>
            <a:r>
              <a:rPr lang="ru-RU" sz="2400" b="1" i="1" dirty="0">
                <a:latin typeface="Times New Roman"/>
              </a:rPr>
              <a:t>обозначения времен года.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551624" y="2852936"/>
            <a:ext cx="2042354" cy="3238038"/>
            <a:chOff x="5551624" y="2852936"/>
            <a:chExt cx="2042354" cy="3238038"/>
          </a:xfrm>
        </p:grpSpPr>
        <p:sp>
          <p:nvSpPr>
            <p:cNvPr id="7" name="TextBox 6"/>
            <p:cNvSpPr txBox="1"/>
            <p:nvPr/>
          </p:nvSpPr>
          <p:spPr>
            <a:xfrm>
              <a:off x="5636697" y="2852936"/>
              <a:ext cx="18722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00B050"/>
                  </a:solidFill>
                  <a:latin typeface="Times New Roman"/>
                </a:rPr>
                <a:t> </a:t>
              </a:r>
              <a:r>
                <a:rPr lang="ru-RU" sz="5000" b="1" dirty="0" smtClean="0">
                  <a:solidFill>
                    <a:srgbClr val="00B050"/>
                  </a:solidFill>
                  <a:latin typeface="Times New Roman"/>
                </a:rPr>
                <a:t>весна</a:t>
              </a:r>
              <a:endParaRPr lang="ru-RU" sz="5000" b="1" dirty="0">
                <a:solidFill>
                  <a:srgbClr val="00B050"/>
                </a:solidFill>
                <a:latin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51624" y="3810382"/>
              <a:ext cx="204235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07F09"/>
                  </a:solidFill>
                  <a:latin typeface="Times New Roman"/>
                </a:rPr>
                <a:t> </a:t>
              </a:r>
              <a:r>
                <a:rPr lang="ru-RU" sz="5000" b="1" dirty="0">
                  <a:solidFill>
                    <a:srgbClr val="F07F09"/>
                  </a:solidFill>
                  <a:latin typeface="Times New Roman"/>
                </a:rPr>
                <a:t>осень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9680" y="5229200"/>
              <a:ext cx="188429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000" b="1" dirty="0">
                  <a:solidFill>
                    <a:srgbClr val="00B0F0"/>
                  </a:solidFill>
                  <a:latin typeface="Times New Roman"/>
                </a:rPr>
                <a:t> зима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170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2b3f67bf557c95ac4a9eccc99c9d5b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357298"/>
            <a:ext cx="2214578" cy="2071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21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643314"/>
            <a:ext cx="2214578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29256" y="1857364"/>
            <a:ext cx="27146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 dirty="0">
                <a:latin typeface="Times New Roman"/>
              </a:rPr>
              <a:t>Наступила весна 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latin typeface="Times New Roman"/>
              </a:rPr>
              <a:t>Весной пригревает яркое солнышко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latin typeface="Times New Roman"/>
              </a:rPr>
              <a:t>На крышах домов тают сосульки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latin typeface="Times New Roman"/>
              </a:rPr>
              <a:t>На земле появляются лужи</a:t>
            </a:r>
          </a:p>
          <a:p>
            <a:pPr marL="342900" indent="-342900"/>
            <a:r>
              <a:rPr lang="ru-RU" sz="2000" b="1" dirty="0">
                <a:latin typeface="Times New Roman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0232" y="642918"/>
            <a:ext cx="5143536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ru-RU" cap="all" spc="100" dirty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ЛЕКСИЧЕСКАЯ ТЕМА «ВЕСНА</a:t>
            </a:r>
            <a:r>
              <a:rPr lang="ru-RU" b="1" cap="all" spc="100" dirty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»</a:t>
            </a:r>
          </a:p>
        </p:txBody>
      </p:sp>
      <p:pic>
        <p:nvPicPr>
          <p:cNvPr id="8" name="Рисунок 7" descr="0_9b08b_887bea6e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643314"/>
            <a:ext cx="2214578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Documents and Settings\Пользователь\Local Settings\Temporary Internet Files\Content.IE5\NMSZ79G9\MC900423217[1].wmf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4E854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28596" y="1357298"/>
            <a:ext cx="2214578" cy="2071702"/>
          </a:xfrm>
          <a:prstGeom prst="rect">
            <a:avLst/>
          </a:prstGeom>
          <a:noFill/>
          <a:ln w="15875" cmpd="sng">
            <a:solidFill>
              <a:srgbClr val="00B050">
                <a:alpha val="0"/>
              </a:srgbClr>
            </a:solidFill>
          </a:ln>
          <a:effectLst>
            <a:outerShdw blurRad="50800" dist="50800" dir="5400000" algn="ctr" rotWithShape="0">
              <a:srgbClr val="00B050"/>
            </a:outerShdw>
          </a:effectLst>
          <a:scene3d>
            <a:camera prst="orthographicFront"/>
            <a:lightRig rig="threePt" dir="t"/>
          </a:scene3d>
          <a:sp3d extrusionH="76200" contourW="38100">
            <a:extrusionClr>
              <a:srgbClr val="4E8542"/>
            </a:extrusionClr>
            <a:contourClr>
              <a:sysClr val="windowText" lastClr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3139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2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2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2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92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92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92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92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2b3f67bf557c95ac4a9eccc99c9d5b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92" y="321917"/>
            <a:ext cx="1643074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0_9b08b_887bea6e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218" y="321917"/>
            <a:ext cx="1714512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21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5482" y="321917"/>
            <a:ext cx="1714512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473209975752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746" y="250479"/>
            <a:ext cx="1714512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392" y="2250743"/>
            <a:ext cx="1714512" cy="1704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009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218" y="2250743"/>
            <a:ext cx="1760231" cy="1714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0_23271_1010f526_X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5482" y="2250743"/>
            <a:ext cx="1785950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39f2c7a48f14333ea9f94fbd94ba4c6b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5746" y="2250743"/>
            <a:ext cx="1785950" cy="1706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42910" y="4012208"/>
            <a:ext cx="78581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 dirty="0">
                <a:latin typeface="Times New Roman"/>
              </a:rPr>
              <a:t>Весной пригревает теплое и ласковое солнышко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latin typeface="Times New Roman"/>
              </a:rPr>
              <a:t>На крышах домов тают сосульки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latin typeface="Times New Roman"/>
              </a:rPr>
              <a:t>На земле появляются лужи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latin typeface="Times New Roman"/>
              </a:rPr>
              <a:t>Дети пускают в них и в ручейках  кораблики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latin typeface="Times New Roman"/>
              </a:rPr>
              <a:t>Весной распускаются первые цветы – подснежники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latin typeface="Times New Roman"/>
              </a:rPr>
              <a:t>На деревьях набухают почки,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latin typeface="Times New Roman"/>
              </a:rPr>
              <a:t>из которых появятся листочки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latin typeface="Times New Roman"/>
              </a:rPr>
              <a:t>Из далеких стран начитают прилетать птицы</a:t>
            </a:r>
          </a:p>
          <a:p>
            <a:pPr marL="342900" indent="-342900">
              <a:buFontTx/>
              <a:buAutoNum type="arabicPeriod"/>
            </a:pPr>
            <a:endParaRPr lang="ru-RU" sz="2000" b="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24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20169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>
                <a:latin typeface="Times New Roman"/>
              </a:rPr>
              <a:t>Мнемотаблицы</a:t>
            </a:r>
            <a:r>
              <a:rPr lang="ru-RU" sz="2800" b="1" dirty="0">
                <a:latin typeface="Times New Roman"/>
              </a:rPr>
              <a:t> особенно эффективны при </a:t>
            </a:r>
            <a:r>
              <a:rPr lang="ru-RU" sz="2800" b="1" dirty="0" smtClean="0">
                <a:latin typeface="Times New Roman"/>
              </a:rPr>
              <a:t>заучивании </a:t>
            </a:r>
            <a:r>
              <a:rPr lang="ru-RU" sz="2800" b="1" dirty="0">
                <a:latin typeface="Times New Roman"/>
              </a:rPr>
              <a:t>стихотворений.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5" y="1528370"/>
            <a:ext cx="71287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Стихотворение А.Барто «Наша Таня громко 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плачет»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43042" y="2300275"/>
            <a:ext cx="5686775" cy="2620020"/>
            <a:chOff x="1643042" y="1714488"/>
            <a:chExt cx="5686775" cy="2620020"/>
          </a:xfrm>
        </p:grpSpPr>
        <p:pic>
          <p:nvPicPr>
            <p:cNvPr id="6" name="Рисунок 5" descr="таня.tif"/>
            <p:cNvPicPr/>
            <p:nvPr/>
          </p:nvPicPr>
          <p:blipFill>
            <a:blip r:embed="rId2" cstate="print"/>
            <a:srcRect l="4212" t="7304" r="75376" b="59307"/>
            <a:stretch>
              <a:fillRect/>
            </a:stretch>
          </p:blipFill>
          <p:spPr>
            <a:xfrm>
              <a:off x="1643042" y="1714488"/>
              <a:ext cx="1019175" cy="11715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Рисунок 6" descr="таня.tif"/>
            <p:cNvPicPr/>
            <p:nvPr/>
          </p:nvPicPr>
          <p:blipFill>
            <a:blip r:embed="rId2" cstate="print"/>
            <a:srcRect l="24624" t="7304" r="54582" b="59578"/>
            <a:stretch>
              <a:fillRect/>
            </a:stretch>
          </p:blipFill>
          <p:spPr>
            <a:xfrm>
              <a:off x="3143240" y="1714488"/>
              <a:ext cx="1038225" cy="11620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Рисунок 7" descr="таня.tif"/>
            <p:cNvPicPr/>
            <p:nvPr/>
          </p:nvPicPr>
          <p:blipFill>
            <a:blip r:embed="rId2" cstate="print"/>
            <a:srcRect l="44464" t="7304" r="33979" b="59307"/>
            <a:stretch>
              <a:fillRect/>
            </a:stretch>
          </p:blipFill>
          <p:spPr>
            <a:xfrm>
              <a:off x="4643438" y="1714488"/>
              <a:ext cx="1076325" cy="11715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Рисунок 8" descr="таня.tif"/>
            <p:cNvPicPr/>
            <p:nvPr/>
          </p:nvPicPr>
          <p:blipFill>
            <a:blip r:embed="rId2" cstate="print"/>
            <a:srcRect l="64876" t="7304" r="14228" b="59307"/>
            <a:stretch>
              <a:fillRect/>
            </a:stretch>
          </p:blipFill>
          <p:spPr>
            <a:xfrm>
              <a:off x="6286512" y="1714488"/>
              <a:ext cx="1043305" cy="11715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Рисунок 9" descr="таня.tif"/>
            <p:cNvPicPr/>
            <p:nvPr/>
          </p:nvPicPr>
          <p:blipFill>
            <a:blip r:embed="rId2" cstate="print"/>
            <a:srcRect l="4212" t="39065" r="74803" b="27528"/>
            <a:stretch>
              <a:fillRect/>
            </a:stretch>
          </p:blipFill>
          <p:spPr>
            <a:xfrm>
              <a:off x="1643042" y="3143248"/>
              <a:ext cx="1047750" cy="117221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Рисунок 10" descr="таня.tif"/>
            <p:cNvPicPr/>
            <p:nvPr/>
          </p:nvPicPr>
          <p:blipFill>
            <a:blip r:embed="rId2" cstate="print"/>
            <a:srcRect l="23861" t="38793" r="54773" b="27528"/>
            <a:stretch>
              <a:fillRect/>
            </a:stretch>
          </p:blipFill>
          <p:spPr>
            <a:xfrm>
              <a:off x="3143240" y="3143248"/>
              <a:ext cx="1066800" cy="118173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Рисунок 11" descr="таня.tif"/>
            <p:cNvPicPr/>
            <p:nvPr/>
          </p:nvPicPr>
          <p:blipFill>
            <a:blip r:embed="rId2" cstate="print"/>
            <a:srcRect l="44464" t="38522" r="34742" b="27528"/>
            <a:stretch>
              <a:fillRect/>
            </a:stretch>
          </p:blipFill>
          <p:spPr>
            <a:xfrm>
              <a:off x="4714876" y="3143248"/>
              <a:ext cx="1038225" cy="11912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Рисунок 12" descr="таня.tif"/>
            <p:cNvPicPr/>
            <p:nvPr/>
          </p:nvPicPr>
          <p:blipFill>
            <a:blip r:embed="rId2" cstate="print"/>
            <a:srcRect l="64876" t="7304" r="14228" b="59307"/>
            <a:stretch>
              <a:fillRect/>
            </a:stretch>
          </p:blipFill>
          <p:spPr>
            <a:xfrm>
              <a:off x="6286512" y="3143248"/>
              <a:ext cx="1043305" cy="11715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403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279</TotalTime>
  <Words>540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Constantia</vt:lpstr>
      <vt:lpstr>Times New Roman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novikova.vera.81@outlook.com</cp:lastModifiedBy>
  <cp:revision>20</cp:revision>
  <dcterms:created xsi:type="dcterms:W3CDTF">2016-11-26T12:49:14Z</dcterms:created>
  <dcterms:modified xsi:type="dcterms:W3CDTF">2017-04-05T11:25:39Z</dcterms:modified>
</cp:coreProperties>
</file>