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43EAA-7B1D-44EB-BC08-25707F6A3043}" type="doc">
      <dgm:prSet loTypeId="urn:microsoft.com/office/officeart/2005/8/layout/lProcess2" loCatId="list" qsTypeId="urn:microsoft.com/office/officeart/2005/8/quickstyle/simple3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F906F4E3-AADF-4019-B893-B12A22621E4A}">
      <dgm:prSet phldrT="[Текст]"/>
      <dgm:spPr/>
      <dgm:t>
        <a:bodyPr/>
        <a:lstStyle/>
        <a:p>
          <a:r>
            <a:rPr lang="ru-RU" dirty="0" smtClean="0"/>
            <a:t>Обследования детей(выяснения этиологии механизмов и симптоматики речевых нарушений)</a:t>
          </a:r>
          <a:endParaRPr lang="ru-RU" dirty="0"/>
        </a:p>
      </dgm:t>
    </dgm:pt>
    <dgm:pt modelId="{AAE2F082-9DBC-4305-B578-0E1877A77E34}" type="parTrans" cxnId="{2A1254DB-D773-49B4-8AE7-77B697918954}">
      <dgm:prSet/>
      <dgm:spPr/>
      <dgm:t>
        <a:bodyPr/>
        <a:lstStyle/>
        <a:p>
          <a:endParaRPr lang="ru-RU"/>
        </a:p>
      </dgm:t>
    </dgm:pt>
    <dgm:pt modelId="{81A6774D-98AB-4B92-A291-5BADDCED0BFB}" type="sibTrans" cxnId="{2A1254DB-D773-49B4-8AE7-77B697918954}">
      <dgm:prSet/>
      <dgm:spPr/>
      <dgm:t>
        <a:bodyPr/>
        <a:lstStyle/>
        <a:p>
          <a:endParaRPr lang="ru-RU"/>
        </a:p>
      </dgm:t>
    </dgm:pt>
    <dgm:pt modelId="{A44B2C5F-1874-4621-8A31-486D7329A146}">
      <dgm:prSet phldrT="[Текст]" custT="1"/>
      <dgm:spPr/>
      <dgm:t>
        <a:bodyPr/>
        <a:lstStyle/>
        <a:p>
          <a:r>
            <a:rPr lang="ru-RU" sz="1600" dirty="0" smtClean="0"/>
            <a:t>Формирование грамматически правильной речи </a:t>
          </a:r>
          <a:endParaRPr lang="ru-RU" sz="1600" dirty="0"/>
        </a:p>
      </dgm:t>
    </dgm:pt>
    <dgm:pt modelId="{16BCE443-A2DA-4887-A7D9-2BFBF39DEF66}" type="parTrans" cxnId="{6B0EC58B-B7B7-4D41-B17C-D1332F47248B}">
      <dgm:prSet/>
      <dgm:spPr/>
      <dgm:t>
        <a:bodyPr/>
        <a:lstStyle/>
        <a:p>
          <a:endParaRPr lang="ru-RU"/>
        </a:p>
      </dgm:t>
    </dgm:pt>
    <dgm:pt modelId="{69D31CB0-ACFF-4284-BDC8-60BFE749957F}" type="sibTrans" cxnId="{6B0EC58B-B7B7-4D41-B17C-D1332F47248B}">
      <dgm:prSet/>
      <dgm:spPr/>
      <dgm:t>
        <a:bodyPr/>
        <a:lstStyle/>
        <a:p>
          <a:endParaRPr lang="ru-RU"/>
        </a:p>
      </dgm:t>
    </dgm:pt>
    <dgm:pt modelId="{F167FC21-C111-4B02-B510-C5531B6CC32B}">
      <dgm:prSet phldrT="[Текст]"/>
      <dgm:spPr/>
      <dgm:t>
        <a:bodyPr/>
        <a:lstStyle/>
        <a:p>
          <a:r>
            <a:rPr lang="ru-RU" dirty="0" smtClean="0"/>
            <a:t>Формирование звукового анализа и синтеза </a:t>
          </a:r>
          <a:endParaRPr lang="ru-RU" dirty="0"/>
        </a:p>
      </dgm:t>
    </dgm:pt>
    <dgm:pt modelId="{BDB5AF16-6973-4323-903B-9B532DE45F75}" type="parTrans" cxnId="{B4DB7378-C561-452D-AD61-22E0244CB050}">
      <dgm:prSet/>
      <dgm:spPr/>
      <dgm:t>
        <a:bodyPr/>
        <a:lstStyle/>
        <a:p>
          <a:endParaRPr lang="ru-RU"/>
        </a:p>
      </dgm:t>
    </dgm:pt>
    <dgm:pt modelId="{88BED514-0058-4C52-8A69-4B8C9A9CCA09}" type="sibTrans" cxnId="{B4DB7378-C561-452D-AD61-22E0244CB050}">
      <dgm:prSet/>
      <dgm:spPr/>
      <dgm:t>
        <a:bodyPr/>
        <a:lstStyle/>
        <a:p>
          <a:endParaRPr lang="ru-RU"/>
        </a:p>
      </dgm:t>
    </dgm:pt>
    <dgm:pt modelId="{0999180E-79F0-4CD0-AA83-D2DE7EDEAC48}">
      <dgm:prSet phldrT="[Текст]"/>
      <dgm:spPr/>
      <dgm:t>
        <a:bodyPr/>
        <a:lstStyle/>
        <a:p>
          <a:r>
            <a:rPr lang="ru-RU" dirty="0" smtClean="0"/>
            <a:t>Развитие артикуляционных навыков</a:t>
          </a:r>
          <a:endParaRPr lang="ru-RU" dirty="0"/>
        </a:p>
      </dgm:t>
    </dgm:pt>
    <dgm:pt modelId="{8F3CF3D1-A8DB-4726-A04B-3BE7E33A0E29}" type="parTrans" cxnId="{AA7CAC12-F9A8-4768-85E2-D4F987D88984}">
      <dgm:prSet/>
      <dgm:spPr/>
      <dgm:t>
        <a:bodyPr/>
        <a:lstStyle/>
        <a:p>
          <a:endParaRPr lang="ru-RU"/>
        </a:p>
      </dgm:t>
    </dgm:pt>
    <dgm:pt modelId="{4748CC6F-2486-4C66-8177-412F38AFF7E9}" type="sibTrans" cxnId="{AA7CAC12-F9A8-4768-85E2-D4F987D88984}">
      <dgm:prSet/>
      <dgm:spPr/>
      <dgm:t>
        <a:bodyPr/>
        <a:lstStyle/>
        <a:p>
          <a:endParaRPr lang="ru-RU"/>
        </a:p>
      </dgm:t>
    </dgm:pt>
    <dgm:pt modelId="{258A9FE2-7E82-4DD7-9409-E45BF1D06A2B}">
      <dgm:prSet phldrT="[Текст]" custT="1"/>
      <dgm:spPr/>
      <dgm:t>
        <a:bodyPr/>
        <a:lstStyle/>
        <a:p>
          <a:r>
            <a:rPr lang="ru-RU" sz="1600" dirty="0" smtClean="0"/>
            <a:t>Преодоления затруднений в произношении сложных по структуре слов </a:t>
          </a:r>
          <a:endParaRPr lang="ru-RU" sz="1600" dirty="0"/>
        </a:p>
      </dgm:t>
    </dgm:pt>
    <dgm:pt modelId="{F54ABDD4-51AC-45EB-9409-D111DC004985}" type="parTrans" cxnId="{979C0FD2-0484-45F6-A4E9-0945CDC6BE31}">
      <dgm:prSet/>
      <dgm:spPr/>
      <dgm:t>
        <a:bodyPr/>
        <a:lstStyle/>
        <a:p>
          <a:endParaRPr lang="ru-RU"/>
        </a:p>
      </dgm:t>
    </dgm:pt>
    <dgm:pt modelId="{07289289-F625-453A-BBF4-3929A7301BEB}" type="sibTrans" cxnId="{979C0FD2-0484-45F6-A4E9-0945CDC6BE31}">
      <dgm:prSet/>
      <dgm:spPr/>
      <dgm:t>
        <a:bodyPr/>
        <a:lstStyle/>
        <a:p>
          <a:endParaRPr lang="ru-RU"/>
        </a:p>
      </dgm:t>
    </dgm:pt>
    <dgm:pt modelId="{5DF5DC73-8B85-41F0-8C3A-CEB8AF6C4625}">
      <dgm:prSet phldrT="[Текст]"/>
      <dgm:spPr/>
      <dgm:t>
        <a:bodyPr/>
        <a:lstStyle/>
        <a:p>
          <a:r>
            <a:rPr lang="ru-RU" dirty="0" smtClean="0"/>
            <a:t>Консультативно – методическая деятельность для сотрудников МДОУ </a:t>
          </a:r>
          <a:endParaRPr lang="ru-RU" dirty="0"/>
        </a:p>
      </dgm:t>
    </dgm:pt>
    <dgm:pt modelId="{A8CFE552-D9C9-4BA4-968C-F7336619B5CE}" type="parTrans" cxnId="{489D3B08-E52A-498A-983F-4C1AD3EA24D1}">
      <dgm:prSet/>
      <dgm:spPr/>
      <dgm:t>
        <a:bodyPr/>
        <a:lstStyle/>
        <a:p>
          <a:endParaRPr lang="ru-RU"/>
        </a:p>
      </dgm:t>
    </dgm:pt>
    <dgm:pt modelId="{E5BC94E8-4BD9-444D-B1D5-C0AC0CBF8FF2}" type="sibTrans" cxnId="{489D3B08-E52A-498A-983F-4C1AD3EA24D1}">
      <dgm:prSet/>
      <dgm:spPr/>
      <dgm:t>
        <a:bodyPr/>
        <a:lstStyle/>
        <a:p>
          <a:endParaRPr lang="ru-RU"/>
        </a:p>
      </dgm:t>
    </dgm:pt>
    <dgm:pt modelId="{6C34348F-F315-449F-9ED8-C7A6791ABE07}">
      <dgm:prSet phldrT="[Текст]"/>
      <dgm:spPr/>
      <dgm:t>
        <a:bodyPr/>
        <a:lstStyle/>
        <a:p>
          <a:r>
            <a:rPr lang="ru-RU" dirty="0" smtClean="0"/>
            <a:t>Коррекционная работа по устранению дефектов звукопроизношения </a:t>
          </a:r>
          <a:endParaRPr lang="ru-RU" dirty="0"/>
        </a:p>
      </dgm:t>
    </dgm:pt>
    <dgm:pt modelId="{27412426-4C00-4F90-B017-802C95E9EADC}" type="parTrans" cxnId="{19A49478-2615-4B73-91F4-F7F96F7D6533}">
      <dgm:prSet/>
      <dgm:spPr/>
      <dgm:t>
        <a:bodyPr/>
        <a:lstStyle/>
        <a:p>
          <a:endParaRPr lang="ru-RU"/>
        </a:p>
      </dgm:t>
    </dgm:pt>
    <dgm:pt modelId="{62CC7A32-3626-4D44-9315-F011870C9314}" type="sibTrans" cxnId="{19A49478-2615-4B73-91F4-F7F96F7D6533}">
      <dgm:prSet/>
      <dgm:spPr/>
      <dgm:t>
        <a:bodyPr/>
        <a:lstStyle/>
        <a:p>
          <a:endParaRPr lang="ru-RU"/>
        </a:p>
      </dgm:t>
    </dgm:pt>
    <dgm:pt modelId="{630E991B-2798-49E4-9FB4-0CC3BD7120A1}">
      <dgm:prSet phldrT="[Текст]" custT="1"/>
      <dgm:spPr/>
      <dgm:t>
        <a:bodyPr/>
        <a:lstStyle/>
        <a:p>
          <a:r>
            <a:rPr lang="ru-RU" sz="1600" dirty="0" smtClean="0"/>
            <a:t>Формирование связной речи </a:t>
          </a:r>
          <a:endParaRPr lang="ru-RU" sz="1600" dirty="0"/>
        </a:p>
      </dgm:t>
    </dgm:pt>
    <dgm:pt modelId="{4ECA52E7-00D0-4C6A-A2AB-6617319A26DB}" type="parTrans" cxnId="{DB90A429-A8BB-4B32-B5F6-05887BDB1B6E}">
      <dgm:prSet/>
      <dgm:spPr/>
      <dgm:t>
        <a:bodyPr/>
        <a:lstStyle/>
        <a:p>
          <a:endParaRPr lang="ru-RU"/>
        </a:p>
      </dgm:t>
    </dgm:pt>
    <dgm:pt modelId="{9D6AFD0B-7F57-44C5-AB4C-133A29D1B6B9}" type="sibTrans" cxnId="{DB90A429-A8BB-4B32-B5F6-05887BDB1B6E}">
      <dgm:prSet/>
      <dgm:spPr/>
      <dgm:t>
        <a:bodyPr/>
        <a:lstStyle/>
        <a:p>
          <a:endParaRPr lang="ru-RU"/>
        </a:p>
      </dgm:t>
    </dgm:pt>
    <dgm:pt modelId="{E3313F5A-657C-47E0-AF7E-6D8FCF5A3A74}">
      <dgm:prSet phldrT="[Текст]"/>
      <dgm:spPr/>
      <dgm:t>
        <a:bodyPr/>
        <a:lstStyle/>
        <a:p>
          <a:r>
            <a:rPr lang="ru-RU" dirty="0" smtClean="0"/>
            <a:t>Консультативно – методическая деятельность для родителей </a:t>
          </a:r>
          <a:endParaRPr lang="ru-RU" dirty="0"/>
        </a:p>
      </dgm:t>
    </dgm:pt>
    <dgm:pt modelId="{ECD1D252-66BC-4AD0-9AE2-20E80ED5D9ED}" type="parTrans" cxnId="{FB0C7FC7-C0B0-43B3-BBE5-46208B502FF4}">
      <dgm:prSet/>
      <dgm:spPr/>
      <dgm:t>
        <a:bodyPr/>
        <a:lstStyle/>
        <a:p>
          <a:endParaRPr lang="ru-RU"/>
        </a:p>
      </dgm:t>
    </dgm:pt>
    <dgm:pt modelId="{17620329-30A1-4FB3-8454-636F23269DAA}" type="sibTrans" cxnId="{FB0C7FC7-C0B0-43B3-BBE5-46208B502FF4}">
      <dgm:prSet/>
      <dgm:spPr/>
      <dgm:t>
        <a:bodyPr/>
        <a:lstStyle/>
        <a:p>
          <a:endParaRPr lang="ru-RU"/>
        </a:p>
      </dgm:t>
    </dgm:pt>
    <dgm:pt modelId="{BEDB86DF-EAE9-488E-9928-BB236A354783}" type="pres">
      <dgm:prSet presAssocID="{7A243EAA-7B1D-44EB-BC08-25707F6A304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0F74A-13C0-438E-95A9-CFEE062B465E}" type="pres">
      <dgm:prSet presAssocID="{F906F4E3-AADF-4019-B893-B12A22621E4A}" presName="compNode" presStyleCnt="0"/>
      <dgm:spPr/>
    </dgm:pt>
    <dgm:pt modelId="{37AA10AC-0A60-433F-B94C-67773E92FCC7}" type="pres">
      <dgm:prSet presAssocID="{F906F4E3-AADF-4019-B893-B12A22621E4A}" presName="aNode" presStyleLbl="bgShp" presStyleIdx="0" presStyleCnt="3"/>
      <dgm:spPr/>
      <dgm:t>
        <a:bodyPr/>
        <a:lstStyle/>
        <a:p>
          <a:endParaRPr lang="ru-RU"/>
        </a:p>
      </dgm:t>
    </dgm:pt>
    <dgm:pt modelId="{A784ACE8-3E5D-47DA-A773-5E1554A66C89}" type="pres">
      <dgm:prSet presAssocID="{F906F4E3-AADF-4019-B893-B12A22621E4A}" presName="textNode" presStyleLbl="bgShp" presStyleIdx="0" presStyleCnt="3"/>
      <dgm:spPr/>
      <dgm:t>
        <a:bodyPr/>
        <a:lstStyle/>
        <a:p>
          <a:endParaRPr lang="ru-RU"/>
        </a:p>
      </dgm:t>
    </dgm:pt>
    <dgm:pt modelId="{AB486A8E-728E-4475-AC57-017339982DF8}" type="pres">
      <dgm:prSet presAssocID="{F906F4E3-AADF-4019-B893-B12A22621E4A}" presName="compChildNode" presStyleCnt="0"/>
      <dgm:spPr/>
    </dgm:pt>
    <dgm:pt modelId="{691D23AA-124D-4709-B2C8-7A911B8B6AF2}" type="pres">
      <dgm:prSet presAssocID="{F906F4E3-AADF-4019-B893-B12A22621E4A}" presName="theInnerList" presStyleCnt="0"/>
      <dgm:spPr/>
    </dgm:pt>
    <dgm:pt modelId="{B2ABE239-419A-4F88-8084-C3857E27B4EF}" type="pres">
      <dgm:prSet presAssocID="{A44B2C5F-1874-4621-8A31-486D7329A146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F1CC2-4169-442C-8D1B-46817CD45587}" type="pres">
      <dgm:prSet presAssocID="{A44B2C5F-1874-4621-8A31-486D7329A146}" presName="aSpace2" presStyleCnt="0"/>
      <dgm:spPr/>
    </dgm:pt>
    <dgm:pt modelId="{05590443-E6A1-4378-B3A6-21E6B68EDCB1}" type="pres">
      <dgm:prSet presAssocID="{F167FC21-C111-4B02-B510-C5531B6CC32B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11E5F-8A7F-4A49-B422-21C97C8663F8}" type="pres">
      <dgm:prSet presAssocID="{F906F4E3-AADF-4019-B893-B12A22621E4A}" presName="aSpace" presStyleCnt="0"/>
      <dgm:spPr/>
    </dgm:pt>
    <dgm:pt modelId="{5471C854-7875-43FA-A1FF-A6FC5BE468C3}" type="pres">
      <dgm:prSet presAssocID="{0999180E-79F0-4CD0-AA83-D2DE7EDEAC48}" presName="compNode" presStyleCnt="0"/>
      <dgm:spPr/>
    </dgm:pt>
    <dgm:pt modelId="{D1CF2CB1-8B65-4923-9039-73124CAA1B58}" type="pres">
      <dgm:prSet presAssocID="{0999180E-79F0-4CD0-AA83-D2DE7EDEAC48}" presName="aNode" presStyleLbl="bgShp" presStyleIdx="1" presStyleCnt="3"/>
      <dgm:spPr/>
      <dgm:t>
        <a:bodyPr/>
        <a:lstStyle/>
        <a:p>
          <a:endParaRPr lang="ru-RU"/>
        </a:p>
      </dgm:t>
    </dgm:pt>
    <dgm:pt modelId="{3736DCC6-673C-4963-B05A-1FEFC21BDEE2}" type="pres">
      <dgm:prSet presAssocID="{0999180E-79F0-4CD0-AA83-D2DE7EDEAC48}" presName="textNode" presStyleLbl="bgShp" presStyleIdx="1" presStyleCnt="3"/>
      <dgm:spPr/>
      <dgm:t>
        <a:bodyPr/>
        <a:lstStyle/>
        <a:p>
          <a:endParaRPr lang="ru-RU"/>
        </a:p>
      </dgm:t>
    </dgm:pt>
    <dgm:pt modelId="{7D0EF86F-C7CA-4406-8925-16248DDC6675}" type="pres">
      <dgm:prSet presAssocID="{0999180E-79F0-4CD0-AA83-D2DE7EDEAC48}" presName="compChildNode" presStyleCnt="0"/>
      <dgm:spPr/>
    </dgm:pt>
    <dgm:pt modelId="{2D356EF8-0798-4AC5-A6A5-44E836956050}" type="pres">
      <dgm:prSet presAssocID="{0999180E-79F0-4CD0-AA83-D2DE7EDEAC48}" presName="theInnerList" presStyleCnt="0"/>
      <dgm:spPr/>
    </dgm:pt>
    <dgm:pt modelId="{0A757A24-F2D8-4FF7-8464-A8168D27AFE2}" type="pres">
      <dgm:prSet presAssocID="{258A9FE2-7E82-4DD7-9409-E45BF1D06A2B}" presName="childNode" presStyleLbl="node1" presStyleIdx="2" presStyleCnt="6" custLinFactNeighborX="1257" custLinFactNeighborY="-25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7E7A6-4EDD-49FA-B8B7-78AC109D7AED}" type="pres">
      <dgm:prSet presAssocID="{258A9FE2-7E82-4DD7-9409-E45BF1D06A2B}" presName="aSpace2" presStyleCnt="0"/>
      <dgm:spPr/>
    </dgm:pt>
    <dgm:pt modelId="{E11A1A4C-99A1-4170-AB43-3613506D2247}" type="pres">
      <dgm:prSet presAssocID="{5DF5DC73-8B85-41F0-8C3A-CEB8AF6C462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9D42F-E944-4B9D-92FE-DF4E13A0EF13}" type="pres">
      <dgm:prSet presAssocID="{0999180E-79F0-4CD0-AA83-D2DE7EDEAC48}" presName="aSpace" presStyleCnt="0"/>
      <dgm:spPr/>
    </dgm:pt>
    <dgm:pt modelId="{83E996E7-811F-42E9-8176-8B7EA65735DA}" type="pres">
      <dgm:prSet presAssocID="{6C34348F-F315-449F-9ED8-C7A6791ABE07}" presName="compNode" presStyleCnt="0"/>
      <dgm:spPr/>
    </dgm:pt>
    <dgm:pt modelId="{1EE2D2C7-63FF-4217-BA15-080E75D93808}" type="pres">
      <dgm:prSet presAssocID="{6C34348F-F315-449F-9ED8-C7A6791ABE07}" presName="aNode" presStyleLbl="bgShp" presStyleIdx="2" presStyleCnt="3"/>
      <dgm:spPr/>
      <dgm:t>
        <a:bodyPr/>
        <a:lstStyle/>
        <a:p>
          <a:endParaRPr lang="ru-RU"/>
        </a:p>
      </dgm:t>
    </dgm:pt>
    <dgm:pt modelId="{6615208D-5427-40A9-B6AE-E0BD8119A04C}" type="pres">
      <dgm:prSet presAssocID="{6C34348F-F315-449F-9ED8-C7A6791ABE07}" presName="textNode" presStyleLbl="bgShp" presStyleIdx="2" presStyleCnt="3"/>
      <dgm:spPr/>
      <dgm:t>
        <a:bodyPr/>
        <a:lstStyle/>
        <a:p>
          <a:endParaRPr lang="ru-RU"/>
        </a:p>
      </dgm:t>
    </dgm:pt>
    <dgm:pt modelId="{DA1E4203-8311-4D13-970E-347207D71537}" type="pres">
      <dgm:prSet presAssocID="{6C34348F-F315-449F-9ED8-C7A6791ABE07}" presName="compChildNode" presStyleCnt="0"/>
      <dgm:spPr/>
    </dgm:pt>
    <dgm:pt modelId="{92D7087B-B991-4BC4-9E3C-7D1CB425362A}" type="pres">
      <dgm:prSet presAssocID="{6C34348F-F315-449F-9ED8-C7A6791ABE07}" presName="theInnerList" presStyleCnt="0"/>
      <dgm:spPr/>
    </dgm:pt>
    <dgm:pt modelId="{CC1957F1-7EF4-4B14-A0C0-BF0132E646E5}" type="pres">
      <dgm:prSet presAssocID="{630E991B-2798-49E4-9FB4-0CC3BD7120A1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9AB70-EBA6-4BDB-86D4-294DFA9253D2}" type="pres">
      <dgm:prSet presAssocID="{630E991B-2798-49E4-9FB4-0CC3BD7120A1}" presName="aSpace2" presStyleCnt="0"/>
      <dgm:spPr/>
    </dgm:pt>
    <dgm:pt modelId="{7E76CC1A-D70D-47E6-8541-824FDC1DA09C}" type="pres">
      <dgm:prSet presAssocID="{E3313F5A-657C-47E0-AF7E-6D8FCF5A3A74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54FB61-F30B-47A0-B9E9-CC0F1DF107C0}" type="presOf" srcId="{0999180E-79F0-4CD0-AA83-D2DE7EDEAC48}" destId="{3736DCC6-673C-4963-B05A-1FEFC21BDEE2}" srcOrd="1" destOrd="0" presId="urn:microsoft.com/office/officeart/2005/8/layout/lProcess2"/>
    <dgm:cxn modelId="{2A1254DB-D773-49B4-8AE7-77B697918954}" srcId="{7A243EAA-7B1D-44EB-BC08-25707F6A3043}" destId="{F906F4E3-AADF-4019-B893-B12A22621E4A}" srcOrd="0" destOrd="0" parTransId="{AAE2F082-9DBC-4305-B578-0E1877A77E34}" sibTransId="{81A6774D-98AB-4B92-A291-5BADDCED0BFB}"/>
    <dgm:cxn modelId="{AA7CAC12-F9A8-4768-85E2-D4F987D88984}" srcId="{7A243EAA-7B1D-44EB-BC08-25707F6A3043}" destId="{0999180E-79F0-4CD0-AA83-D2DE7EDEAC48}" srcOrd="1" destOrd="0" parTransId="{8F3CF3D1-A8DB-4726-A04B-3BE7E33A0E29}" sibTransId="{4748CC6F-2486-4C66-8177-412F38AFF7E9}"/>
    <dgm:cxn modelId="{77AB2950-73A2-470A-9525-F376BF0839D7}" type="presOf" srcId="{5DF5DC73-8B85-41F0-8C3A-CEB8AF6C4625}" destId="{E11A1A4C-99A1-4170-AB43-3613506D2247}" srcOrd="0" destOrd="0" presId="urn:microsoft.com/office/officeart/2005/8/layout/lProcess2"/>
    <dgm:cxn modelId="{C4F8A914-BE02-4A45-8A1C-5B7B208A5107}" type="presOf" srcId="{630E991B-2798-49E4-9FB4-0CC3BD7120A1}" destId="{CC1957F1-7EF4-4B14-A0C0-BF0132E646E5}" srcOrd="0" destOrd="0" presId="urn:microsoft.com/office/officeart/2005/8/layout/lProcess2"/>
    <dgm:cxn modelId="{489D3B08-E52A-498A-983F-4C1AD3EA24D1}" srcId="{0999180E-79F0-4CD0-AA83-D2DE7EDEAC48}" destId="{5DF5DC73-8B85-41F0-8C3A-CEB8AF6C4625}" srcOrd="1" destOrd="0" parTransId="{A8CFE552-D9C9-4BA4-968C-F7336619B5CE}" sibTransId="{E5BC94E8-4BD9-444D-B1D5-C0AC0CBF8FF2}"/>
    <dgm:cxn modelId="{8BA9D5A8-94B0-4433-8E2B-08ABC6DC0CD1}" type="presOf" srcId="{F167FC21-C111-4B02-B510-C5531B6CC32B}" destId="{05590443-E6A1-4378-B3A6-21E6B68EDCB1}" srcOrd="0" destOrd="0" presId="urn:microsoft.com/office/officeart/2005/8/layout/lProcess2"/>
    <dgm:cxn modelId="{EAB9F96C-A647-46D3-9329-23DD82C92FF3}" type="presOf" srcId="{E3313F5A-657C-47E0-AF7E-6D8FCF5A3A74}" destId="{7E76CC1A-D70D-47E6-8541-824FDC1DA09C}" srcOrd="0" destOrd="0" presId="urn:microsoft.com/office/officeart/2005/8/layout/lProcess2"/>
    <dgm:cxn modelId="{5E62ADD5-D074-4124-B31D-0F77FB088114}" type="presOf" srcId="{A44B2C5F-1874-4621-8A31-486D7329A146}" destId="{B2ABE239-419A-4F88-8084-C3857E27B4EF}" srcOrd="0" destOrd="0" presId="urn:microsoft.com/office/officeart/2005/8/layout/lProcess2"/>
    <dgm:cxn modelId="{DB90A429-A8BB-4B32-B5F6-05887BDB1B6E}" srcId="{6C34348F-F315-449F-9ED8-C7A6791ABE07}" destId="{630E991B-2798-49E4-9FB4-0CC3BD7120A1}" srcOrd="0" destOrd="0" parTransId="{4ECA52E7-00D0-4C6A-A2AB-6617319A26DB}" sibTransId="{9D6AFD0B-7F57-44C5-AB4C-133A29D1B6B9}"/>
    <dgm:cxn modelId="{A0BEAECC-2D44-48E0-92D1-1BDEFE3EA117}" type="presOf" srcId="{6C34348F-F315-449F-9ED8-C7A6791ABE07}" destId="{1EE2D2C7-63FF-4217-BA15-080E75D93808}" srcOrd="0" destOrd="0" presId="urn:microsoft.com/office/officeart/2005/8/layout/lProcess2"/>
    <dgm:cxn modelId="{0B6FE530-42F9-4376-8029-FD01E6860EC1}" type="presOf" srcId="{0999180E-79F0-4CD0-AA83-D2DE7EDEAC48}" destId="{D1CF2CB1-8B65-4923-9039-73124CAA1B58}" srcOrd="0" destOrd="0" presId="urn:microsoft.com/office/officeart/2005/8/layout/lProcess2"/>
    <dgm:cxn modelId="{6B0EC58B-B7B7-4D41-B17C-D1332F47248B}" srcId="{F906F4E3-AADF-4019-B893-B12A22621E4A}" destId="{A44B2C5F-1874-4621-8A31-486D7329A146}" srcOrd="0" destOrd="0" parTransId="{16BCE443-A2DA-4887-A7D9-2BFBF39DEF66}" sibTransId="{69D31CB0-ACFF-4284-BDC8-60BFE749957F}"/>
    <dgm:cxn modelId="{B4DB7378-C561-452D-AD61-22E0244CB050}" srcId="{F906F4E3-AADF-4019-B893-B12A22621E4A}" destId="{F167FC21-C111-4B02-B510-C5531B6CC32B}" srcOrd="1" destOrd="0" parTransId="{BDB5AF16-6973-4323-903B-9B532DE45F75}" sibTransId="{88BED514-0058-4C52-8A69-4B8C9A9CCA09}"/>
    <dgm:cxn modelId="{FB0C7FC7-C0B0-43B3-BBE5-46208B502FF4}" srcId="{6C34348F-F315-449F-9ED8-C7A6791ABE07}" destId="{E3313F5A-657C-47E0-AF7E-6D8FCF5A3A74}" srcOrd="1" destOrd="0" parTransId="{ECD1D252-66BC-4AD0-9AE2-20E80ED5D9ED}" sibTransId="{17620329-30A1-4FB3-8454-636F23269DAA}"/>
    <dgm:cxn modelId="{D3D998AB-4715-4CD3-B902-CD1E76AF7B79}" type="presOf" srcId="{7A243EAA-7B1D-44EB-BC08-25707F6A3043}" destId="{BEDB86DF-EAE9-488E-9928-BB236A354783}" srcOrd="0" destOrd="0" presId="urn:microsoft.com/office/officeart/2005/8/layout/lProcess2"/>
    <dgm:cxn modelId="{6D9877FD-A3E7-4D9B-B20D-814B2F90D546}" type="presOf" srcId="{F906F4E3-AADF-4019-B893-B12A22621E4A}" destId="{A784ACE8-3E5D-47DA-A773-5E1554A66C89}" srcOrd="1" destOrd="0" presId="urn:microsoft.com/office/officeart/2005/8/layout/lProcess2"/>
    <dgm:cxn modelId="{979C0FD2-0484-45F6-A4E9-0945CDC6BE31}" srcId="{0999180E-79F0-4CD0-AA83-D2DE7EDEAC48}" destId="{258A9FE2-7E82-4DD7-9409-E45BF1D06A2B}" srcOrd="0" destOrd="0" parTransId="{F54ABDD4-51AC-45EB-9409-D111DC004985}" sibTransId="{07289289-F625-453A-BBF4-3929A7301BEB}"/>
    <dgm:cxn modelId="{85072063-D2B0-48FD-82BF-A6FC0A2571F2}" type="presOf" srcId="{6C34348F-F315-449F-9ED8-C7A6791ABE07}" destId="{6615208D-5427-40A9-B6AE-E0BD8119A04C}" srcOrd="1" destOrd="0" presId="urn:microsoft.com/office/officeart/2005/8/layout/lProcess2"/>
    <dgm:cxn modelId="{19A49478-2615-4B73-91F4-F7F96F7D6533}" srcId="{7A243EAA-7B1D-44EB-BC08-25707F6A3043}" destId="{6C34348F-F315-449F-9ED8-C7A6791ABE07}" srcOrd="2" destOrd="0" parTransId="{27412426-4C00-4F90-B017-802C95E9EADC}" sibTransId="{62CC7A32-3626-4D44-9315-F011870C9314}"/>
    <dgm:cxn modelId="{AED0DC01-DE53-4F7C-B935-1DD6D03E9B5E}" type="presOf" srcId="{F906F4E3-AADF-4019-B893-B12A22621E4A}" destId="{37AA10AC-0A60-433F-B94C-67773E92FCC7}" srcOrd="0" destOrd="0" presId="urn:microsoft.com/office/officeart/2005/8/layout/lProcess2"/>
    <dgm:cxn modelId="{49C1908D-2C2D-4E86-A561-400F34DB6FF4}" type="presOf" srcId="{258A9FE2-7E82-4DD7-9409-E45BF1D06A2B}" destId="{0A757A24-F2D8-4FF7-8464-A8168D27AFE2}" srcOrd="0" destOrd="0" presId="urn:microsoft.com/office/officeart/2005/8/layout/lProcess2"/>
    <dgm:cxn modelId="{E14FED9F-38C0-4246-B101-FACDF63861A6}" type="presParOf" srcId="{BEDB86DF-EAE9-488E-9928-BB236A354783}" destId="{2ED0F74A-13C0-438E-95A9-CFEE062B465E}" srcOrd="0" destOrd="0" presId="urn:microsoft.com/office/officeart/2005/8/layout/lProcess2"/>
    <dgm:cxn modelId="{08BF54B1-C912-4CBA-9CC0-B80CA8A953D7}" type="presParOf" srcId="{2ED0F74A-13C0-438E-95A9-CFEE062B465E}" destId="{37AA10AC-0A60-433F-B94C-67773E92FCC7}" srcOrd="0" destOrd="0" presId="urn:microsoft.com/office/officeart/2005/8/layout/lProcess2"/>
    <dgm:cxn modelId="{3C68DDA1-7BCD-4B4A-A7B1-6687CC48404D}" type="presParOf" srcId="{2ED0F74A-13C0-438E-95A9-CFEE062B465E}" destId="{A784ACE8-3E5D-47DA-A773-5E1554A66C89}" srcOrd="1" destOrd="0" presId="urn:microsoft.com/office/officeart/2005/8/layout/lProcess2"/>
    <dgm:cxn modelId="{47BA89EC-3AA9-42A7-8218-396E2968D9F0}" type="presParOf" srcId="{2ED0F74A-13C0-438E-95A9-CFEE062B465E}" destId="{AB486A8E-728E-4475-AC57-017339982DF8}" srcOrd="2" destOrd="0" presId="urn:microsoft.com/office/officeart/2005/8/layout/lProcess2"/>
    <dgm:cxn modelId="{D9798CF5-3927-4AA4-A6C4-AABF3F4692B7}" type="presParOf" srcId="{AB486A8E-728E-4475-AC57-017339982DF8}" destId="{691D23AA-124D-4709-B2C8-7A911B8B6AF2}" srcOrd="0" destOrd="0" presId="urn:microsoft.com/office/officeart/2005/8/layout/lProcess2"/>
    <dgm:cxn modelId="{37D0201C-AA12-41AE-AE7C-F68CC0A8CB75}" type="presParOf" srcId="{691D23AA-124D-4709-B2C8-7A911B8B6AF2}" destId="{B2ABE239-419A-4F88-8084-C3857E27B4EF}" srcOrd="0" destOrd="0" presId="urn:microsoft.com/office/officeart/2005/8/layout/lProcess2"/>
    <dgm:cxn modelId="{00C944CD-EECA-4C08-8498-00EA14F31FF3}" type="presParOf" srcId="{691D23AA-124D-4709-B2C8-7A911B8B6AF2}" destId="{8A1F1CC2-4169-442C-8D1B-46817CD45587}" srcOrd="1" destOrd="0" presId="urn:microsoft.com/office/officeart/2005/8/layout/lProcess2"/>
    <dgm:cxn modelId="{605F6D70-A5DF-439C-BD87-3FDC138123CA}" type="presParOf" srcId="{691D23AA-124D-4709-B2C8-7A911B8B6AF2}" destId="{05590443-E6A1-4378-B3A6-21E6B68EDCB1}" srcOrd="2" destOrd="0" presId="urn:microsoft.com/office/officeart/2005/8/layout/lProcess2"/>
    <dgm:cxn modelId="{866E8A56-837D-478A-A318-47D0E4062D68}" type="presParOf" srcId="{BEDB86DF-EAE9-488E-9928-BB236A354783}" destId="{04B11E5F-8A7F-4A49-B422-21C97C8663F8}" srcOrd="1" destOrd="0" presId="urn:microsoft.com/office/officeart/2005/8/layout/lProcess2"/>
    <dgm:cxn modelId="{60AD2143-3134-46BB-804B-37EB2D17287F}" type="presParOf" srcId="{BEDB86DF-EAE9-488E-9928-BB236A354783}" destId="{5471C854-7875-43FA-A1FF-A6FC5BE468C3}" srcOrd="2" destOrd="0" presId="urn:microsoft.com/office/officeart/2005/8/layout/lProcess2"/>
    <dgm:cxn modelId="{D4CD8B2A-BACA-4F1A-B7DC-798059916896}" type="presParOf" srcId="{5471C854-7875-43FA-A1FF-A6FC5BE468C3}" destId="{D1CF2CB1-8B65-4923-9039-73124CAA1B58}" srcOrd="0" destOrd="0" presId="urn:microsoft.com/office/officeart/2005/8/layout/lProcess2"/>
    <dgm:cxn modelId="{A690E76A-4657-47AF-B91F-57F1CC924C35}" type="presParOf" srcId="{5471C854-7875-43FA-A1FF-A6FC5BE468C3}" destId="{3736DCC6-673C-4963-B05A-1FEFC21BDEE2}" srcOrd="1" destOrd="0" presId="urn:microsoft.com/office/officeart/2005/8/layout/lProcess2"/>
    <dgm:cxn modelId="{5643A47E-F852-44CF-8D9E-6340486A0A48}" type="presParOf" srcId="{5471C854-7875-43FA-A1FF-A6FC5BE468C3}" destId="{7D0EF86F-C7CA-4406-8925-16248DDC6675}" srcOrd="2" destOrd="0" presId="urn:microsoft.com/office/officeart/2005/8/layout/lProcess2"/>
    <dgm:cxn modelId="{B423AACF-BCE4-415B-883F-79148100905C}" type="presParOf" srcId="{7D0EF86F-C7CA-4406-8925-16248DDC6675}" destId="{2D356EF8-0798-4AC5-A6A5-44E836956050}" srcOrd="0" destOrd="0" presId="urn:microsoft.com/office/officeart/2005/8/layout/lProcess2"/>
    <dgm:cxn modelId="{67344078-DEBB-4874-9D79-8886169C51A3}" type="presParOf" srcId="{2D356EF8-0798-4AC5-A6A5-44E836956050}" destId="{0A757A24-F2D8-4FF7-8464-A8168D27AFE2}" srcOrd="0" destOrd="0" presId="urn:microsoft.com/office/officeart/2005/8/layout/lProcess2"/>
    <dgm:cxn modelId="{C8386053-F01C-451B-A2AD-764843843572}" type="presParOf" srcId="{2D356EF8-0798-4AC5-A6A5-44E836956050}" destId="{6DB7E7A6-4EDD-49FA-B8B7-78AC109D7AED}" srcOrd="1" destOrd="0" presId="urn:microsoft.com/office/officeart/2005/8/layout/lProcess2"/>
    <dgm:cxn modelId="{83DFECB1-0DB8-4126-BCC6-2D6B708289B5}" type="presParOf" srcId="{2D356EF8-0798-4AC5-A6A5-44E836956050}" destId="{E11A1A4C-99A1-4170-AB43-3613506D2247}" srcOrd="2" destOrd="0" presId="urn:microsoft.com/office/officeart/2005/8/layout/lProcess2"/>
    <dgm:cxn modelId="{C7FE1EBC-E582-4920-844C-D7FAF091283A}" type="presParOf" srcId="{BEDB86DF-EAE9-488E-9928-BB236A354783}" destId="{F189D42F-E944-4B9D-92FE-DF4E13A0EF13}" srcOrd="3" destOrd="0" presId="urn:microsoft.com/office/officeart/2005/8/layout/lProcess2"/>
    <dgm:cxn modelId="{6A7A5D06-7108-4D6C-B41C-A5379F0C90C7}" type="presParOf" srcId="{BEDB86DF-EAE9-488E-9928-BB236A354783}" destId="{83E996E7-811F-42E9-8176-8B7EA65735DA}" srcOrd="4" destOrd="0" presId="urn:microsoft.com/office/officeart/2005/8/layout/lProcess2"/>
    <dgm:cxn modelId="{E8919ADA-97D2-4126-94E1-49F56E8EC989}" type="presParOf" srcId="{83E996E7-811F-42E9-8176-8B7EA65735DA}" destId="{1EE2D2C7-63FF-4217-BA15-080E75D93808}" srcOrd="0" destOrd="0" presId="urn:microsoft.com/office/officeart/2005/8/layout/lProcess2"/>
    <dgm:cxn modelId="{5E3441EA-B1CB-4FB3-83C5-C898762F8E87}" type="presParOf" srcId="{83E996E7-811F-42E9-8176-8B7EA65735DA}" destId="{6615208D-5427-40A9-B6AE-E0BD8119A04C}" srcOrd="1" destOrd="0" presId="urn:microsoft.com/office/officeart/2005/8/layout/lProcess2"/>
    <dgm:cxn modelId="{A39F9482-CEBE-485C-92AE-A019C82CF6B4}" type="presParOf" srcId="{83E996E7-811F-42E9-8176-8B7EA65735DA}" destId="{DA1E4203-8311-4D13-970E-347207D71537}" srcOrd="2" destOrd="0" presId="urn:microsoft.com/office/officeart/2005/8/layout/lProcess2"/>
    <dgm:cxn modelId="{02184FD9-113B-4FF7-8FEC-D6207B565BD5}" type="presParOf" srcId="{DA1E4203-8311-4D13-970E-347207D71537}" destId="{92D7087B-B991-4BC4-9E3C-7D1CB425362A}" srcOrd="0" destOrd="0" presId="urn:microsoft.com/office/officeart/2005/8/layout/lProcess2"/>
    <dgm:cxn modelId="{CCD46AE4-496D-479A-B30C-8754885C5E06}" type="presParOf" srcId="{92D7087B-B991-4BC4-9E3C-7D1CB425362A}" destId="{CC1957F1-7EF4-4B14-A0C0-BF0132E646E5}" srcOrd="0" destOrd="0" presId="urn:microsoft.com/office/officeart/2005/8/layout/lProcess2"/>
    <dgm:cxn modelId="{CA09C0EA-EE31-4506-8568-82A8F2992E3B}" type="presParOf" srcId="{92D7087B-B991-4BC4-9E3C-7D1CB425362A}" destId="{68B9AB70-EBA6-4BDB-86D4-294DFA9253D2}" srcOrd="1" destOrd="0" presId="urn:microsoft.com/office/officeart/2005/8/layout/lProcess2"/>
    <dgm:cxn modelId="{9A888AEA-9F24-4B13-91E7-094954FCA543}" type="presParOf" srcId="{92D7087B-B991-4BC4-9E3C-7D1CB425362A}" destId="{7E76CC1A-D70D-47E6-8541-824FDC1DA09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AA10AC-0A60-433F-B94C-67773E92FCC7}">
      <dsp:nvSpPr>
        <dsp:cNvPr id="0" name=""/>
        <dsp:cNvSpPr/>
      </dsp:nvSpPr>
      <dsp:spPr>
        <a:xfrm>
          <a:off x="1004" y="0"/>
          <a:ext cx="2611933" cy="4952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Обследования детей(выяснения этиологии механизмов и симптоматики речевых нарушений)</a:t>
          </a:r>
          <a:endParaRPr lang="ru-RU" sz="1900" kern="1200" dirty="0"/>
        </a:p>
      </dsp:txBody>
      <dsp:txXfrm>
        <a:off x="1004" y="0"/>
        <a:ext cx="2611933" cy="1485899"/>
      </dsp:txXfrm>
    </dsp:sp>
    <dsp:sp modelId="{B2ABE239-419A-4F88-8084-C3857E27B4EF}">
      <dsp:nvSpPr>
        <dsp:cNvPr id="0" name=""/>
        <dsp:cNvSpPr/>
      </dsp:nvSpPr>
      <dsp:spPr>
        <a:xfrm>
          <a:off x="262197" y="1487350"/>
          <a:ext cx="2089546" cy="14933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грамматически правильной речи </a:t>
          </a:r>
          <a:endParaRPr lang="ru-RU" sz="1600" kern="1200" dirty="0"/>
        </a:p>
      </dsp:txBody>
      <dsp:txXfrm>
        <a:off x="262197" y="1487350"/>
        <a:ext cx="2089546" cy="1493396"/>
      </dsp:txXfrm>
    </dsp:sp>
    <dsp:sp modelId="{05590443-E6A1-4378-B3A6-21E6B68EDCB1}">
      <dsp:nvSpPr>
        <dsp:cNvPr id="0" name=""/>
        <dsp:cNvSpPr/>
      </dsp:nvSpPr>
      <dsp:spPr>
        <a:xfrm>
          <a:off x="262197" y="3210501"/>
          <a:ext cx="2089546" cy="14933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Формирование звукового анализа и синтеза </a:t>
          </a:r>
          <a:endParaRPr lang="ru-RU" sz="1900" kern="1200" dirty="0"/>
        </a:p>
      </dsp:txBody>
      <dsp:txXfrm>
        <a:off x="262197" y="3210501"/>
        <a:ext cx="2089546" cy="1493396"/>
      </dsp:txXfrm>
    </dsp:sp>
    <dsp:sp modelId="{D1CF2CB1-8B65-4923-9039-73124CAA1B58}">
      <dsp:nvSpPr>
        <dsp:cNvPr id="0" name=""/>
        <dsp:cNvSpPr/>
      </dsp:nvSpPr>
      <dsp:spPr>
        <a:xfrm>
          <a:off x="2808833" y="0"/>
          <a:ext cx="2611933" cy="4952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Развитие артикуляционных навыков</a:t>
          </a:r>
          <a:endParaRPr lang="ru-RU" sz="1900" kern="1200" dirty="0"/>
        </a:p>
      </dsp:txBody>
      <dsp:txXfrm>
        <a:off x="2808833" y="0"/>
        <a:ext cx="2611933" cy="1485899"/>
      </dsp:txXfrm>
    </dsp:sp>
    <dsp:sp modelId="{0A757A24-F2D8-4FF7-8464-A8168D27AFE2}">
      <dsp:nvSpPr>
        <dsp:cNvPr id="0" name=""/>
        <dsp:cNvSpPr/>
      </dsp:nvSpPr>
      <dsp:spPr>
        <a:xfrm>
          <a:off x="3096292" y="1429269"/>
          <a:ext cx="2089546" cy="14933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Преодоления затруднений в произношении сложных по структуре слов </a:t>
          </a:r>
          <a:endParaRPr lang="ru-RU" sz="1600" kern="1200" dirty="0"/>
        </a:p>
      </dsp:txBody>
      <dsp:txXfrm>
        <a:off x="3096292" y="1429269"/>
        <a:ext cx="2089546" cy="1493396"/>
      </dsp:txXfrm>
    </dsp:sp>
    <dsp:sp modelId="{E11A1A4C-99A1-4170-AB43-3613506D2247}">
      <dsp:nvSpPr>
        <dsp:cNvPr id="0" name=""/>
        <dsp:cNvSpPr/>
      </dsp:nvSpPr>
      <dsp:spPr>
        <a:xfrm>
          <a:off x="3070026" y="3210501"/>
          <a:ext cx="2089546" cy="14933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Консультативно – методическая деятельность для сотрудников МДОУ </a:t>
          </a:r>
          <a:endParaRPr lang="ru-RU" sz="1900" kern="1200" dirty="0"/>
        </a:p>
      </dsp:txBody>
      <dsp:txXfrm>
        <a:off x="3070026" y="3210501"/>
        <a:ext cx="2089546" cy="1493396"/>
      </dsp:txXfrm>
    </dsp:sp>
    <dsp:sp modelId="{1EE2D2C7-63FF-4217-BA15-080E75D93808}">
      <dsp:nvSpPr>
        <dsp:cNvPr id="0" name=""/>
        <dsp:cNvSpPr/>
      </dsp:nvSpPr>
      <dsp:spPr>
        <a:xfrm>
          <a:off x="5616661" y="0"/>
          <a:ext cx="2611933" cy="495299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Коррекционная работа по устранению дефектов звукопроизношения </a:t>
          </a:r>
          <a:endParaRPr lang="ru-RU" sz="1900" kern="1200" dirty="0"/>
        </a:p>
      </dsp:txBody>
      <dsp:txXfrm>
        <a:off x="5616661" y="0"/>
        <a:ext cx="2611933" cy="1485899"/>
      </dsp:txXfrm>
    </dsp:sp>
    <dsp:sp modelId="{CC1957F1-7EF4-4B14-A0C0-BF0132E646E5}">
      <dsp:nvSpPr>
        <dsp:cNvPr id="0" name=""/>
        <dsp:cNvSpPr/>
      </dsp:nvSpPr>
      <dsp:spPr>
        <a:xfrm>
          <a:off x="5877855" y="1487350"/>
          <a:ext cx="2089546" cy="14933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Формирование связной речи </a:t>
          </a:r>
          <a:endParaRPr lang="ru-RU" sz="1600" kern="1200" dirty="0"/>
        </a:p>
      </dsp:txBody>
      <dsp:txXfrm>
        <a:off x="5877855" y="1487350"/>
        <a:ext cx="2089546" cy="1493396"/>
      </dsp:txXfrm>
    </dsp:sp>
    <dsp:sp modelId="{7E76CC1A-D70D-47E6-8541-824FDC1DA09C}">
      <dsp:nvSpPr>
        <dsp:cNvPr id="0" name=""/>
        <dsp:cNvSpPr/>
      </dsp:nvSpPr>
      <dsp:spPr>
        <a:xfrm>
          <a:off x="5877855" y="3210501"/>
          <a:ext cx="2089546" cy="1493396"/>
        </a:xfrm>
        <a:prstGeom prst="roundRect">
          <a:avLst>
            <a:gd name="adj" fmla="val 10000"/>
          </a:avLst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Консультативно – методическая деятельность для родителей </a:t>
          </a:r>
          <a:endParaRPr lang="ru-RU" sz="1900" kern="1200" dirty="0"/>
        </a:p>
      </dsp:txBody>
      <dsp:txXfrm>
        <a:off x="5877855" y="3210501"/>
        <a:ext cx="2089546" cy="1493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9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jpeg"/><Relationship Id="rId2" Type="http://schemas.openxmlformats.org/officeDocument/2006/relationships/image" Target="../media/image1.jpe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11" Type="http://schemas.openxmlformats.org/officeDocument/2006/relationships/image" Target="../media/image57.jpeg"/><Relationship Id="rId5" Type="http://schemas.openxmlformats.org/officeDocument/2006/relationships/image" Target="../media/image51.jpeg"/><Relationship Id="rId15" Type="http://schemas.openxmlformats.org/officeDocument/2006/relationships/image" Target="../media/image6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Relationship Id="rId14" Type="http://schemas.openxmlformats.org/officeDocument/2006/relationships/image" Target="../media/image6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50425_180522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2999" y="-1143001"/>
            <a:ext cx="6857999" cy="91440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77165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«Использование</a:t>
            </a:r>
            <a:b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нетрадиционных методов</a:t>
            </a:r>
            <a:b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Биоэнергопластики и кинезиологических упражнений  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коррекционной работе учителя - логопеда 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b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детьми </a:t>
            </a:r>
            <a:r>
              <a:rPr lang="ru-RU" sz="28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логопедической группы»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7543800" cy="19812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Подготовила: Учитель- логопед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МДОУ «Ясли-сад №313 г.Донецка»</a:t>
            </a:r>
          </a:p>
          <a:p>
            <a:pPr algn="r"/>
            <a:r>
              <a:rPr lang="ru-RU" sz="2000" dirty="0" err="1" smtClean="0">
                <a:solidFill>
                  <a:schemeClr val="tx1"/>
                </a:solidFill>
              </a:rPr>
              <a:t>Конох</a:t>
            </a:r>
            <a:r>
              <a:rPr lang="ru-RU" sz="2000" dirty="0" smtClean="0">
                <a:solidFill>
                  <a:schemeClr val="tx1"/>
                </a:solidFill>
              </a:rPr>
              <a:t> Елена Сергеевна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view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3886200"/>
            <a:ext cx="2895599" cy="2745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0150425_180522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</a:rPr>
              <a:t>Информационная зона</a:t>
            </a:r>
            <a:endParaRPr lang="ru-RU" i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Рисунок 5" descr="IMG_20171214_113642_1513243701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828800"/>
            <a:ext cx="4114800" cy="2461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20171205_095159_151245321019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0635055">
            <a:off x="381000" y="4114800"/>
            <a:ext cx="2593233" cy="2331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71214_113822_1513243587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905000"/>
            <a:ext cx="3651386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Рисунок 9" descr="4ad7cb8ba1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495800"/>
            <a:ext cx="2667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50425_180522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 smtClean="0"/>
              <a:t>Для </a:t>
            </a:r>
            <a:r>
              <a:rPr lang="ru-RU" i="1" dirty="0" smtClean="0"/>
              <a:t>эффективного ускорения </a:t>
            </a:r>
            <a:r>
              <a:rPr lang="ru-RU" i="1" dirty="0" smtClean="0"/>
              <a:t>исправление дефектных звуков у </a:t>
            </a:r>
            <a:r>
              <a:rPr lang="ru-RU" i="1" dirty="0" smtClean="0"/>
              <a:t>детей в  коррекционной работе учителем – логопедом используется </a:t>
            </a:r>
            <a:r>
              <a:rPr lang="ru-RU" i="1" dirty="0" smtClean="0"/>
              <a:t>методика </a:t>
            </a:r>
            <a:r>
              <a:rPr lang="ru-RU" i="1" dirty="0" smtClean="0"/>
              <a:t>биоэнергопластики</a:t>
            </a:r>
            <a:r>
              <a:rPr lang="ru-RU" i="1" dirty="0" smtClean="0"/>
              <a:t> </a:t>
            </a:r>
            <a:r>
              <a:rPr lang="ru-RU" i="1" dirty="0" smtClean="0"/>
              <a:t>и кинезиологических упражнений.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36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Биоэнергопластика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</a:rPr>
              <a:t>– </a:t>
            </a:r>
            <a:r>
              <a:rPr lang="ru-RU" sz="3600" dirty="0" smtClean="0">
                <a:solidFill>
                  <a:srgbClr val="FF0000"/>
                </a:solidFill>
              </a:rPr>
              <a:t>это соединение движений </a:t>
            </a:r>
            <a:r>
              <a:rPr lang="ru-RU" sz="3600" dirty="0" smtClean="0">
                <a:solidFill>
                  <a:srgbClr val="FF0000"/>
                </a:solidFill>
              </a:rPr>
              <a:t>артикуляционного</a:t>
            </a:r>
            <a:r>
              <a:rPr lang="ru-RU" sz="3600" dirty="0" smtClean="0">
                <a:solidFill>
                  <a:srgbClr val="FF0000"/>
                </a:solidFill>
              </a:rPr>
              <a:t> аппарата с движениями кисти руки. </a:t>
            </a:r>
          </a:p>
          <a:p>
            <a:pPr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ae185f90add57edd6b06ab1e156cdf42_97a2f979c46166c2deb737187a3be8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09600"/>
            <a:ext cx="1676400" cy="2157662"/>
          </a:xfrm>
          <a:prstGeom prst="rect">
            <a:avLst/>
          </a:prstGeom>
        </p:spPr>
      </p:pic>
      <p:pic>
        <p:nvPicPr>
          <p:cNvPr id="6" name="Рисунок 5" descr="1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4572000"/>
            <a:ext cx="2084832" cy="2084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50425_180522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Цель использования биоэнергопластики:</a:t>
            </a:r>
          </a:p>
          <a:p>
            <a:pPr>
              <a:buNone/>
            </a:pPr>
            <a:r>
              <a:rPr lang="ru-RU" dirty="0" smtClean="0"/>
              <a:t>• развивать координацию движений, мелкой моторики пальцев рук, органов артикуляции;</a:t>
            </a:r>
          </a:p>
          <a:p>
            <a:pPr>
              <a:buNone/>
            </a:pPr>
            <a:r>
              <a:rPr lang="ru-RU" dirty="0" smtClean="0"/>
              <a:t>• нормализовать мышечный тонус</a:t>
            </a:r>
          </a:p>
          <a:p>
            <a:pPr>
              <a:buNone/>
            </a:pPr>
            <a:r>
              <a:rPr lang="ru-RU" dirty="0" smtClean="0"/>
              <a:t>• формировать кинестетические ощущения напряжения и расслабления;</a:t>
            </a:r>
          </a:p>
          <a:p>
            <a:pPr>
              <a:buNone/>
            </a:pPr>
            <a:r>
              <a:rPr lang="ru-RU" dirty="0" smtClean="0"/>
              <a:t>• активизировать речевую и интеллектуальную деятельности ребенка;</a:t>
            </a:r>
          </a:p>
          <a:p>
            <a:pPr>
              <a:buNone/>
            </a:pPr>
            <a:r>
              <a:rPr lang="ru-RU" dirty="0" smtClean="0"/>
              <a:t>• развивать память, произвольное внимание, зрительное и слуховое восприятие;</a:t>
            </a:r>
          </a:p>
          <a:p>
            <a:pPr>
              <a:buNone/>
            </a:pPr>
            <a:r>
              <a:rPr lang="ru-RU" dirty="0" smtClean="0"/>
              <a:t>• формировать умение действовать по словесными инструкциям;</a:t>
            </a:r>
          </a:p>
          <a:p>
            <a:pPr>
              <a:buNone/>
            </a:pPr>
            <a:r>
              <a:rPr lang="ru-RU" dirty="0" smtClean="0"/>
              <a:t>• адаптировать упражнения биоэнергопластики к особенностям детей с общим недоразвитием речи, осложненные стертой формой дизартрии.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425_180522_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2998" y="-1142998"/>
            <a:ext cx="6858001" cy="914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20170210_154401.jpg"/>
          <p:cNvPicPr>
            <a:picLocks noChangeAspect="1"/>
          </p:cNvPicPr>
          <p:nvPr/>
        </p:nvPicPr>
        <p:blipFill>
          <a:blip r:embed="rId3" cstate="print"/>
          <a:srcRect l="24429" t="11429" r="19000" b="13143"/>
          <a:stretch>
            <a:fillRect/>
          </a:stretch>
        </p:blipFill>
        <p:spPr>
          <a:xfrm>
            <a:off x="228600" y="228600"/>
            <a:ext cx="31242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70210_154411.jpg"/>
          <p:cNvPicPr>
            <a:picLocks noChangeAspect="1"/>
          </p:cNvPicPr>
          <p:nvPr/>
        </p:nvPicPr>
        <p:blipFill>
          <a:blip r:embed="rId4" cstate="print"/>
          <a:srcRect l="27500" t="21852" r="17500" b="11481"/>
          <a:stretch>
            <a:fillRect/>
          </a:stretch>
        </p:blipFill>
        <p:spPr>
          <a:xfrm>
            <a:off x="5410200" y="4343400"/>
            <a:ext cx="3429000" cy="233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70703_103224.jpg"/>
          <p:cNvPicPr>
            <a:picLocks noChangeAspect="1"/>
          </p:cNvPicPr>
          <p:nvPr/>
        </p:nvPicPr>
        <p:blipFill>
          <a:blip r:embed="rId5" cstate="print"/>
          <a:srcRect t="37778" r="12469" b="22222"/>
          <a:stretch>
            <a:fillRect/>
          </a:stretch>
        </p:blipFill>
        <p:spPr>
          <a:xfrm>
            <a:off x="228600" y="3886200"/>
            <a:ext cx="3376613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70703_103427.jpg"/>
          <p:cNvPicPr>
            <a:picLocks noChangeAspect="1"/>
          </p:cNvPicPr>
          <p:nvPr/>
        </p:nvPicPr>
        <p:blipFill>
          <a:blip r:embed="rId6" cstate="print"/>
          <a:srcRect t="27778" r="6543" b="24444"/>
          <a:stretch>
            <a:fillRect/>
          </a:stretch>
        </p:blipFill>
        <p:spPr>
          <a:xfrm>
            <a:off x="5715000" y="304800"/>
            <a:ext cx="310216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ello_html_m81ff23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79829">
            <a:off x="3213780" y="673387"/>
            <a:ext cx="2599032" cy="224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217.03.17_13.jpg"/>
          <p:cNvPicPr>
            <a:picLocks noChangeAspect="1"/>
          </p:cNvPicPr>
          <p:nvPr/>
        </p:nvPicPr>
        <p:blipFill>
          <a:blip r:embed="rId8" cstate="print"/>
          <a:srcRect l="56857" t="18000" r="7714" b="48476"/>
          <a:stretch>
            <a:fillRect/>
          </a:stretch>
        </p:blipFill>
        <p:spPr>
          <a:xfrm rot="20639386">
            <a:off x="642571" y="2426847"/>
            <a:ext cx="2362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217.03.17_13.jpg"/>
          <p:cNvPicPr>
            <a:picLocks noChangeAspect="1"/>
          </p:cNvPicPr>
          <p:nvPr/>
        </p:nvPicPr>
        <p:blipFill>
          <a:blip r:embed="rId8" cstate="print"/>
          <a:srcRect l="11143" t="18000" r="53429" b="48476"/>
          <a:stretch>
            <a:fillRect/>
          </a:stretch>
        </p:blipFill>
        <p:spPr>
          <a:xfrm rot="20515764">
            <a:off x="3276600" y="4495800"/>
            <a:ext cx="2362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volshiebnyie_pierchatki_6.jpeg"/>
          <p:cNvPicPr>
            <a:picLocks noChangeAspect="1"/>
          </p:cNvPicPr>
          <p:nvPr/>
        </p:nvPicPr>
        <p:blipFill>
          <a:blip r:embed="rId9" cstate="print"/>
          <a:srcRect l="22662" t="3957" r="18345" b="7794"/>
          <a:stretch>
            <a:fillRect/>
          </a:stretch>
        </p:blipFill>
        <p:spPr>
          <a:xfrm rot="855333">
            <a:off x="5253232" y="2503072"/>
            <a:ext cx="1825220" cy="204780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50425_180522_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3000" y="-1142999"/>
            <a:ext cx="6858001" cy="9144000"/>
          </a:xfrm>
        </p:spPr>
      </p:pic>
      <p:pic>
        <p:nvPicPr>
          <p:cNvPr id="5" name="Рисунок 4" descr="0013-010-Artikuljatsionnoe-uprazhnenie-Kacheli (1)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21726">
            <a:off x="453245" y="452806"/>
            <a:ext cx="1676400" cy="168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93906">
            <a:off x="7528595" y="532568"/>
            <a:ext cx="1219200" cy="1559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5244040465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490231">
            <a:off x="3573352" y="515982"/>
            <a:ext cx="1600200" cy="165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363608821_tru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29147">
            <a:off x="4992219" y="514699"/>
            <a:ext cx="1219200" cy="1601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maxresdefault (4)-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20268">
            <a:off x="1295400" y="2362200"/>
            <a:ext cx="2043112" cy="156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ONXnwOWNRU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1508">
            <a:off x="3048000" y="2286000"/>
            <a:ext cx="1921495" cy="1520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maxresdefault (1)-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555957">
            <a:off x="381000" y="4114800"/>
            <a:ext cx="1843088" cy="1399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0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817084">
            <a:off x="1905000" y="4114800"/>
            <a:ext cx="1838325" cy="117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maxresdefault (7)-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536749">
            <a:off x="6299083" y="492788"/>
            <a:ext cx="1571946" cy="1282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artikuljatsionnye-uprazhnenija_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827432">
            <a:off x="1828800" y="381000"/>
            <a:ext cx="1695127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04800" y="5867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n>
                  <a:solidFill>
                    <a:srgbClr val="FF0000"/>
                  </a:solidFill>
                </a:ln>
              </a:rPr>
              <a:t>В </a:t>
            </a:r>
            <a:r>
              <a:rPr lang="ru-RU" i="1" dirty="0" smtClean="0">
                <a:ln>
                  <a:solidFill>
                    <a:srgbClr val="FF0000"/>
                  </a:solidFill>
                </a:ln>
              </a:rPr>
              <a:t>биоэнергопластики </a:t>
            </a:r>
            <a:r>
              <a:rPr lang="ru-RU" i="1" dirty="0" smtClean="0">
                <a:ln>
                  <a:solidFill>
                    <a:srgbClr val="FF0000"/>
                  </a:solidFill>
                </a:ln>
              </a:rPr>
              <a:t>желательно использовать уже </a:t>
            </a:r>
            <a:r>
              <a:rPr lang="ru-RU" i="1" dirty="0" smtClean="0">
                <a:ln>
                  <a:solidFill>
                    <a:srgbClr val="FF0000"/>
                  </a:solidFill>
                </a:ln>
              </a:rPr>
              <a:t>хорошо </a:t>
            </a:r>
            <a:r>
              <a:rPr lang="ru-RU" i="1" dirty="0" smtClean="0">
                <a:ln>
                  <a:solidFill>
                    <a:srgbClr val="FF0000"/>
                  </a:solidFill>
                </a:ln>
              </a:rPr>
              <a:t>известны, отработаны артикуляционные упражнения</a:t>
            </a:r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6" name="Рисунок 15" descr="01394529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878284">
            <a:off x="5441428" y="2286000"/>
            <a:ext cx="2101159" cy="1490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img6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1092235">
            <a:off x="7010400" y="2345596"/>
            <a:ext cx="1676400" cy="1166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тоо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0859698">
            <a:off x="4099754" y="4009460"/>
            <a:ext cx="2029533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лягушка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2060539">
            <a:off x="5980024" y="3823500"/>
            <a:ext cx="1454455" cy="19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50425_180522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    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рименения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биоэнергопластики в специализированной группе для детей с нарушениями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речи позволяет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сделать </a:t>
            </a: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вывод:</a:t>
            </a:r>
          </a:p>
          <a:p>
            <a:r>
              <a:rPr lang="ru-RU" sz="2600" dirty="0" smtClean="0"/>
              <a:t>Биоэнергопластика </a:t>
            </a:r>
            <a:r>
              <a:rPr lang="ru-RU" sz="2600" dirty="0" smtClean="0"/>
              <a:t>оптимизирует психологическую базу </a:t>
            </a:r>
            <a:r>
              <a:rPr lang="ru-RU" sz="2600" dirty="0" smtClean="0"/>
              <a:t>речи</a:t>
            </a:r>
          </a:p>
          <a:p>
            <a:r>
              <a:rPr lang="ru-RU" sz="2600" dirty="0" smtClean="0"/>
              <a:t>У</a:t>
            </a:r>
            <a:r>
              <a:rPr lang="ru-RU" sz="2600" dirty="0" smtClean="0"/>
              <a:t>лучшает </a:t>
            </a:r>
            <a:r>
              <a:rPr lang="ru-RU" sz="2600" dirty="0" smtClean="0"/>
              <a:t>моторные возможности ребенка по всем </a:t>
            </a:r>
            <a:r>
              <a:rPr lang="ru-RU" sz="2600" dirty="0" smtClean="0"/>
              <a:t>параметрам</a:t>
            </a:r>
          </a:p>
          <a:p>
            <a:r>
              <a:rPr lang="ru-RU" sz="2600" dirty="0" smtClean="0"/>
              <a:t>С</a:t>
            </a:r>
            <a:r>
              <a:rPr lang="ru-RU" sz="2600" dirty="0" smtClean="0"/>
              <a:t>пособствует коррекции звукопроизношения</a:t>
            </a:r>
            <a:r>
              <a:rPr lang="ru-RU" sz="2600" dirty="0" smtClean="0"/>
              <a:t>, фонематических </a:t>
            </a:r>
            <a:r>
              <a:rPr lang="ru-RU" sz="2600" dirty="0" smtClean="0"/>
              <a:t>процессов</a:t>
            </a:r>
          </a:p>
          <a:p>
            <a:r>
              <a:rPr lang="ru-RU" sz="2600" dirty="0" smtClean="0"/>
              <a:t>Позволяет </a:t>
            </a:r>
            <a:r>
              <a:rPr lang="ru-RU" sz="2600" dirty="0" smtClean="0"/>
              <a:t>быстро убрать зрительную опору – зеркало и перейти к выполнению упражнений по ощущениям.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30XF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029200"/>
            <a:ext cx="7391400" cy="1653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425_180522_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2998" y="-1142998"/>
            <a:ext cx="6858001" cy="914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ru-RU" sz="2700" b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Кинезиология</a:t>
            </a:r>
            <a:r>
              <a:rPr lang="ru-RU" sz="27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>- наука о развитии головного мозга через движение, наука о развитии умственных способностей и физического здоровья через определенные двигательные упражнения.</a:t>
            </a:r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3" descr="25072435_html_m4ec638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1295400"/>
            <a:ext cx="2528918" cy="1445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1000" y="1752600"/>
            <a:ext cx="5410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 smtClean="0"/>
              <a:t>Кинезиологические методы влияют </a:t>
            </a:r>
            <a:r>
              <a:rPr lang="ru-RU" sz="2000" u="sng" dirty="0" smtClean="0"/>
              <a:t> на</a:t>
            </a:r>
            <a:r>
              <a:rPr lang="ru-RU" sz="2000" dirty="0" smtClean="0"/>
              <a:t>:</a:t>
            </a:r>
          </a:p>
          <a:p>
            <a:pPr>
              <a:buFontTx/>
              <a:buChar char="-"/>
            </a:pPr>
            <a:r>
              <a:rPr lang="ru-RU" sz="2000" dirty="0" smtClean="0"/>
              <a:t>развитие </a:t>
            </a:r>
            <a:r>
              <a:rPr lang="ru-RU" sz="2000" dirty="0" smtClean="0"/>
              <a:t>умственных </a:t>
            </a:r>
            <a:r>
              <a:rPr lang="ru-RU" sz="2000" dirty="0" smtClean="0"/>
              <a:t>способностей</a:t>
            </a:r>
          </a:p>
          <a:p>
            <a:pPr>
              <a:buFontTx/>
              <a:buChar char="-"/>
            </a:pPr>
            <a:r>
              <a:rPr lang="ru-RU" sz="2000" dirty="0" smtClean="0"/>
              <a:t>физического здоровья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 активизируют </a:t>
            </a:r>
            <a:r>
              <a:rPr lang="ru-RU" sz="2000" dirty="0" smtClean="0"/>
              <a:t>различные отделы коры больших </a:t>
            </a:r>
            <a:r>
              <a:rPr lang="ru-RU" sz="2000" dirty="0" smtClean="0"/>
              <a:t>полушарий</a:t>
            </a:r>
          </a:p>
          <a:p>
            <a:pPr>
              <a:buFontTx/>
              <a:buChar char="-"/>
            </a:pPr>
            <a:r>
              <a:rPr lang="ru-RU" sz="2000" dirty="0" smtClean="0"/>
              <a:t>способствуют </a:t>
            </a:r>
            <a:r>
              <a:rPr lang="ru-RU" sz="2000" dirty="0" smtClean="0"/>
              <a:t>развитию способностей человека и коррекции проблем в различных областях </a:t>
            </a:r>
            <a:r>
              <a:rPr lang="ru-RU" sz="2000" dirty="0" smtClean="0"/>
              <a:t>психики</a:t>
            </a:r>
            <a:endParaRPr lang="ru-RU" sz="2000" dirty="0" smtClean="0"/>
          </a:p>
          <a:p>
            <a:pPr>
              <a:buFontTx/>
              <a:buChar char="-"/>
            </a:pPr>
            <a:r>
              <a:rPr lang="ru-RU" sz="2000" dirty="0" smtClean="0"/>
              <a:t> улучшают </a:t>
            </a:r>
            <a:r>
              <a:rPr lang="ru-RU" sz="2000" dirty="0" smtClean="0"/>
              <a:t>у ребенка память, внимание, речь, пространственные представления, мелкую и крупную </a:t>
            </a:r>
            <a:r>
              <a:rPr lang="ru-RU" sz="2000" dirty="0" smtClean="0"/>
              <a:t>моторику</a:t>
            </a:r>
          </a:p>
          <a:p>
            <a:pPr>
              <a:buFontTx/>
              <a:buChar char="-"/>
            </a:pPr>
            <a:r>
              <a:rPr lang="ru-RU" sz="2000" dirty="0" smtClean="0"/>
              <a:t>снижают </a:t>
            </a:r>
            <a:r>
              <a:rPr lang="ru-RU" sz="2000" dirty="0" smtClean="0"/>
              <a:t>утомляемость, </a:t>
            </a:r>
            <a:r>
              <a:rPr lang="ru-RU" sz="2000" dirty="0" smtClean="0"/>
              <a:t>повышают </a:t>
            </a:r>
            <a:r>
              <a:rPr lang="ru-RU" sz="2000" dirty="0" smtClean="0"/>
              <a:t>способность к произвольному контролю.</a:t>
            </a:r>
            <a:endParaRPr lang="ru-RU" sz="2000" dirty="0"/>
          </a:p>
        </p:txBody>
      </p:sp>
      <p:pic>
        <p:nvPicPr>
          <p:cNvPr id="7" name="Содержимое 3" descr="i_0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200400"/>
            <a:ext cx="2539735" cy="13136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3" descr="i_06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2264" y="4953000"/>
            <a:ext cx="2601048" cy="1586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425_180522_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2998" y="-1142998"/>
            <a:ext cx="6858001" cy="914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0676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СПАСИБО ЗА ВНИМАНИЕ!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 descr="390653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590800"/>
            <a:ext cx="3810000" cy="3928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150425_180522_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3001" y="-1142999"/>
            <a:ext cx="6858000" cy="91440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10600" cy="640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425_180522_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43001" y="-1142999"/>
            <a:ext cx="6858000" cy="91440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Слай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84582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50425_180522_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81101" y="-1181099"/>
            <a:ext cx="6858000" cy="92202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0000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Назначения логопедического кабинета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0000FF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Содержимое 6"/>
          <p:cNvGraphicFramePr>
            <a:graphicFrameLocks/>
          </p:cNvGraphicFramePr>
          <p:nvPr/>
        </p:nvGraphicFramePr>
        <p:xfrm>
          <a:off x="457200" y="1524001"/>
          <a:ext cx="82296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20150425_180522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</a:rPr>
              <a:t>Зона коррекции звукопроизношения </a:t>
            </a:r>
            <a:endParaRPr lang="ru-RU" i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Рисунок 5" descr="IMG_20170210_160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676401"/>
            <a:ext cx="3080328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70210_160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2999" y="4495800"/>
            <a:ext cx="3920613" cy="217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IMG_20170703_103449_151378042947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33400" y="3657600"/>
            <a:ext cx="2286000" cy="287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70703_104236_1513780370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48400" y="1676400"/>
            <a:ext cx="2133600" cy="267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170705_103521_15137799437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6600" y="2173514"/>
            <a:ext cx="2286000" cy="283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20150425_180522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066800" y="-1066800"/>
            <a:ext cx="70104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</a:rPr>
              <a:t>Образовательная зона</a:t>
            </a:r>
            <a:endParaRPr lang="ru-RU" i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8" name="Содержимое 7" descr="IMG_20170210_1539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447801"/>
            <a:ext cx="1905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70210_155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1524000"/>
            <a:ext cx="34290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70210_1559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4419600"/>
            <a:ext cx="29718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70704_113218_151378023549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33600" y="1780674"/>
            <a:ext cx="3200400" cy="2105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70210_154654_15137806421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5200" y="4114800"/>
            <a:ext cx="2895600" cy="162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170705_103121_151378015659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67400" y="4953000"/>
            <a:ext cx="3081765" cy="1733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IMG_20150425_180522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</a:rPr>
              <a:t>Сенсомоторная зона</a:t>
            </a:r>
            <a:endParaRPr lang="ru-RU" i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Содержимое 5" descr="IMG_20170210_1549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1676400"/>
            <a:ext cx="2030361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170210_1541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02888">
            <a:off x="6239816" y="1706288"/>
            <a:ext cx="2528888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70210_1545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19615">
            <a:off x="6516107" y="5127431"/>
            <a:ext cx="2374900" cy="1295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70210_155854_151378051078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800" y="4724400"/>
            <a:ext cx="2328701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70210_1548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" y="2743200"/>
            <a:ext cx="3386666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170704_1131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3600" y="3200400"/>
            <a:ext cx="2980267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20171214_113030_1513268692728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981067">
            <a:off x="2946318" y="4698044"/>
            <a:ext cx="3264456" cy="1712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G_20171214_113526_151326865719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28811">
            <a:off x="2743200" y="1524000"/>
            <a:ext cx="3300858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20150425_180522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/>
              <a:t> </a:t>
            </a:r>
            <a:r>
              <a:rPr lang="ru-RU" i="1" dirty="0" smtClean="0">
                <a:ln>
                  <a:solidFill>
                    <a:schemeClr val="tx1"/>
                  </a:solidFill>
                </a:ln>
              </a:rPr>
              <a:t>Зона развития речевого дыхания</a:t>
            </a:r>
            <a:endParaRPr lang="ru-RU" i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Рисунок 5" descr="IMG_20170210_155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07188">
            <a:off x="4215298" y="1624772"/>
            <a:ext cx="1596571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20171214_113621_151324380061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096000" y="1676400"/>
            <a:ext cx="2827990" cy="4636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20170210_1554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141817">
            <a:off x="3024455" y="4405297"/>
            <a:ext cx="2870200" cy="16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_20170210_1540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1905000"/>
            <a:ext cx="2486025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20170210_155723_15137805609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198956">
            <a:off x="2438400" y="1752600"/>
            <a:ext cx="1737513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20150425_180522_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143000" y="-1143000"/>
            <a:ext cx="6858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i="1" dirty="0" smtClean="0">
                <a:ln>
                  <a:solidFill>
                    <a:schemeClr val="tx1"/>
                  </a:solidFill>
                </a:ln>
              </a:rPr>
              <a:t>Методическая зона</a:t>
            </a:r>
            <a:endParaRPr lang="ru-RU" i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Содержимое 3" descr="IMG_20170210_1541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1524000"/>
            <a:ext cx="32004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70210_1541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0400" y="1524000"/>
            <a:ext cx="1905000" cy="3272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Рисунок 6" descr="1286394232_kartinki-ko-dnyu-uchitelya-2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05200"/>
            <a:ext cx="4191000" cy="2822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70210_154055_15137806997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4495800"/>
            <a:ext cx="2667000" cy="2085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Рисунок 8" descr="Презентация Microsoft Office PowerPoin книга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48233">
            <a:off x="5341938" y="153035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9" descr="рррр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189287">
            <a:off x="3602038" y="1785938"/>
            <a:ext cx="1778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0" descr="Презентация Microsoft Office PowerPoin книгап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667000"/>
            <a:ext cx="19304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275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«Использование нетрадиционных методов Биоэнергопластики и кинезиологических упражнений   в коррекционной работе учителя - логопеда с детьми логопедической группы» </vt:lpstr>
      <vt:lpstr>Слайд 2</vt:lpstr>
      <vt:lpstr>Слайд 3</vt:lpstr>
      <vt:lpstr>Назначения логопедического кабинета</vt:lpstr>
      <vt:lpstr>Зона коррекции звукопроизношения </vt:lpstr>
      <vt:lpstr>Образовательная зона</vt:lpstr>
      <vt:lpstr>Сенсомоторная зона</vt:lpstr>
      <vt:lpstr> Зона развития речевого дыхания</vt:lpstr>
      <vt:lpstr>Методическая зона</vt:lpstr>
      <vt:lpstr>Информационная зона</vt:lpstr>
      <vt:lpstr>Слайд 11</vt:lpstr>
      <vt:lpstr>Слайд 12</vt:lpstr>
      <vt:lpstr>Слайд 13</vt:lpstr>
      <vt:lpstr>Слайд 14</vt:lpstr>
      <vt:lpstr>Слайд 15</vt:lpstr>
      <vt:lpstr>Кинезиология - наука о развитии головного мозга через движение, наука о развитии умственных способностей и физического здоровья через определенные двигательные упражнения.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нетрадиционных методов Биоэнергопластики и кинезиологических упражнений в коррекционной работе у с детьми дошкольного возраста» </dc:title>
  <dc:creator>Лара</dc:creator>
  <cp:lastModifiedBy>Лара</cp:lastModifiedBy>
  <cp:revision>23</cp:revision>
  <dcterms:created xsi:type="dcterms:W3CDTF">2018-08-13T12:03:58Z</dcterms:created>
  <dcterms:modified xsi:type="dcterms:W3CDTF">2018-08-13T15:46:53Z</dcterms:modified>
</cp:coreProperties>
</file>