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75" r:id="rId2"/>
    <p:sldId id="380" r:id="rId3"/>
    <p:sldId id="381" r:id="rId4"/>
    <p:sldId id="383" r:id="rId5"/>
    <p:sldId id="335" r:id="rId6"/>
    <p:sldId id="377" r:id="rId7"/>
    <p:sldId id="330" r:id="rId8"/>
    <p:sldId id="332" r:id="rId9"/>
    <p:sldId id="329" r:id="rId10"/>
    <p:sldId id="39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B8EB"/>
    <a:srgbClr val="0099CC"/>
    <a:srgbClr val="B2B2B2"/>
    <a:srgbClr val="C0C0C0"/>
    <a:srgbClr val="DDDDDD"/>
    <a:srgbClr val="000000"/>
    <a:srgbClr val="FFFF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476" autoAdjust="0"/>
    <p:restoredTop sz="80395" autoAdjust="0"/>
  </p:normalViewPr>
  <p:slideViewPr>
    <p:cSldViewPr>
      <p:cViewPr>
        <p:scale>
          <a:sx n="75" d="100"/>
          <a:sy n="75" d="100"/>
        </p:scale>
        <p:origin x="-10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C711A2-5C27-4794-A5C3-D788E4005A0C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2B72871E-977A-44DD-9621-B8585524898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</a:p>
      </dgm:t>
    </dgm:pt>
    <dgm:pt modelId="{F8F9CB90-9209-421E-B819-A9E2813241AA}" type="parTrans" cxnId="{DD2FB6AE-4CF9-4A3C-89E0-F6F4F1096D48}">
      <dgm:prSet/>
      <dgm:spPr/>
    </dgm:pt>
    <dgm:pt modelId="{D83B63DE-94AC-4EB3-B95A-3AC3FC3C641D}" type="sibTrans" cxnId="{DD2FB6AE-4CF9-4A3C-89E0-F6F4F1096D48}">
      <dgm:prSet/>
      <dgm:spPr/>
    </dgm:pt>
    <dgm:pt modelId="{3E9D124D-EEFC-457A-86A7-42CE1077F77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Метод наглядного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моделирования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F0280263-EAEB-41C6-89E3-4D9ED90BB344}" type="parTrans" cxnId="{7D7E1E5D-12DA-4D8B-9A6B-FEAC91B4B666}">
      <dgm:prSet/>
      <dgm:spPr/>
      <dgm:t>
        <a:bodyPr/>
        <a:lstStyle/>
        <a:p>
          <a:endParaRPr lang="ru-RU"/>
        </a:p>
      </dgm:t>
    </dgm:pt>
    <dgm:pt modelId="{60F7226B-3A6B-4162-AECF-DA6404F1C6C4}" type="sibTrans" cxnId="{7D7E1E5D-12DA-4D8B-9A6B-FEAC91B4B666}">
      <dgm:prSet/>
      <dgm:spPr/>
    </dgm:pt>
    <dgm:pt modelId="{5F6575C4-BB25-4C5C-AB69-61BBF5BA501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Игровые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</dgm:t>
    </dgm:pt>
    <dgm:pt modelId="{E682962B-2188-49BE-B7D9-445A96B2B49B}" type="parTrans" cxnId="{8530CEB2-41F0-4B0D-9859-DA2659757D3B}">
      <dgm:prSet/>
      <dgm:spPr/>
      <dgm:t>
        <a:bodyPr/>
        <a:lstStyle/>
        <a:p>
          <a:endParaRPr lang="ru-RU"/>
        </a:p>
      </dgm:t>
    </dgm:pt>
    <dgm:pt modelId="{245B7200-C206-4E89-81D2-33C7BD09B09A}" type="sibTrans" cxnId="{8530CEB2-41F0-4B0D-9859-DA2659757D3B}">
      <dgm:prSet/>
      <dgm:spPr/>
    </dgm:pt>
    <dgm:pt modelId="{3180342A-E032-48E6-8B1A-A3DB394EC11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Здоровьесберегающие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</dgm:t>
    </dgm:pt>
    <dgm:pt modelId="{4840CB5D-2729-472A-8828-F3FB999C7C51}" type="parTrans" cxnId="{07BC1285-DD72-40C0-934A-FC99955B5EAC}">
      <dgm:prSet/>
      <dgm:spPr/>
      <dgm:t>
        <a:bodyPr/>
        <a:lstStyle/>
        <a:p>
          <a:endParaRPr lang="ru-RU"/>
        </a:p>
      </dgm:t>
    </dgm:pt>
    <dgm:pt modelId="{4226FE8C-EC3B-412B-9B77-E565F82B24B8}" type="sibTrans" cxnId="{07BC1285-DD72-40C0-934A-FC99955B5EAC}">
      <dgm:prSet/>
      <dgm:spPr/>
    </dgm:pt>
    <dgm:pt modelId="{ABE8D58F-EA67-4C90-B012-384A703D8D15}" type="pres">
      <dgm:prSet presAssocID="{DFC711A2-5C27-4794-A5C3-D788E4005A0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AE37564-55F4-4821-939E-BF91560A3474}" type="pres">
      <dgm:prSet presAssocID="{2B72871E-977A-44DD-9621-B8585524898D}" presName="centerShape" presStyleLbl="node0" presStyleIdx="0" presStyleCnt="1"/>
      <dgm:spPr/>
      <dgm:t>
        <a:bodyPr/>
        <a:lstStyle/>
        <a:p>
          <a:endParaRPr lang="ru-RU"/>
        </a:p>
      </dgm:t>
    </dgm:pt>
    <dgm:pt modelId="{96AFB1AD-7AF6-461D-87CC-41738D8DBC95}" type="pres">
      <dgm:prSet presAssocID="{F0280263-EAEB-41C6-89E3-4D9ED90BB344}" presName="Name9" presStyleLbl="parChTrans1D2" presStyleIdx="0" presStyleCnt="3"/>
      <dgm:spPr/>
      <dgm:t>
        <a:bodyPr/>
        <a:lstStyle/>
        <a:p>
          <a:endParaRPr lang="ru-RU"/>
        </a:p>
      </dgm:t>
    </dgm:pt>
    <dgm:pt modelId="{D4A8618D-D26F-41CF-AA3A-F4380C49FCC5}" type="pres">
      <dgm:prSet presAssocID="{F0280263-EAEB-41C6-89E3-4D9ED90BB344}" presName="connTx" presStyleLbl="parChTrans1D2" presStyleIdx="0" presStyleCnt="3"/>
      <dgm:spPr/>
      <dgm:t>
        <a:bodyPr/>
        <a:lstStyle/>
        <a:p>
          <a:endParaRPr lang="ru-RU"/>
        </a:p>
      </dgm:t>
    </dgm:pt>
    <dgm:pt modelId="{B3622B4E-9FFE-46E7-8089-2AEB61C8BC2F}" type="pres">
      <dgm:prSet presAssocID="{3E9D124D-EEFC-457A-86A7-42CE1077F77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D436A7-F62E-463F-B985-7AAC18F0CC83}" type="pres">
      <dgm:prSet presAssocID="{E682962B-2188-49BE-B7D9-445A96B2B49B}" presName="Name9" presStyleLbl="parChTrans1D2" presStyleIdx="1" presStyleCnt="3"/>
      <dgm:spPr/>
      <dgm:t>
        <a:bodyPr/>
        <a:lstStyle/>
        <a:p>
          <a:endParaRPr lang="ru-RU"/>
        </a:p>
      </dgm:t>
    </dgm:pt>
    <dgm:pt modelId="{BD4BA028-BE06-428A-B4A4-F856390E7075}" type="pres">
      <dgm:prSet presAssocID="{E682962B-2188-49BE-B7D9-445A96B2B49B}" presName="connTx" presStyleLbl="parChTrans1D2" presStyleIdx="1" presStyleCnt="3"/>
      <dgm:spPr/>
      <dgm:t>
        <a:bodyPr/>
        <a:lstStyle/>
        <a:p>
          <a:endParaRPr lang="ru-RU"/>
        </a:p>
      </dgm:t>
    </dgm:pt>
    <dgm:pt modelId="{006C8F7F-D01C-4599-BBE1-F059A17BCCFD}" type="pres">
      <dgm:prSet presAssocID="{5F6575C4-BB25-4C5C-AB69-61BBF5BA501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1B1AA-E1DD-4DD1-8BF5-A827E85629E0}" type="pres">
      <dgm:prSet presAssocID="{4840CB5D-2729-472A-8828-F3FB999C7C51}" presName="Name9" presStyleLbl="parChTrans1D2" presStyleIdx="2" presStyleCnt="3"/>
      <dgm:spPr/>
      <dgm:t>
        <a:bodyPr/>
        <a:lstStyle/>
        <a:p>
          <a:endParaRPr lang="ru-RU"/>
        </a:p>
      </dgm:t>
    </dgm:pt>
    <dgm:pt modelId="{6090DA66-38C3-4CC2-867D-70BA4C76B149}" type="pres">
      <dgm:prSet presAssocID="{4840CB5D-2729-472A-8828-F3FB999C7C5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8203FADC-3D3C-4E60-8EA0-05ABB773334E}" type="pres">
      <dgm:prSet presAssocID="{3180342A-E032-48E6-8B1A-A3DB394EC11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E055A5-67D6-4EAA-BE36-3EE894F4D8CF}" type="presOf" srcId="{E682962B-2188-49BE-B7D9-445A96B2B49B}" destId="{BD4BA028-BE06-428A-B4A4-F856390E7075}" srcOrd="1" destOrd="0" presId="urn:microsoft.com/office/officeart/2005/8/layout/radial1"/>
    <dgm:cxn modelId="{15EA7927-62A1-4582-B09E-BDE579E17D4E}" type="presOf" srcId="{3E9D124D-EEFC-457A-86A7-42CE1077F772}" destId="{B3622B4E-9FFE-46E7-8089-2AEB61C8BC2F}" srcOrd="0" destOrd="0" presId="urn:microsoft.com/office/officeart/2005/8/layout/radial1"/>
    <dgm:cxn modelId="{0F11A42D-5CBD-411F-ADDC-BB419100ADDC}" type="presOf" srcId="{4840CB5D-2729-472A-8828-F3FB999C7C51}" destId="{A441B1AA-E1DD-4DD1-8BF5-A827E85629E0}" srcOrd="0" destOrd="0" presId="urn:microsoft.com/office/officeart/2005/8/layout/radial1"/>
    <dgm:cxn modelId="{7D7E1E5D-12DA-4D8B-9A6B-FEAC91B4B666}" srcId="{2B72871E-977A-44DD-9621-B8585524898D}" destId="{3E9D124D-EEFC-457A-86A7-42CE1077F772}" srcOrd="0" destOrd="0" parTransId="{F0280263-EAEB-41C6-89E3-4D9ED90BB344}" sibTransId="{60F7226B-3A6B-4162-AECF-DA6404F1C6C4}"/>
    <dgm:cxn modelId="{4F6FF022-9375-4835-8481-7795BE4A90E6}" type="presOf" srcId="{F0280263-EAEB-41C6-89E3-4D9ED90BB344}" destId="{96AFB1AD-7AF6-461D-87CC-41738D8DBC95}" srcOrd="0" destOrd="0" presId="urn:microsoft.com/office/officeart/2005/8/layout/radial1"/>
    <dgm:cxn modelId="{8530CEB2-41F0-4B0D-9859-DA2659757D3B}" srcId="{2B72871E-977A-44DD-9621-B8585524898D}" destId="{5F6575C4-BB25-4C5C-AB69-61BBF5BA501F}" srcOrd="1" destOrd="0" parTransId="{E682962B-2188-49BE-B7D9-445A96B2B49B}" sibTransId="{245B7200-C206-4E89-81D2-33C7BD09B09A}"/>
    <dgm:cxn modelId="{169DD1C2-030D-4BC4-81C7-0C8E89DE162A}" type="presOf" srcId="{DFC711A2-5C27-4794-A5C3-D788E4005A0C}" destId="{ABE8D58F-EA67-4C90-B012-384A703D8D15}" srcOrd="0" destOrd="0" presId="urn:microsoft.com/office/officeart/2005/8/layout/radial1"/>
    <dgm:cxn modelId="{5254386B-9734-4137-9E56-71FC55F9465A}" type="presOf" srcId="{3180342A-E032-48E6-8B1A-A3DB394EC11C}" destId="{8203FADC-3D3C-4E60-8EA0-05ABB773334E}" srcOrd="0" destOrd="0" presId="urn:microsoft.com/office/officeart/2005/8/layout/radial1"/>
    <dgm:cxn modelId="{12E1F1AF-8752-4C0F-8BF4-B0B9D8905433}" type="presOf" srcId="{5F6575C4-BB25-4C5C-AB69-61BBF5BA501F}" destId="{006C8F7F-D01C-4599-BBE1-F059A17BCCFD}" srcOrd="0" destOrd="0" presId="urn:microsoft.com/office/officeart/2005/8/layout/radial1"/>
    <dgm:cxn modelId="{07BC1285-DD72-40C0-934A-FC99955B5EAC}" srcId="{2B72871E-977A-44DD-9621-B8585524898D}" destId="{3180342A-E032-48E6-8B1A-A3DB394EC11C}" srcOrd="2" destOrd="0" parTransId="{4840CB5D-2729-472A-8828-F3FB999C7C51}" sibTransId="{4226FE8C-EC3B-412B-9B77-E565F82B24B8}"/>
    <dgm:cxn modelId="{7E39D00C-5BA5-4A81-B87D-E3CDF6760E59}" type="presOf" srcId="{F0280263-EAEB-41C6-89E3-4D9ED90BB344}" destId="{D4A8618D-D26F-41CF-AA3A-F4380C49FCC5}" srcOrd="1" destOrd="0" presId="urn:microsoft.com/office/officeart/2005/8/layout/radial1"/>
    <dgm:cxn modelId="{EBE4E3A7-A598-4CA6-A647-454C8B48946F}" type="presOf" srcId="{2B72871E-977A-44DD-9621-B8585524898D}" destId="{6AE37564-55F4-4821-939E-BF91560A3474}" srcOrd="0" destOrd="0" presId="urn:microsoft.com/office/officeart/2005/8/layout/radial1"/>
    <dgm:cxn modelId="{DD2FB6AE-4CF9-4A3C-89E0-F6F4F1096D48}" srcId="{DFC711A2-5C27-4794-A5C3-D788E4005A0C}" destId="{2B72871E-977A-44DD-9621-B8585524898D}" srcOrd="0" destOrd="0" parTransId="{F8F9CB90-9209-421E-B819-A9E2813241AA}" sibTransId="{D83B63DE-94AC-4EB3-B95A-3AC3FC3C641D}"/>
    <dgm:cxn modelId="{33DB626D-C2E3-4CB5-B2B3-F15B0F87648D}" type="presOf" srcId="{4840CB5D-2729-472A-8828-F3FB999C7C51}" destId="{6090DA66-38C3-4CC2-867D-70BA4C76B149}" srcOrd="1" destOrd="0" presId="urn:microsoft.com/office/officeart/2005/8/layout/radial1"/>
    <dgm:cxn modelId="{A7BFEB5D-C7EF-4D11-B256-7E3BE449DACF}" type="presOf" srcId="{E682962B-2188-49BE-B7D9-445A96B2B49B}" destId="{1ED436A7-F62E-463F-B985-7AAC18F0CC83}" srcOrd="0" destOrd="0" presId="urn:microsoft.com/office/officeart/2005/8/layout/radial1"/>
    <dgm:cxn modelId="{7A0E3A8E-B5A4-435F-9F69-384988DF7013}" type="presParOf" srcId="{ABE8D58F-EA67-4C90-B012-384A703D8D15}" destId="{6AE37564-55F4-4821-939E-BF91560A3474}" srcOrd="0" destOrd="0" presId="urn:microsoft.com/office/officeart/2005/8/layout/radial1"/>
    <dgm:cxn modelId="{0F6DF112-7F3E-44E0-A903-713C5D9B36B7}" type="presParOf" srcId="{ABE8D58F-EA67-4C90-B012-384A703D8D15}" destId="{96AFB1AD-7AF6-461D-87CC-41738D8DBC95}" srcOrd="1" destOrd="0" presId="urn:microsoft.com/office/officeart/2005/8/layout/radial1"/>
    <dgm:cxn modelId="{3A733238-63C2-482C-8F2C-D16DE7BBEA5F}" type="presParOf" srcId="{96AFB1AD-7AF6-461D-87CC-41738D8DBC95}" destId="{D4A8618D-D26F-41CF-AA3A-F4380C49FCC5}" srcOrd="0" destOrd="0" presId="urn:microsoft.com/office/officeart/2005/8/layout/radial1"/>
    <dgm:cxn modelId="{165CCFAD-4ED9-4110-9D2F-CCC3F7890E9A}" type="presParOf" srcId="{ABE8D58F-EA67-4C90-B012-384A703D8D15}" destId="{B3622B4E-9FFE-46E7-8089-2AEB61C8BC2F}" srcOrd="2" destOrd="0" presId="urn:microsoft.com/office/officeart/2005/8/layout/radial1"/>
    <dgm:cxn modelId="{22CDCB20-B358-434F-B00E-34B405B16B26}" type="presParOf" srcId="{ABE8D58F-EA67-4C90-B012-384A703D8D15}" destId="{1ED436A7-F62E-463F-B985-7AAC18F0CC83}" srcOrd="3" destOrd="0" presId="urn:microsoft.com/office/officeart/2005/8/layout/radial1"/>
    <dgm:cxn modelId="{A2FC85DA-A451-4D88-A4C1-7D4C953563D5}" type="presParOf" srcId="{1ED436A7-F62E-463F-B985-7AAC18F0CC83}" destId="{BD4BA028-BE06-428A-B4A4-F856390E7075}" srcOrd="0" destOrd="0" presId="urn:microsoft.com/office/officeart/2005/8/layout/radial1"/>
    <dgm:cxn modelId="{FAE8A489-84C9-4ED1-AA9B-1CD597E17649}" type="presParOf" srcId="{ABE8D58F-EA67-4C90-B012-384A703D8D15}" destId="{006C8F7F-D01C-4599-BBE1-F059A17BCCFD}" srcOrd="4" destOrd="0" presId="urn:microsoft.com/office/officeart/2005/8/layout/radial1"/>
    <dgm:cxn modelId="{A529617A-E315-416C-A212-DBB2367D6290}" type="presParOf" srcId="{ABE8D58F-EA67-4C90-B012-384A703D8D15}" destId="{A441B1AA-E1DD-4DD1-8BF5-A827E85629E0}" srcOrd="5" destOrd="0" presId="urn:microsoft.com/office/officeart/2005/8/layout/radial1"/>
    <dgm:cxn modelId="{A878758A-F38D-4E3E-B535-24799D9DFC70}" type="presParOf" srcId="{A441B1AA-E1DD-4DD1-8BF5-A827E85629E0}" destId="{6090DA66-38C3-4CC2-867D-70BA4C76B149}" srcOrd="0" destOrd="0" presId="urn:microsoft.com/office/officeart/2005/8/layout/radial1"/>
    <dgm:cxn modelId="{AABC1158-65E8-415C-B6E6-D45F84D821BC}" type="presParOf" srcId="{ABE8D58F-EA67-4C90-B012-384A703D8D15}" destId="{8203FADC-3D3C-4E60-8EA0-05ABB773334E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AC1E71-8A9C-4761-90E2-0E4C7490C3E8}" type="doc">
      <dgm:prSet loTypeId="urn:microsoft.com/office/officeart/2005/8/layout/target3" loCatId="list" qsTypeId="urn:microsoft.com/office/officeart/2005/8/quickstyle/simple1#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F0A8EEE-A509-4D3E-9AA8-652E3587EB3B}">
      <dgm:prSet phldrT="[Текст]"/>
      <dgm:spPr/>
      <dgm:t>
        <a:bodyPr/>
        <a:lstStyle/>
        <a:p>
          <a:pPr algn="l"/>
          <a:r>
            <a:rPr lang="ru-RU" dirty="0" smtClean="0"/>
            <a:t>Обогащение словарного запаса</a:t>
          </a:r>
          <a:endParaRPr lang="ru-RU" dirty="0"/>
        </a:p>
      </dgm:t>
    </dgm:pt>
    <dgm:pt modelId="{433A03C4-DB77-4694-8509-E87C8D2953CB}" type="parTrans" cxnId="{47A28EEE-C605-44F0-8856-B3BAB9496F9F}">
      <dgm:prSet/>
      <dgm:spPr/>
      <dgm:t>
        <a:bodyPr/>
        <a:lstStyle/>
        <a:p>
          <a:endParaRPr lang="ru-RU"/>
        </a:p>
      </dgm:t>
    </dgm:pt>
    <dgm:pt modelId="{5FB83761-6DF5-4FD7-A464-5F7EAF68444A}" type="sibTrans" cxnId="{47A28EEE-C605-44F0-8856-B3BAB9496F9F}">
      <dgm:prSet/>
      <dgm:spPr/>
      <dgm:t>
        <a:bodyPr/>
        <a:lstStyle/>
        <a:p>
          <a:endParaRPr lang="ru-RU"/>
        </a:p>
      </dgm:t>
    </dgm:pt>
    <dgm:pt modelId="{7A01A288-FD57-49DC-AEA9-E43BE04FD5CD}">
      <dgm:prSet phldrT="[Текст]"/>
      <dgm:spPr/>
      <dgm:t>
        <a:bodyPr/>
        <a:lstStyle/>
        <a:p>
          <a:pPr algn="l"/>
          <a:r>
            <a:rPr lang="ru-RU" dirty="0" smtClean="0"/>
            <a:t>Обучение составлению рассказов</a:t>
          </a:r>
          <a:endParaRPr lang="ru-RU" dirty="0"/>
        </a:p>
      </dgm:t>
    </dgm:pt>
    <dgm:pt modelId="{8B3F400C-F03B-42D6-AABE-C832EB9AB4B0}" type="parTrans" cxnId="{3506BEBA-666F-4E37-BAC1-E1B6E77B796B}">
      <dgm:prSet/>
      <dgm:spPr/>
      <dgm:t>
        <a:bodyPr/>
        <a:lstStyle/>
        <a:p>
          <a:endParaRPr lang="ru-RU"/>
        </a:p>
      </dgm:t>
    </dgm:pt>
    <dgm:pt modelId="{84ACCABA-F341-44DE-8374-DB580ED0896E}" type="sibTrans" cxnId="{3506BEBA-666F-4E37-BAC1-E1B6E77B796B}">
      <dgm:prSet/>
      <dgm:spPr/>
      <dgm:t>
        <a:bodyPr/>
        <a:lstStyle/>
        <a:p>
          <a:endParaRPr lang="ru-RU"/>
        </a:p>
      </dgm:t>
    </dgm:pt>
    <dgm:pt modelId="{A43FB063-BDB3-4455-94E0-611888D701D4}">
      <dgm:prSet phldrT="[Текст]"/>
      <dgm:spPr/>
      <dgm:t>
        <a:bodyPr/>
        <a:lstStyle/>
        <a:p>
          <a:r>
            <a:rPr lang="ru-RU" dirty="0" smtClean="0"/>
            <a:t>Пересказ художественной литературы</a:t>
          </a:r>
          <a:endParaRPr lang="ru-RU" dirty="0"/>
        </a:p>
      </dgm:t>
    </dgm:pt>
    <dgm:pt modelId="{15522AFA-4ED9-48FA-9E6F-CBF972EAB9C1}" type="parTrans" cxnId="{F5BED60F-323F-4CF2-8A8D-996E258E5A76}">
      <dgm:prSet/>
      <dgm:spPr/>
      <dgm:t>
        <a:bodyPr/>
        <a:lstStyle/>
        <a:p>
          <a:endParaRPr lang="ru-RU"/>
        </a:p>
      </dgm:t>
    </dgm:pt>
    <dgm:pt modelId="{AD56E099-4D52-4878-84F6-E680A84AF56D}" type="sibTrans" cxnId="{F5BED60F-323F-4CF2-8A8D-996E258E5A76}">
      <dgm:prSet/>
      <dgm:spPr/>
      <dgm:t>
        <a:bodyPr/>
        <a:lstStyle/>
        <a:p>
          <a:endParaRPr lang="ru-RU"/>
        </a:p>
      </dgm:t>
    </dgm:pt>
    <dgm:pt modelId="{40BAD84A-0CD3-423A-BBF5-48C874E20905}">
      <dgm:prSet phldrT="[Текст]"/>
      <dgm:spPr/>
      <dgm:t>
        <a:bodyPr/>
        <a:lstStyle/>
        <a:p>
          <a:pPr algn="l"/>
          <a:r>
            <a:rPr lang="ru-RU" dirty="0" smtClean="0"/>
            <a:t>Отгадывание и загадывание загадок</a:t>
          </a:r>
          <a:endParaRPr lang="ru-RU" dirty="0"/>
        </a:p>
      </dgm:t>
    </dgm:pt>
    <dgm:pt modelId="{3C2D8888-677B-4727-AAF5-D8F1ACC448D5}" type="parTrans" cxnId="{52D1BCBD-56D6-4C71-B9DC-0EE923D39F76}">
      <dgm:prSet/>
      <dgm:spPr/>
      <dgm:t>
        <a:bodyPr/>
        <a:lstStyle/>
        <a:p>
          <a:endParaRPr lang="ru-RU"/>
        </a:p>
      </dgm:t>
    </dgm:pt>
    <dgm:pt modelId="{1521F7CD-C03E-4A6E-B53B-175BBFA66FD4}" type="sibTrans" cxnId="{52D1BCBD-56D6-4C71-B9DC-0EE923D39F76}">
      <dgm:prSet/>
      <dgm:spPr/>
      <dgm:t>
        <a:bodyPr/>
        <a:lstStyle/>
        <a:p>
          <a:endParaRPr lang="ru-RU"/>
        </a:p>
      </dgm:t>
    </dgm:pt>
    <dgm:pt modelId="{B1BC6B7D-D402-4750-974A-71FECB2F894D}" type="pres">
      <dgm:prSet presAssocID="{13AC1E71-8A9C-4761-90E2-0E4C7490C3E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48068F-D532-4837-ACA6-22196432E490}" type="pres">
      <dgm:prSet presAssocID="{1F0A8EEE-A509-4D3E-9AA8-652E3587EB3B}" presName="circle1" presStyleLbl="node1" presStyleIdx="0" presStyleCnt="4"/>
      <dgm:spPr/>
    </dgm:pt>
    <dgm:pt modelId="{AA9FEC68-F520-461B-A222-8DB66522CE02}" type="pres">
      <dgm:prSet presAssocID="{1F0A8EEE-A509-4D3E-9AA8-652E3587EB3B}" presName="space" presStyleCnt="0"/>
      <dgm:spPr/>
    </dgm:pt>
    <dgm:pt modelId="{818AA842-B0B6-4639-B8E5-2E907275D83C}" type="pres">
      <dgm:prSet presAssocID="{1F0A8EEE-A509-4D3E-9AA8-652E3587EB3B}" presName="rect1" presStyleLbl="alignAcc1" presStyleIdx="0" presStyleCnt="4"/>
      <dgm:spPr/>
      <dgm:t>
        <a:bodyPr/>
        <a:lstStyle/>
        <a:p>
          <a:endParaRPr lang="ru-RU"/>
        </a:p>
      </dgm:t>
    </dgm:pt>
    <dgm:pt modelId="{1AB27513-9851-44FE-8BD6-7C222C7BA0EB}" type="pres">
      <dgm:prSet presAssocID="{7A01A288-FD57-49DC-AEA9-E43BE04FD5CD}" presName="vertSpace2" presStyleLbl="node1" presStyleIdx="0" presStyleCnt="4"/>
      <dgm:spPr/>
    </dgm:pt>
    <dgm:pt modelId="{D2394170-2B9E-473B-A073-199E40C78004}" type="pres">
      <dgm:prSet presAssocID="{7A01A288-FD57-49DC-AEA9-E43BE04FD5CD}" presName="circle2" presStyleLbl="node1" presStyleIdx="1" presStyleCnt="4"/>
      <dgm:spPr/>
    </dgm:pt>
    <dgm:pt modelId="{175F4413-7D1A-4AAD-9EFB-095952E4B033}" type="pres">
      <dgm:prSet presAssocID="{7A01A288-FD57-49DC-AEA9-E43BE04FD5CD}" presName="rect2" presStyleLbl="alignAcc1" presStyleIdx="1" presStyleCnt="4"/>
      <dgm:spPr/>
      <dgm:t>
        <a:bodyPr/>
        <a:lstStyle/>
        <a:p>
          <a:endParaRPr lang="ru-RU"/>
        </a:p>
      </dgm:t>
    </dgm:pt>
    <dgm:pt modelId="{6F4212A8-ADFD-47EE-9A6F-4C03AC1D804A}" type="pres">
      <dgm:prSet presAssocID="{A43FB063-BDB3-4455-94E0-611888D701D4}" presName="vertSpace3" presStyleLbl="node1" presStyleIdx="1" presStyleCnt="4"/>
      <dgm:spPr/>
    </dgm:pt>
    <dgm:pt modelId="{09801D35-4175-4B8A-BFFC-E55C476417A1}" type="pres">
      <dgm:prSet presAssocID="{A43FB063-BDB3-4455-94E0-611888D701D4}" presName="circle3" presStyleLbl="node1" presStyleIdx="2" presStyleCnt="4"/>
      <dgm:spPr/>
    </dgm:pt>
    <dgm:pt modelId="{55058D2B-D335-494D-A1DB-FB723DADD4DA}" type="pres">
      <dgm:prSet presAssocID="{A43FB063-BDB3-4455-94E0-611888D701D4}" presName="rect3" presStyleLbl="alignAcc1" presStyleIdx="2" presStyleCnt="4"/>
      <dgm:spPr/>
      <dgm:t>
        <a:bodyPr/>
        <a:lstStyle/>
        <a:p>
          <a:endParaRPr lang="ru-RU"/>
        </a:p>
      </dgm:t>
    </dgm:pt>
    <dgm:pt modelId="{C980AE9B-A391-402A-AD61-D3F48E031FFB}" type="pres">
      <dgm:prSet presAssocID="{40BAD84A-0CD3-423A-BBF5-48C874E20905}" presName="vertSpace4" presStyleLbl="node1" presStyleIdx="2" presStyleCnt="4"/>
      <dgm:spPr/>
    </dgm:pt>
    <dgm:pt modelId="{F8AE1E17-CC3D-40DC-AB5B-C5806E4255EA}" type="pres">
      <dgm:prSet presAssocID="{40BAD84A-0CD3-423A-BBF5-48C874E20905}" presName="circle4" presStyleLbl="node1" presStyleIdx="3" presStyleCnt="4"/>
      <dgm:spPr/>
    </dgm:pt>
    <dgm:pt modelId="{079D0E32-F787-46C3-979E-C5B428E61671}" type="pres">
      <dgm:prSet presAssocID="{40BAD84A-0CD3-423A-BBF5-48C874E20905}" presName="rect4" presStyleLbl="alignAcc1" presStyleIdx="3" presStyleCnt="4"/>
      <dgm:spPr/>
      <dgm:t>
        <a:bodyPr/>
        <a:lstStyle/>
        <a:p>
          <a:endParaRPr lang="ru-RU"/>
        </a:p>
      </dgm:t>
    </dgm:pt>
    <dgm:pt modelId="{31B92937-2226-44B2-9A0E-4203C360583F}" type="pres">
      <dgm:prSet presAssocID="{1F0A8EEE-A509-4D3E-9AA8-652E3587EB3B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329E0-2219-4852-9842-FB60F74D5539}" type="pres">
      <dgm:prSet presAssocID="{7A01A288-FD57-49DC-AEA9-E43BE04FD5CD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5AC9F-B813-4178-B6F3-CD0AE0BC31AB}" type="pres">
      <dgm:prSet presAssocID="{A43FB063-BDB3-4455-94E0-611888D701D4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39DC5-06E6-4600-9941-22ED4D6A5971}" type="pres">
      <dgm:prSet presAssocID="{40BAD84A-0CD3-423A-BBF5-48C874E20905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F52F1C-639E-486B-92C0-2EC20713380C}" type="presOf" srcId="{7A01A288-FD57-49DC-AEA9-E43BE04FD5CD}" destId="{76E329E0-2219-4852-9842-FB60F74D5539}" srcOrd="1" destOrd="0" presId="urn:microsoft.com/office/officeart/2005/8/layout/target3"/>
    <dgm:cxn modelId="{362C5F10-ECE3-4A6D-BE5A-B58100C7E6E1}" type="presOf" srcId="{A43FB063-BDB3-4455-94E0-611888D701D4}" destId="{55058D2B-D335-494D-A1DB-FB723DADD4DA}" srcOrd="0" destOrd="0" presId="urn:microsoft.com/office/officeart/2005/8/layout/target3"/>
    <dgm:cxn modelId="{0BA6EB44-2A70-47B2-A075-5CEF67C865C1}" type="presOf" srcId="{40BAD84A-0CD3-423A-BBF5-48C874E20905}" destId="{079D0E32-F787-46C3-979E-C5B428E61671}" srcOrd="0" destOrd="0" presId="urn:microsoft.com/office/officeart/2005/8/layout/target3"/>
    <dgm:cxn modelId="{3506BEBA-666F-4E37-BAC1-E1B6E77B796B}" srcId="{13AC1E71-8A9C-4761-90E2-0E4C7490C3E8}" destId="{7A01A288-FD57-49DC-AEA9-E43BE04FD5CD}" srcOrd="1" destOrd="0" parTransId="{8B3F400C-F03B-42D6-AABE-C832EB9AB4B0}" sibTransId="{84ACCABA-F341-44DE-8374-DB580ED0896E}"/>
    <dgm:cxn modelId="{F74D1DBC-E012-43B3-86FA-B765D01073E2}" type="presOf" srcId="{40BAD84A-0CD3-423A-BBF5-48C874E20905}" destId="{31D39DC5-06E6-4600-9941-22ED4D6A5971}" srcOrd="1" destOrd="0" presId="urn:microsoft.com/office/officeart/2005/8/layout/target3"/>
    <dgm:cxn modelId="{A15509A3-126F-4F72-832F-1F56C03742B1}" type="presOf" srcId="{13AC1E71-8A9C-4761-90E2-0E4C7490C3E8}" destId="{B1BC6B7D-D402-4750-974A-71FECB2F894D}" srcOrd="0" destOrd="0" presId="urn:microsoft.com/office/officeart/2005/8/layout/target3"/>
    <dgm:cxn modelId="{F5BED60F-323F-4CF2-8A8D-996E258E5A76}" srcId="{13AC1E71-8A9C-4761-90E2-0E4C7490C3E8}" destId="{A43FB063-BDB3-4455-94E0-611888D701D4}" srcOrd="2" destOrd="0" parTransId="{15522AFA-4ED9-48FA-9E6F-CBF972EAB9C1}" sibTransId="{AD56E099-4D52-4878-84F6-E680A84AF56D}"/>
    <dgm:cxn modelId="{5D6CA139-0BD6-43A0-BBCE-CE9C22C97FC3}" type="presOf" srcId="{1F0A8EEE-A509-4D3E-9AA8-652E3587EB3B}" destId="{31B92937-2226-44B2-9A0E-4203C360583F}" srcOrd="1" destOrd="0" presId="urn:microsoft.com/office/officeart/2005/8/layout/target3"/>
    <dgm:cxn modelId="{00FFD87E-2024-40A8-AB05-7DD6D72D5DA1}" type="presOf" srcId="{7A01A288-FD57-49DC-AEA9-E43BE04FD5CD}" destId="{175F4413-7D1A-4AAD-9EFB-095952E4B033}" srcOrd="0" destOrd="0" presId="urn:microsoft.com/office/officeart/2005/8/layout/target3"/>
    <dgm:cxn modelId="{47A28EEE-C605-44F0-8856-B3BAB9496F9F}" srcId="{13AC1E71-8A9C-4761-90E2-0E4C7490C3E8}" destId="{1F0A8EEE-A509-4D3E-9AA8-652E3587EB3B}" srcOrd="0" destOrd="0" parTransId="{433A03C4-DB77-4694-8509-E87C8D2953CB}" sibTransId="{5FB83761-6DF5-4FD7-A464-5F7EAF68444A}"/>
    <dgm:cxn modelId="{52D1BCBD-56D6-4C71-B9DC-0EE923D39F76}" srcId="{13AC1E71-8A9C-4761-90E2-0E4C7490C3E8}" destId="{40BAD84A-0CD3-423A-BBF5-48C874E20905}" srcOrd="3" destOrd="0" parTransId="{3C2D8888-677B-4727-AAF5-D8F1ACC448D5}" sibTransId="{1521F7CD-C03E-4A6E-B53B-175BBFA66FD4}"/>
    <dgm:cxn modelId="{3BBE6FBA-2E8B-487E-BC25-904A8EB873E4}" type="presOf" srcId="{A43FB063-BDB3-4455-94E0-611888D701D4}" destId="{DD95AC9F-B813-4178-B6F3-CD0AE0BC31AB}" srcOrd="1" destOrd="0" presId="urn:microsoft.com/office/officeart/2005/8/layout/target3"/>
    <dgm:cxn modelId="{7A5B8B1D-2327-4769-82C5-58C2F78460BD}" type="presOf" srcId="{1F0A8EEE-A509-4D3E-9AA8-652E3587EB3B}" destId="{818AA842-B0B6-4639-B8E5-2E907275D83C}" srcOrd="0" destOrd="0" presId="urn:microsoft.com/office/officeart/2005/8/layout/target3"/>
    <dgm:cxn modelId="{7E9DE95B-EF04-4471-8EF4-7E1A76EBB6D7}" type="presParOf" srcId="{B1BC6B7D-D402-4750-974A-71FECB2F894D}" destId="{3D48068F-D532-4837-ACA6-22196432E490}" srcOrd="0" destOrd="0" presId="urn:microsoft.com/office/officeart/2005/8/layout/target3"/>
    <dgm:cxn modelId="{8F5BD807-A090-4CD4-862D-916915C3F8B5}" type="presParOf" srcId="{B1BC6B7D-D402-4750-974A-71FECB2F894D}" destId="{AA9FEC68-F520-461B-A222-8DB66522CE02}" srcOrd="1" destOrd="0" presId="urn:microsoft.com/office/officeart/2005/8/layout/target3"/>
    <dgm:cxn modelId="{7C5357F9-02F9-496B-95DD-4165E9D1593F}" type="presParOf" srcId="{B1BC6B7D-D402-4750-974A-71FECB2F894D}" destId="{818AA842-B0B6-4639-B8E5-2E907275D83C}" srcOrd="2" destOrd="0" presId="urn:microsoft.com/office/officeart/2005/8/layout/target3"/>
    <dgm:cxn modelId="{0198FEB8-7852-40E4-94DA-EC32F1A5C118}" type="presParOf" srcId="{B1BC6B7D-D402-4750-974A-71FECB2F894D}" destId="{1AB27513-9851-44FE-8BD6-7C222C7BA0EB}" srcOrd="3" destOrd="0" presId="urn:microsoft.com/office/officeart/2005/8/layout/target3"/>
    <dgm:cxn modelId="{8B2D3114-674D-45E5-917F-4BF6C73807D5}" type="presParOf" srcId="{B1BC6B7D-D402-4750-974A-71FECB2F894D}" destId="{D2394170-2B9E-473B-A073-199E40C78004}" srcOrd="4" destOrd="0" presId="urn:microsoft.com/office/officeart/2005/8/layout/target3"/>
    <dgm:cxn modelId="{BEFA2279-AE25-45FD-AA00-A875D3728358}" type="presParOf" srcId="{B1BC6B7D-D402-4750-974A-71FECB2F894D}" destId="{175F4413-7D1A-4AAD-9EFB-095952E4B033}" srcOrd="5" destOrd="0" presId="urn:microsoft.com/office/officeart/2005/8/layout/target3"/>
    <dgm:cxn modelId="{29C8A743-1E42-4D28-AB2D-830C29091B3B}" type="presParOf" srcId="{B1BC6B7D-D402-4750-974A-71FECB2F894D}" destId="{6F4212A8-ADFD-47EE-9A6F-4C03AC1D804A}" srcOrd="6" destOrd="0" presId="urn:microsoft.com/office/officeart/2005/8/layout/target3"/>
    <dgm:cxn modelId="{E28F3B09-EDE9-4E1F-9AA5-9C4514472CF4}" type="presParOf" srcId="{B1BC6B7D-D402-4750-974A-71FECB2F894D}" destId="{09801D35-4175-4B8A-BFFC-E55C476417A1}" srcOrd="7" destOrd="0" presId="urn:microsoft.com/office/officeart/2005/8/layout/target3"/>
    <dgm:cxn modelId="{EDF80350-372A-48CD-A564-1E181CF199D8}" type="presParOf" srcId="{B1BC6B7D-D402-4750-974A-71FECB2F894D}" destId="{55058D2B-D335-494D-A1DB-FB723DADD4DA}" srcOrd="8" destOrd="0" presId="urn:microsoft.com/office/officeart/2005/8/layout/target3"/>
    <dgm:cxn modelId="{AB7545B7-024A-476C-8404-F2EA86885AAC}" type="presParOf" srcId="{B1BC6B7D-D402-4750-974A-71FECB2F894D}" destId="{C980AE9B-A391-402A-AD61-D3F48E031FFB}" srcOrd="9" destOrd="0" presId="urn:microsoft.com/office/officeart/2005/8/layout/target3"/>
    <dgm:cxn modelId="{A8FF8475-8E68-4336-89E4-B8EE756006BC}" type="presParOf" srcId="{B1BC6B7D-D402-4750-974A-71FECB2F894D}" destId="{F8AE1E17-CC3D-40DC-AB5B-C5806E4255EA}" srcOrd="10" destOrd="0" presId="urn:microsoft.com/office/officeart/2005/8/layout/target3"/>
    <dgm:cxn modelId="{A6195FFD-7A8A-4F68-ABE4-D120804D84F5}" type="presParOf" srcId="{B1BC6B7D-D402-4750-974A-71FECB2F894D}" destId="{079D0E32-F787-46C3-979E-C5B428E61671}" srcOrd="11" destOrd="0" presId="urn:microsoft.com/office/officeart/2005/8/layout/target3"/>
    <dgm:cxn modelId="{4628F67B-6571-405B-B80C-F431B06681F3}" type="presParOf" srcId="{B1BC6B7D-D402-4750-974A-71FECB2F894D}" destId="{31B92937-2226-44B2-9A0E-4203C360583F}" srcOrd="12" destOrd="0" presId="urn:microsoft.com/office/officeart/2005/8/layout/target3"/>
    <dgm:cxn modelId="{56390AD1-8E65-4024-9556-6CFCDBF78A7A}" type="presParOf" srcId="{B1BC6B7D-D402-4750-974A-71FECB2F894D}" destId="{76E329E0-2219-4852-9842-FB60F74D5539}" srcOrd="13" destOrd="0" presId="urn:microsoft.com/office/officeart/2005/8/layout/target3"/>
    <dgm:cxn modelId="{42257B16-FE4C-4213-93DF-3DC7CAAE8B2C}" type="presParOf" srcId="{B1BC6B7D-D402-4750-974A-71FECB2F894D}" destId="{DD95AC9F-B813-4178-B6F3-CD0AE0BC31AB}" srcOrd="14" destOrd="0" presId="urn:microsoft.com/office/officeart/2005/8/layout/target3"/>
    <dgm:cxn modelId="{1E04ECF1-87AA-443D-A297-EEA544040AFE}" type="presParOf" srcId="{B1BC6B7D-D402-4750-974A-71FECB2F894D}" destId="{31D39DC5-06E6-4600-9941-22ED4D6A5971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E37564-55F4-4821-939E-BF91560A3474}">
      <dsp:nvSpPr>
        <dsp:cNvPr id="0" name=""/>
        <dsp:cNvSpPr/>
      </dsp:nvSpPr>
      <dsp:spPr>
        <a:xfrm>
          <a:off x="3177789" y="2339101"/>
          <a:ext cx="1781946" cy="1781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</a:p>
      </dsp:txBody>
      <dsp:txXfrm>
        <a:off x="3438749" y="2600061"/>
        <a:ext cx="1260026" cy="1260026"/>
      </dsp:txXfrm>
    </dsp:sp>
    <dsp:sp modelId="{96AFB1AD-7AF6-461D-87CC-41738D8DBC95}">
      <dsp:nvSpPr>
        <dsp:cNvPr id="0" name=""/>
        <dsp:cNvSpPr/>
      </dsp:nvSpPr>
      <dsp:spPr>
        <a:xfrm rot="16200000">
          <a:off x="3800248" y="2050879"/>
          <a:ext cx="537028" cy="39416"/>
        </a:xfrm>
        <a:custGeom>
          <a:avLst/>
          <a:gdLst/>
          <a:ahLst/>
          <a:cxnLst/>
          <a:rect l="0" t="0" r="0" b="0"/>
          <a:pathLst>
            <a:path>
              <a:moveTo>
                <a:pt x="0" y="19708"/>
              </a:moveTo>
              <a:lnTo>
                <a:pt x="537028" y="197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55336" y="2057161"/>
        <a:ext cx="26851" cy="26851"/>
      </dsp:txXfrm>
    </dsp:sp>
    <dsp:sp modelId="{B3622B4E-9FFE-46E7-8089-2AEB61C8BC2F}">
      <dsp:nvSpPr>
        <dsp:cNvPr id="0" name=""/>
        <dsp:cNvSpPr/>
      </dsp:nvSpPr>
      <dsp:spPr>
        <a:xfrm>
          <a:off x="3177789" y="20126"/>
          <a:ext cx="1781946" cy="1781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Метод наглядного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моделирования</a:t>
          </a:r>
          <a:endParaRPr kumimoji="0" lang="ru-RU" sz="8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3438749" y="281086"/>
        <a:ext cx="1260026" cy="1260026"/>
      </dsp:txXfrm>
    </dsp:sp>
    <dsp:sp modelId="{1ED436A7-F62E-463F-B985-7AAC18F0CC83}">
      <dsp:nvSpPr>
        <dsp:cNvPr id="0" name=""/>
        <dsp:cNvSpPr/>
      </dsp:nvSpPr>
      <dsp:spPr>
        <a:xfrm rot="1800000">
          <a:off x="4804393" y="3790110"/>
          <a:ext cx="537028" cy="39416"/>
        </a:xfrm>
        <a:custGeom>
          <a:avLst/>
          <a:gdLst/>
          <a:ahLst/>
          <a:cxnLst/>
          <a:rect l="0" t="0" r="0" b="0"/>
          <a:pathLst>
            <a:path>
              <a:moveTo>
                <a:pt x="0" y="19708"/>
              </a:moveTo>
              <a:lnTo>
                <a:pt x="537028" y="197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59482" y="3796392"/>
        <a:ext cx="26851" cy="26851"/>
      </dsp:txXfrm>
    </dsp:sp>
    <dsp:sp modelId="{006C8F7F-D01C-4599-BBE1-F059A17BCCFD}">
      <dsp:nvSpPr>
        <dsp:cNvPr id="0" name=""/>
        <dsp:cNvSpPr/>
      </dsp:nvSpPr>
      <dsp:spPr>
        <a:xfrm>
          <a:off x="5186080" y="3498589"/>
          <a:ext cx="1781946" cy="1781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Игровые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  <a:r>
            <a:rPr kumimoji="0" lang="ru-RU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</dsp:txBody>
      <dsp:txXfrm>
        <a:off x="5447040" y="3759549"/>
        <a:ext cx="1260026" cy="1260026"/>
      </dsp:txXfrm>
    </dsp:sp>
    <dsp:sp modelId="{A441B1AA-E1DD-4DD1-8BF5-A827E85629E0}">
      <dsp:nvSpPr>
        <dsp:cNvPr id="0" name=""/>
        <dsp:cNvSpPr/>
      </dsp:nvSpPr>
      <dsp:spPr>
        <a:xfrm rot="9000000">
          <a:off x="2796102" y="3790110"/>
          <a:ext cx="537028" cy="39416"/>
        </a:xfrm>
        <a:custGeom>
          <a:avLst/>
          <a:gdLst/>
          <a:ahLst/>
          <a:cxnLst/>
          <a:rect l="0" t="0" r="0" b="0"/>
          <a:pathLst>
            <a:path>
              <a:moveTo>
                <a:pt x="0" y="19708"/>
              </a:moveTo>
              <a:lnTo>
                <a:pt x="537028" y="197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051191" y="3796392"/>
        <a:ext cx="26851" cy="26851"/>
      </dsp:txXfrm>
    </dsp:sp>
    <dsp:sp modelId="{8203FADC-3D3C-4E60-8EA0-05ABB773334E}">
      <dsp:nvSpPr>
        <dsp:cNvPr id="0" name=""/>
        <dsp:cNvSpPr/>
      </dsp:nvSpPr>
      <dsp:spPr>
        <a:xfrm>
          <a:off x="1169498" y="3498589"/>
          <a:ext cx="1781946" cy="1781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Здоровьесберегающие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  <a:r>
            <a:rPr kumimoji="0" lang="ru-RU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</dsp:txBody>
      <dsp:txXfrm>
        <a:off x="1430458" y="3759549"/>
        <a:ext cx="1260026" cy="12600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48068F-D532-4837-ACA6-22196432E490}">
      <dsp:nvSpPr>
        <dsp:cNvPr id="0" name=""/>
        <dsp:cNvSpPr/>
      </dsp:nvSpPr>
      <dsp:spPr>
        <a:xfrm>
          <a:off x="0" y="0"/>
          <a:ext cx="4064000" cy="40640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AA842-B0B6-4639-B8E5-2E907275D83C}">
      <dsp:nvSpPr>
        <dsp:cNvPr id="0" name=""/>
        <dsp:cNvSpPr/>
      </dsp:nvSpPr>
      <dsp:spPr>
        <a:xfrm>
          <a:off x="2032000" y="0"/>
          <a:ext cx="6254808" cy="406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Обогащение словарного запаса</a:t>
          </a:r>
          <a:endParaRPr lang="ru-RU" sz="2600" kern="1200" dirty="0"/>
        </a:p>
      </dsp:txBody>
      <dsp:txXfrm>
        <a:off x="2032000" y="0"/>
        <a:ext cx="6254808" cy="863599"/>
      </dsp:txXfrm>
    </dsp:sp>
    <dsp:sp modelId="{D2394170-2B9E-473B-A073-199E40C78004}">
      <dsp:nvSpPr>
        <dsp:cNvPr id="0" name=""/>
        <dsp:cNvSpPr/>
      </dsp:nvSpPr>
      <dsp:spPr>
        <a:xfrm>
          <a:off x="533399" y="863599"/>
          <a:ext cx="2997200" cy="29972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1351932"/>
            <a:satOff val="10511"/>
            <a:lumOff val="-86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F4413-7D1A-4AAD-9EFB-095952E4B033}">
      <dsp:nvSpPr>
        <dsp:cNvPr id="0" name=""/>
        <dsp:cNvSpPr/>
      </dsp:nvSpPr>
      <dsp:spPr>
        <a:xfrm>
          <a:off x="2032000" y="863599"/>
          <a:ext cx="6254808" cy="299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351932"/>
              <a:satOff val="10511"/>
              <a:lumOff val="-86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Обучение составлению рассказов</a:t>
          </a:r>
          <a:endParaRPr lang="ru-RU" sz="2600" kern="1200" dirty="0"/>
        </a:p>
      </dsp:txBody>
      <dsp:txXfrm>
        <a:off x="2032000" y="863599"/>
        <a:ext cx="6254808" cy="863600"/>
      </dsp:txXfrm>
    </dsp:sp>
    <dsp:sp modelId="{09801D35-4175-4B8A-BFFC-E55C476417A1}">
      <dsp:nvSpPr>
        <dsp:cNvPr id="0" name=""/>
        <dsp:cNvSpPr/>
      </dsp:nvSpPr>
      <dsp:spPr>
        <a:xfrm>
          <a:off x="1066800" y="1727200"/>
          <a:ext cx="1930400" cy="19304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2703864"/>
            <a:satOff val="21022"/>
            <a:lumOff val="-173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058D2B-D335-494D-A1DB-FB723DADD4DA}">
      <dsp:nvSpPr>
        <dsp:cNvPr id="0" name=""/>
        <dsp:cNvSpPr/>
      </dsp:nvSpPr>
      <dsp:spPr>
        <a:xfrm>
          <a:off x="2032000" y="1727200"/>
          <a:ext cx="6254808" cy="193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703864"/>
              <a:satOff val="21022"/>
              <a:lumOff val="-173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Пересказ художественной литературы</a:t>
          </a:r>
          <a:endParaRPr lang="ru-RU" sz="2600" kern="1200" dirty="0"/>
        </a:p>
      </dsp:txBody>
      <dsp:txXfrm>
        <a:off x="2032000" y="1727200"/>
        <a:ext cx="6254808" cy="863600"/>
      </dsp:txXfrm>
    </dsp:sp>
    <dsp:sp modelId="{F8AE1E17-CC3D-40DC-AB5B-C5806E4255EA}">
      <dsp:nvSpPr>
        <dsp:cNvPr id="0" name=""/>
        <dsp:cNvSpPr/>
      </dsp:nvSpPr>
      <dsp:spPr>
        <a:xfrm>
          <a:off x="1600200" y="2590800"/>
          <a:ext cx="863600" cy="8636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4055795"/>
            <a:satOff val="31533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D0E32-F787-46C3-979E-C5B428E61671}">
      <dsp:nvSpPr>
        <dsp:cNvPr id="0" name=""/>
        <dsp:cNvSpPr/>
      </dsp:nvSpPr>
      <dsp:spPr>
        <a:xfrm>
          <a:off x="2032000" y="2590800"/>
          <a:ext cx="6254808" cy="86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055795"/>
              <a:satOff val="31533"/>
              <a:lumOff val="-2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Отгадывание и загадывание загадок</a:t>
          </a:r>
          <a:endParaRPr lang="ru-RU" sz="2600" kern="1200" dirty="0"/>
        </a:p>
      </dsp:txBody>
      <dsp:txXfrm>
        <a:off x="2032000" y="2590800"/>
        <a:ext cx="6254808" cy="863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B992BC-28B0-496E-BA4F-DFA8B8D55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26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800" smtClean="0"/>
              <a:t>1.В дошкольном учреждении должны быть созданы условия для развития речи детей в общении со взрослыми и сверстниками: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сотрудники побуждают детей обращаться к взрослым с вопросами, суждениями, высказываниями;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сотрудники побуждают детей к речевому общению между собой.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2.</a:t>
            </a:r>
            <a:r>
              <a:rPr lang="ru-RU" sz="800" smtClean="0"/>
              <a:t> Сотрудники задают детям образцы правильной литературной речи: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речь сотрудников четкая, ясная, красочная, полная, грамматически правильная;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в речь включаются разнообразные образцы речевого этикета.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3.</a:t>
            </a:r>
            <a:r>
              <a:rPr lang="ru-RU" sz="800" smtClean="0"/>
              <a:t> Сотрудники обеспечивают развитие звуковой культуры речи со стороны детей в соответствии с их возрастными особенностями: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следят за правильным произношением, в случае необходимости поправляют и упражняют детей (организуют звукоподражательные игры, проводят занятия по звуковому анализу слова, используют чистоговорки, скороговорки, загадки, стихотворения);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наблюдают за темпом и громкостью речи детей, в случае необходимости деликатно поправляют их.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4.</a:t>
            </a:r>
            <a:r>
              <a:rPr lang="ru-RU" sz="800" smtClean="0"/>
              <a:t> Сотрудники обеспечивают детям условия для обогащения их словаря с учетом возрастных особенностей: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сотрудники обеспечивают детям условия для включения детьми называемых предметов и явлений в игру и предметную деятельность;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помогают ребенку овладеть названием предметов и явлений, их свойств, рассказывать о них;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обеспечивают развитие образной стороны речи (переносный смысл слов);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знакомят детей с синонимами, антонимами, омонимами.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5.</a:t>
            </a:r>
            <a:r>
              <a:rPr lang="ru-RU" sz="800" smtClean="0"/>
              <a:t> Сотрудники создают условия для овладения детьми грамматическим строем речи: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учат правильно связывать слова в падеже, числе, во времени, роде, пользоваться суффиксами;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учат формулировать вопросы и отвечать на них, строить предложения.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6.</a:t>
            </a:r>
            <a:r>
              <a:rPr lang="ru-RU" sz="800" smtClean="0"/>
              <a:t> Сотрудники развивают у детей связную речь с учетом их возрастных особенностей: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поощряют детей к рассказыванию, развернутому изложению определенного содержания;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организуют диалоги между детьми и со взрослыми.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7.</a:t>
            </a:r>
            <a:r>
              <a:rPr lang="ru-RU" sz="800" smtClean="0"/>
              <a:t> Уделяют специальное внимание развитию у детей понимания речи, упражняя детей в выполнении словесной инструкции.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8.</a:t>
            </a:r>
            <a:r>
              <a:rPr lang="ru-RU" sz="800" smtClean="0"/>
              <a:t> Сотрудники создают условия для развития планирующей и регулирующей функции речи детей в соответствии с их возрастными особенностями: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стимулируют детей комментировать свою речь;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упражняют в умении планировать свою деятельность.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9.</a:t>
            </a:r>
            <a:r>
              <a:rPr lang="ru-RU" sz="800" smtClean="0"/>
              <a:t> Приобщают детей к культуре чтения художественной литературы.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10.</a:t>
            </a:r>
            <a:r>
              <a:rPr lang="ru-RU" sz="800" smtClean="0"/>
              <a:t> Сотрудники поощряют детское словотворчество. </a:t>
            </a:r>
          </a:p>
          <a:p>
            <a:pPr>
              <a:lnSpc>
                <a:spcPct val="80000"/>
              </a:lnSpc>
            </a:pPr>
            <a:endParaRPr lang="ru-RU" sz="8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z="9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  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FC6E4-E5EC-4221-9C87-A2B2D1813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A2FB0-F932-43E1-9E58-D0FECC4B0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533525"/>
            <a:ext cx="8229600" cy="50196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81AC4-63A1-4516-AF7D-ADFFE5E70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533525"/>
            <a:ext cx="8229600" cy="5019675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B6E12-ECF9-43CA-8117-BF80AF9A0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3FB29-3BC0-4A30-98BB-CD41A917E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D6A04-4BB2-4D43-9049-DC315860A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C5F3E-25BB-46B7-B069-B1FD9DBC9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5359E-DDFD-4F99-84D6-655A2013E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FFF8-73D4-49BE-BD24-19D7FE3CE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55F19-6236-4D98-9CC3-D451B9AAC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0D5AE-A3BD-484F-A607-6CD47F8F5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B9F61-E11E-4B44-9921-814BC88AD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"/>
          <p:cNvGrpSpPr>
            <a:grpSpLocks/>
          </p:cNvGrpSpPr>
          <p:nvPr/>
        </p:nvGrpSpPr>
        <p:grpSpPr bwMode="auto">
          <a:xfrm>
            <a:off x="0" y="0"/>
            <a:ext cx="9144000" cy="1447800"/>
            <a:chOff x="0" y="0"/>
            <a:chExt cx="5760" cy="912"/>
          </a:xfrm>
        </p:grpSpPr>
        <p:sp>
          <p:nvSpPr>
            <p:cNvPr id="1031" name="Rectangle 7"/>
            <p:cNvSpPr>
              <a:spLocks noChangeArrowheads="1"/>
            </p:cNvSpPr>
            <p:nvPr userDrawn="1"/>
          </p:nvSpPr>
          <p:spPr bwMode="gray">
            <a:xfrm>
              <a:off x="0" y="0"/>
              <a:ext cx="5760" cy="240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8627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" name="Rectangle 8"/>
            <p:cNvSpPr>
              <a:spLocks noChangeArrowheads="1"/>
            </p:cNvSpPr>
            <p:nvPr userDrawn="1"/>
          </p:nvSpPr>
          <p:spPr bwMode="gray">
            <a:xfrm>
              <a:off x="1248" y="240"/>
              <a:ext cx="4512" cy="480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" name="Rectangle 9"/>
            <p:cNvSpPr>
              <a:spLocks noChangeArrowheads="1"/>
            </p:cNvSpPr>
            <p:nvPr userDrawn="1"/>
          </p:nvSpPr>
          <p:spPr bwMode="gray">
            <a:xfrm>
              <a:off x="0" y="720"/>
              <a:ext cx="5760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pic>
        <p:nvPicPr>
          <p:cNvPr id="1027" name="Picture 26" descr="0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15250" y="77788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33525"/>
            <a:ext cx="82296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7DB761A-3483-48CC-8AB1-6546B7A08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2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424863" y="95250"/>
            <a:ext cx="6731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5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001000" y="311150"/>
            <a:ext cx="91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1143000"/>
            <a:ext cx="84582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196975"/>
            <a:ext cx="7773988" cy="424815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3300"/>
                </a:solidFill>
              </a:rPr>
              <a:t>«Использование современных технологий в обучении детей связной речи»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81000"/>
            <a:ext cx="8569325" cy="1103313"/>
          </a:xfrm>
        </p:spPr>
        <p:txBody>
          <a:bodyPr/>
          <a:lstStyle/>
          <a:p>
            <a:pPr algn="ctr"/>
            <a:r>
              <a:rPr lang="ru-RU" sz="3200" smtClean="0"/>
              <a:t>Задание: каждое слово замени противоположным и получи название сказок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55650" y="1868488"/>
            <a:ext cx="236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Пёс без шапки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827088" y="2492375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Красные усы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468313" y="3141663"/>
            <a:ext cx="331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Красивый цыплёнок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468313" y="3716338"/>
            <a:ext cx="3290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Серебряная курочка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755650" y="4365625"/>
            <a:ext cx="282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Чёрная туфелька</a:t>
            </a:r>
          </a:p>
        </p:txBody>
      </p:sp>
      <p:pic>
        <p:nvPicPr>
          <p:cNvPr id="104458" name="Picture 10" descr="muzon"/>
          <p:cNvPicPr>
            <a:picLocks noChangeAspect="1" noChangeArrowheads="1"/>
          </p:cNvPicPr>
          <p:nvPr/>
        </p:nvPicPr>
        <p:blipFill>
          <a:blip r:embed="rId3"/>
          <a:srcRect l="4977" t="17342" r="15591" b="20624"/>
          <a:stretch>
            <a:fillRect/>
          </a:stretch>
        </p:blipFill>
        <p:spPr bwMode="auto">
          <a:xfrm>
            <a:off x="4211638" y="4437063"/>
            <a:ext cx="23050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0" name="Picture 12" descr="k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4772025"/>
            <a:ext cx="19050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2" name="Picture 14" descr="Krasnaya_shapochka"/>
          <p:cNvPicPr>
            <a:picLocks noChangeAspect="1" noChangeArrowheads="1"/>
          </p:cNvPicPr>
          <p:nvPr/>
        </p:nvPicPr>
        <p:blipFill>
          <a:blip r:embed="rId5"/>
          <a:srcRect l="14645" t="2570" r="9665"/>
          <a:stretch>
            <a:fillRect/>
          </a:stretch>
        </p:blipFill>
        <p:spPr bwMode="auto">
          <a:xfrm>
            <a:off x="7092950" y="4005263"/>
            <a:ext cx="1762125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4" name="Picture 16" descr="s640x480"/>
          <p:cNvPicPr>
            <a:picLocks noChangeAspect="1" noChangeArrowheads="1"/>
          </p:cNvPicPr>
          <p:nvPr/>
        </p:nvPicPr>
        <p:blipFill>
          <a:blip r:embed="rId6"/>
          <a:srcRect l="19331" t="11961" r="11732" b="38170"/>
          <a:stretch>
            <a:fillRect/>
          </a:stretch>
        </p:blipFill>
        <p:spPr bwMode="auto">
          <a:xfrm>
            <a:off x="6588125" y="1916113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6" name="Picture 18" descr="skazki-sharlja-perro--kot-v-sapoga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1638" y="21336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/>
      <p:bldP spid="104453" grpId="0"/>
      <p:bldP spid="104454" grpId="0"/>
      <p:bldP spid="104455" grpId="0"/>
      <p:bldP spid="1044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291512" cy="1031875"/>
          </a:xfrm>
        </p:spPr>
        <p:txBody>
          <a:bodyPr/>
          <a:lstStyle/>
          <a:p>
            <a:pPr algn="ctr"/>
            <a:r>
              <a:rPr lang="ru-RU" smtClean="0"/>
              <a:t>Актуальность проблемы речевого развития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Проблема речевого развития детей дошкольного возраста на сегодняшний день очень актуальна, т.к. процент дошкольников с различными речевыми нарушениями остается стабильно высоким. 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Овладение родным языком является одним из важных приобретений ребенка в дошкольном детстве.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В современном дошкольном образовании речь рассматривается как одна из основ воспитания и обучения детей.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Речь – это инструмент развития высших отделов психики.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С развитием речи связано формирование как личности в целом, так и во всех основных психических процессов.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Обучение дошкольников родному языку должно стать одной из главных задач в подготовке детей к школе.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Главной задачей развития связной речи ребёнка в дошкольном возрасте является совершенствование монологической речи.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Все вышеназванные виды речевой деятельности актуальны при работе над развитием связной речи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 b="0" smtClean="0"/>
              <a:t>Условия успешного речевого развития.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557338"/>
            <a:ext cx="8713787" cy="50196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1.Создание условий для развития речи детей в общении со взрослыми и сверстниками.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2. Владение педагогом правильной литературной речью.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3. Обеспечение развития звуковой культуры речи со стороны детей в соответствии с их возрастными особенностями.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4. Обеспечивают детям условий для обогащения их словаря с учетом возрастных особенностей.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5. Создание условий для овладения детьми грамматическим строем речи.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6. Развитие у детей связной речи с учетом их возрастных особенностей.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7. Развитие у детей понимания речи, упражняя детей в выполнении словесной инструкции.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8. Создание условий для развития планирующей и регулирующей функции речи детей в соответствии с их возрастными особенностями.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9. Приобщение детей к культуре чтения художественной литературы.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10. Поощрение детского словотворчества.</a:t>
            </a:r>
            <a:r>
              <a:rPr lang="ru-RU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8435975" cy="1103312"/>
          </a:xfrm>
        </p:spPr>
        <p:txBody>
          <a:bodyPr/>
          <a:lstStyle/>
          <a:p>
            <a:pPr algn="ctr"/>
            <a:r>
              <a:rPr lang="ru-RU" sz="3200" smtClean="0"/>
              <a:t>Современные образовательные технологии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539750" y="1557338"/>
          <a:ext cx="8137525" cy="530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Мнемотехника</a:t>
            </a:r>
          </a:p>
        </p:txBody>
      </p:sp>
      <p:sp>
        <p:nvSpPr>
          <p:cNvPr id="921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(греч.) – «искусство запоминания» - это система методов и приемов, обеспечивающих успешное запоминание, сохранение и воспроизведение информации.</a:t>
            </a:r>
          </a:p>
          <a:p>
            <a:pPr algn="just">
              <a:buFontTx/>
              <a:buNone/>
            </a:pPr>
            <a:endParaRPr lang="ru-RU" sz="2000" smtClean="0">
              <a:solidFill>
                <a:srgbClr val="003300"/>
              </a:solidFill>
            </a:endParaRPr>
          </a:p>
          <a:p>
            <a:pPr algn="ctr">
              <a:buFontTx/>
              <a:buNone/>
            </a:pPr>
            <a:r>
              <a:rPr lang="ru-RU" sz="2000" b="1" smtClean="0">
                <a:solidFill>
                  <a:srgbClr val="003300"/>
                </a:solidFill>
              </a:rPr>
              <a:t>Использование мнемотехники в обучении дошкольников позволяет решить такие задачи как:</a:t>
            </a:r>
          </a:p>
          <a:p>
            <a:pPr algn="ctr">
              <a:buFontTx/>
              <a:buNone/>
            </a:pPr>
            <a:endParaRPr lang="ru-RU" sz="2000" b="1" smtClean="0">
              <a:solidFill>
                <a:srgbClr val="003300"/>
              </a:solidFill>
            </a:endParaRP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1. Развитие связной речи;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2.  Преобразование абстрактных символов в образы (перекодирование информации);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3. Развитие мелкой моторики рук;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4. Развитие основных психических процессов – памяти, внимания, образного мышления; помогает овладение приёмами работы с мнемотаблицами и сокращает время обучения. </a:t>
            </a:r>
          </a:p>
          <a:p>
            <a:pPr>
              <a:buFontTx/>
              <a:buNone/>
            </a:pPr>
            <a:endParaRPr lang="ru-RU" sz="2000" smtClean="0">
              <a:solidFill>
                <a:srgbClr val="003300"/>
              </a:solidFill>
            </a:endParaRPr>
          </a:p>
        </p:txBody>
      </p:sp>
      <p:sp>
        <p:nvSpPr>
          <p:cNvPr id="92163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3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/>
              <a:t>МНЕМОТАБЛИЦЫ</a:t>
            </a:r>
          </a:p>
        </p:txBody>
      </p:sp>
      <p:pic>
        <p:nvPicPr>
          <p:cNvPr id="94210" name="Picture 4" descr="вес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557338"/>
            <a:ext cx="33845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8514" name="Group 146"/>
          <p:cNvGraphicFramePr>
            <a:graphicFrameLocks noGrp="1"/>
          </p:cNvGraphicFramePr>
          <p:nvPr>
            <p:ph sz="half" idx="4294967295"/>
          </p:nvPr>
        </p:nvGraphicFramePr>
        <p:xfrm>
          <a:off x="3924300" y="1989138"/>
          <a:ext cx="5040313" cy="4513899"/>
        </p:xfrm>
        <a:graphic>
          <a:graphicData uri="http://schemas.openxmlformats.org/drawingml/2006/table">
            <a:tbl>
              <a:tblPr/>
              <a:tblGrid>
                <a:gridCol w="1681163"/>
                <a:gridCol w="1677987"/>
                <a:gridCol w="1681163"/>
              </a:tblGrid>
              <a:tr h="614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 дворе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звенит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капель,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по полям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бежит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ручей,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 дорогах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лужи.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Скоро выйдут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муравьи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после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зимней стужи.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Пробирается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медведь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сквозь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лесной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валежник.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Стали птицы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песни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петь,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и зацвёл подснежник.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245" name="Rectangle 143"/>
          <p:cNvSpPr>
            <a:spLocks noChangeArrowheads="1"/>
          </p:cNvSpPr>
          <p:nvPr/>
        </p:nvSpPr>
        <p:spPr bwMode="auto">
          <a:xfrm>
            <a:off x="5076825" y="1484313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«Весна»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Методика развития связной речи </a:t>
            </a:r>
            <a:br>
              <a:rPr lang="ru-RU" sz="2800" smtClean="0"/>
            </a:br>
            <a:r>
              <a:rPr lang="ru-RU" sz="2800" smtClean="0"/>
              <a:t>В.К. Воробьевой (картографическая схема)</a:t>
            </a:r>
          </a:p>
        </p:txBody>
      </p:sp>
      <p:sp>
        <p:nvSpPr>
          <p:cNvPr id="96258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5019675"/>
          </a:xfrm>
        </p:spPr>
        <p:txBody>
          <a:bodyPr/>
          <a:lstStyle/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Используется слуховая, зрительная, ассоциативная память.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Из текста выбираются предметы, они становятся ориентирами рассказа. 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Составляется предметно-графическая схема или план. Стрелки обозначают действия.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Пересказ составляется с опорой на данный предметно-графический план.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Для обогащения пересказа признаками, в план вводятся новые обозначения: существительное -     наречие - </a:t>
            </a:r>
          </a:p>
          <a:p>
            <a:pPr>
              <a:buFontTx/>
              <a:buNone/>
            </a:pPr>
            <a:endParaRPr lang="ru-RU" smtClean="0">
              <a:solidFill>
                <a:srgbClr val="003300"/>
              </a:solidFill>
            </a:endParaRPr>
          </a:p>
        </p:txBody>
      </p:sp>
      <p:sp>
        <p:nvSpPr>
          <p:cNvPr id="96259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Овал 4"/>
          <p:cNvSpPr>
            <a:spLocks noChangeArrowheads="1"/>
          </p:cNvSpPr>
          <p:nvPr/>
        </p:nvSpPr>
        <p:spPr bwMode="auto">
          <a:xfrm>
            <a:off x="8001000" y="5286375"/>
            <a:ext cx="500063" cy="428625"/>
          </a:xfrm>
          <a:prstGeom prst="ellipse">
            <a:avLst/>
          </a:prstGeom>
          <a:solidFill>
            <a:srgbClr val="0033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Равнобедренный треугольник 5"/>
          <p:cNvSpPr>
            <a:spLocks noChangeArrowheads="1"/>
          </p:cNvSpPr>
          <p:nvPr/>
        </p:nvSpPr>
        <p:spPr bwMode="auto">
          <a:xfrm>
            <a:off x="2143125" y="5643563"/>
            <a:ext cx="714375" cy="428625"/>
          </a:xfrm>
          <a:prstGeom prst="triangle">
            <a:avLst>
              <a:gd name="adj" fmla="val 50000"/>
            </a:avLst>
          </a:prstGeom>
          <a:solidFill>
            <a:srgbClr val="3333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smtClean="0"/>
              <a:t>Предметно-схематические модели Т.А.Ткаченко</a:t>
            </a:r>
          </a:p>
        </p:txBody>
      </p:sp>
      <p:sp>
        <p:nvSpPr>
          <p:cNvPr id="99330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6929438" y="1143000"/>
            <a:ext cx="2214562" cy="28575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9332" name="Рисунок 3" descr="Схема № 2"/>
          <p:cNvPicPr>
            <a:picLocks noChangeAspect="1" noChangeArrowheads="1"/>
          </p:cNvPicPr>
          <p:nvPr/>
        </p:nvPicPr>
        <p:blipFill>
          <a:blip r:embed="rId3"/>
          <a:srcRect t="4404"/>
          <a:stretch>
            <a:fillRect/>
          </a:stretch>
        </p:blipFill>
        <p:spPr bwMode="auto">
          <a:xfrm>
            <a:off x="684213" y="1989138"/>
            <a:ext cx="7323137" cy="468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3" name="Text Box 7"/>
          <p:cNvSpPr txBox="1">
            <a:spLocks noChangeArrowheads="1"/>
          </p:cNvSpPr>
          <p:nvPr/>
        </p:nvSpPr>
        <p:spPr bwMode="auto">
          <a:xfrm>
            <a:off x="2484438" y="1484313"/>
            <a:ext cx="4152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Схема описания и сравнения посуды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Содержимое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5019675"/>
          </a:xfrm>
        </p:spPr>
        <p:txBody>
          <a:bodyPr/>
          <a:lstStyle/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z="2000" smtClean="0"/>
              <a:t>«Болтунишка»http://www.boltun-spb.ru/mnemo_all_name.html</a:t>
            </a:r>
          </a:p>
        </p:txBody>
      </p:sp>
      <p:sp>
        <p:nvSpPr>
          <p:cNvPr id="1024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Мнемотехника</a:t>
            </a:r>
          </a:p>
        </p:txBody>
      </p:sp>
      <p:sp>
        <p:nvSpPr>
          <p:cNvPr id="102403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415896" y="1644642"/>
          <a:ext cx="8286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Блок-схема: процесс 5"/>
          <p:cNvSpPr/>
          <p:nvPr/>
        </p:nvSpPr>
        <p:spPr>
          <a:xfrm>
            <a:off x="6929438" y="1214438"/>
            <a:ext cx="2000250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97TGp_Child_light">
  <a:themeElements>
    <a:clrScheme name="Default Design 2">
      <a:dk1>
        <a:srgbClr val="000000"/>
      </a:dk1>
      <a:lt1>
        <a:srgbClr val="F6EDA8"/>
      </a:lt1>
      <a:dk2>
        <a:srgbClr val="006600"/>
      </a:dk2>
      <a:lt2>
        <a:srgbClr val="FFFFFF"/>
      </a:lt2>
      <a:accent1>
        <a:srgbClr val="73C95B"/>
      </a:accent1>
      <a:accent2>
        <a:srgbClr val="F7C037"/>
      </a:accent2>
      <a:accent3>
        <a:srgbClr val="FAF4D1"/>
      </a:accent3>
      <a:accent4>
        <a:srgbClr val="000000"/>
      </a:accent4>
      <a:accent5>
        <a:srgbClr val="BCE1B5"/>
      </a:accent5>
      <a:accent6>
        <a:srgbClr val="E0AE31"/>
      </a:accent6>
      <a:hlink>
        <a:srgbClr val="2393CB"/>
      </a:hlink>
      <a:folHlink>
        <a:srgbClr val="CB057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BBEAA8"/>
        </a:lt1>
        <a:dk2>
          <a:srgbClr val="063C60"/>
        </a:dk2>
        <a:lt2>
          <a:srgbClr val="FFFFFF"/>
        </a:lt2>
        <a:accent1>
          <a:srgbClr val="5598CF"/>
        </a:accent1>
        <a:accent2>
          <a:srgbClr val="AAD955"/>
        </a:accent2>
        <a:accent3>
          <a:srgbClr val="DAF3D1"/>
        </a:accent3>
        <a:accent4>
          <a:srgbClr val="000000"/>
        </a:accent4>
        <a:accent5>
          <a:srgbClr val="B4CAE4"/>
        </a:accent5>
        <a:accent6>
          <a:srgbClr val="9AC44C"/>
        </a:accent6>
        <a:hlink>
          <a:srgbClr val="C7AA6F"/>
        </a:hlink>
        <a:folHlink>
          <a:srgbClr val="9E65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6EDA8"/>
        </a:lt1>
        <a:dk2>
          <a:srgbClr val="006600"/>
        </a:dk2>
        <a:lt2>
          <a:srgbClr val="FFFFFF"/>
        </a:lt2>
        <a:accent1>
          <a:srgbClr val="73C95B"/>
        </a:accent1>
        <a:accent2>
          <a:srgbClr val="F7C037"/>
        </a:accent2>
        <a:accent3>
          <a:srgbClr val="FAF4D1"/>
        </a:accent3>
        <a:accent4>
          <a:srgbClr val="000000"/>
        </a:accent4>
        <a:accent5>
          <a:srgbClr val="BCE1B5"/>
        </a:accent5>
        <a:accent6>
          <a:srgbClr val="E0AE31"/>
        </a:accent6>
        <a:hlink>
          <a:srgbClr val="2393CB"/>
        </a:hlink>
        <a:folHlink>
          <a:srgbClr val="CB057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CE6AE"/>
        </a:lt1>
        <a:dk2>
          <a:srgbClr val="800000"/>
        </a:dk2>
        <a:lt2>
          <a:srgbClr val="FFFFFF"/>
        </a:lt2>
        <a:accent1>
          <a:srgbClr val="F66C2E"/>
        </a:accent1>
        <a:accent2>
          <a:srgbClr val="F9DE3D"/>
        </a:accent2>
        <a:accent3>
          <a:srgbClr val="FDF0D3"/>
        </a:accent3>
        <a:accent4>
          <a:srgbClr val="000000"/>
        </a:accent4>
        <a:accent5>
          <a:srgbClr val="FABAAD"/>
        </a:accent5>
        <a:accent6>
          <a:srgbClr val="E2C936"/>
        </a:accent6>
        <a:hlink>
          <a:srgbClr val="6CCA85"/>
        </a:hlink>
        <a:folHlink>
          <a:srgbClr val="DCA4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2835</TotalTime>
  <Words>713</Words>
  <Application>Microsoft Office PowerPoint</Application>
  <PresentationFormat>Экран (4:3)</PresentationFormat>
  <Paragraphs>120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597TGp_Child_light</vt:lpstr>
      <vt:lpstr>   «Использование современных технологий в обучении детей связной речи»</vt:lpstr>
      <vt:lpstr>Актуальность проблемы речевого развития</vt:lpstr>
      <vt:lpstr>Условия успешного речевого развития. </vt:lpstr>
      <vt:lpstr>Современные образовательные технологии</vt:lpstr>
      <vt:lpstr>Мнемотехника</vt:lpstr>
      <vt:lpstr>МНЕМОТАБЛИЦЫ</vt:lpstr>
      <vt:lpstr>Методика развития связной речи  В.К. Воробьевой (картографическая схема)</vt:lpstr>
      <vt:lpstr>Предметно-схематические модели Т.А.Ткаченко</vt:lpstr>
      <vt:lpstr>Мнемотехника</vt:lpstr>
      <vt:lpstr>Задание: каждое слово замени противоположным и получи название сказок</vt:lpstr>
    </vt:vector>
  </TitlesOfParts>
  <Company>HomeLab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предметно-развивающей среды, способствующей речевому развитию детей младшего дошкольного возраста</dc:title>
  <dc:creator>User</dc:creator>
  <cp:lastModifiedBy>Nach</cp:lastModifiedBy>
  <cp:revision>212</cp:revision>
  <dcterms:created xsi:type="dcterms:W3CDTF">2011-02-05T18:02:26Z</dcterms:created>
  <dcterms:modified xsi:type="dcterms:W3CDTF">2017-02-06T04:58:31Z</dcterms:modified>
</cp:coreProperties>
</file>