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66" r:id="rId22"/>
    <p:sldId id="267" r:id="rId23"/>
    <p:sldId id="286" r:id="rId24"/>
    <p:sldId id="268" r:id="rId25"/>
    <p:sldId id="269" r:id="rId26"/>
    <p:sldId id="288" r:id="rId27"/>
    <p:sldId id="289" r:id="rId28"/>
    <p:sldId id="290" r:id="rId29"/>
    <p:sldId id="270" r:id="rId30"/>
    <p:sldId id="293" r:id="rId31"/>
    <p:sldId id="292" r:id="rId32"/>
    <p:sldId id="294" r:id="rId33"/>
    <p:sldId id="271" r:id="rId34"/>
    <p:sldId id="295" r:id="rId35"/>
    <p:sldId id="296" r:id="rId36"/>
    <p:sldId id="297" r:id="rId37"/>
    <p:sldId id="272" r:id="rId38"/>
    <p:sldId id="273" r:id="rId39"/>
    <p:sldId id="27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39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3C29BC-99E0-469B-99CA-7A1E43330E6E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3CACA1-7C51-4959-8DC7-4CFB8F30D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59766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Использование технологий ТРИЗ</a:t>
            </a:r>
            <a: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 в непосредственной образовательной деятельности </a:t>
            </a:r>
            <a: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entury" pitchFamily="18" charset="0"/>
              </a:rPr>
              <a:t>по формированию элементарных математических представлений </a:t>
            </a:r>
            <a:r>
              <a:rPr lang="ru-RU" sz="3600" dirty="0" smtClean="0">
                <a:solidFill>
                  <a:srgbClr val="FF0000"/>
                </a:solidFill>
                <a:latin typeface="Century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entury" pitchFamily="18" charset="0"/>
              </a:rPr>
            </a:br>
            <a:endParaRPr lang="ru-RU" sz="36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Чтобы посчитать бананы, растущие высоко на пальме их сначала нужно снять!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Подставить стул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Залезть друг другу на плечи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Потрясти пальму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Раскрутить и накинуть на пальму веревку, как это делают индейцы.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9" name="Picture 2" descr="C:\Documents and Settings\Admin\Рабочий стол\2600549-893962-vector-palm-trees-with-green-leaves-on-white-backgroun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672408" cy="49685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7829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Прием  фантазирования (</a:t>
            </a:r>
            <a:r>
              <a:rPr lang="ru-RU" sz="4400" b="1" dirty="0" err="1" smtClean="0">
                <a:solidFill>
                  <a:srgbClr val="FF0000"/>
                </a:solidFill>
              </a:rPr>
              <a:t>Эвроритм</a:t>
            </a:r>
            <a:r>
              <a:rPr lang="ru-RU" sz="4400" b="1" dirty="0" smtClean="0">
                <a:solidFill>
                  <a:srgbClr val="FF0000"/>
                </a:solidFill>
              </a:rPr>
              <a:t>)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r>
              <a:rPr lang="ru-RU" sz="4400" dirty="0"/>
              <a:t>Позволяет ребенку стать   на время изобретателем. (Используем при обучении порядковому счету)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</a:rPr>
              <a:t>Составить рекламное объявление для газеты так, чтобы слова начинались на одну букву «П», и использовать не более 10 слов.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491880" y="1412776"/>
            <a:ext cx="3888432" cy="36724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Попугай</a:t>
            </a:r>
          </a:p>
          <a:p>
            <a:r>
              <a:rPr lang="ru-RU" dirty="0" smtClean="0"/>
              <a:t>Посмотреть</a:t>
            </a:r>
          </a:p>
          <a:p>
            <a:r>
              <a:rPr lang="ru-RU" dirty="0" smtClean="0"/>
              <a:t>Петька</a:t>
            </a:r>
          </a:p>
          <a:p>
            <a:r>
              <a:rPr lang="ru-RU" dirty="0" smtClean="0"/>
              <a:t>Пушистый</a:t>
            </a:r>
          </a:p>
          <a:p>
            <a:r>
              <a:rPr lang="ru-RU" dirty="0" smtClean="0"/>
              <a:t>Продается</a:t>
            </a:r>
          </a:p>
          <a:p>
            <a:r>
              <a:rPr lang="ru-RU" dirty="0" smtClean="0"/>
              <a:t>Певчий </a:t>
            </a:r>
          </a:p>
          <a:p>
            <a:r>
              <a:rPr lang="ru-RU" dirty="0" smtClean="0"/>
              <a:t>Пожалуйста</a:t>
            </a:r>
          </a:p>
          <a:p>
            <a:r>
              <a:rPr lang="ru-RU" dirty="0" smtClean="0"/>
              <a:t>Пятилетний </a:t>
            </a:r>
          </a:p>
          <a:p>
            <a:r>
              <a:rPr lang="ru-RU" dirty="0" smtClean="0"/>
              <a:t>Приходите 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гггг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2736304" cy="3024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568863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7030A0"/>
                </a:solidFill>
              </a:rPr>
              <a:t>Продается певчий пушистый попугай Петька, пятилетний, </a:t>
            </a:r>
            <a:r>
              <a:rPr lang="ru-RU" sz="4900" dirty="0" err="1" smtClean="0">
                <a:solidFill>
                  <a:srgbClr val="7030A0"/>
                </a:solidFill>
              </a:rPr>
              <a:t>полузеленный</a:t>
            </a:r>
            <a:r>
              <a:rPr lang="ru-RU" sz="4900" dirty="0" smtClean="0">
                <a:solidFill>
                  <a:srgbClr val="7030A0"/>
                </a:solidFill>
              </a:rPr>
              <a:t>. Пожалуйста приходите посмотреть.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rgbClr val="7030A0"/>
                </a:solidFill>
              </a:rPr>
              <a:t/>
            </a:r>
            <a:br>
              <a:rPr lang="en-US" sz="3100" dirty="0" smtClean="0">
                <a:solidFill>
                  <a:srgbClr val="7030A0"/>
                </a:solidFill>
              </a:rPr>
            </a:br>
            <a:r>
              <a:rPr lang="en-US" sz="3100" dirty="0" smtClean="0">
                <a:solidFill>
                  <a:srgbClr val="7030A0"/>
                </a:solidFill>
              </a:rPr>
              <a:t/>
            </a:r>
            <a:br>
              <a:rPr lang="en-US" sz="31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Творческие задания с элементами ТРИЗ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 Нарисуй единой линией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67544" y="2132856"/>
          <a:ext cx="3657598" cy="4061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07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Блок-схема: узел 10"/>
          <p:cNvSpPr/>
          <p:nvPr/>
        </p:nvSpPr>
        <p:spPr>
          <a:xfrm>
            <a:off x="755576" y="3429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Admin\Рабочий стол\graf-diktan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132856"/>
            <a:ext cx="4176464" cy="40324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Задание на дорисовку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598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25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Содержимое 17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598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525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Блок-схема: узел 8"/>
          <p:cNvSpPr/>
          <p:nvPr/>
        </p:nvSpPr>
        <p:spPr>
          <a:xfrm>
            <a:off x="2915816" y="357301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827584" y="465313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835696" y="256490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915816" y="472514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987824" y="573325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907704" y="566124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55576" y="5661248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907704" y="3645024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971600" y="3573016"/>
            <a:ext cx="288032" cy="2411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788024" y="2636912"/>
            <a:ext cx="1008112" cy="10801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96136" y="2636912"/>
            <a:ext cx="108012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88024" y="3717032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88024" y="3717032"/>
            <a:ext cx="0" cy="20882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88024" y="5805264"/>
            <a:ext cx="20882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76256" y="3645024"/>
            <a:ext cx="0" cy="23042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dragon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416824" cy="57811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raskraski-soedini-po-tochkam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616624" cy="60486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Задания со счетными палочками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Documents and Settings\Admin\Рабочий стол\img1638_19944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984" y="1600200"/>
            <a:ext cx="6092031" cy="4873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87624" y="2276872"/>
            <a:ext cx="0" cy="16561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7624" y="393305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11760" y="2564904"/>
            <a:ext cx="0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76056" y="2348880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44208" y="2348880"/>
            <a:ext cx="0" cy="31683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64088" y="3717032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6172200" cy="2808312"/>
          </a:xfrm>
        </p:spPr>
        <p:txBody>
          <a:bodyPr>
            <a:normAutofit/>
          </a:bodyPr>
          <a:lstStyle/>
          <a:p>
            <a:pPr algn="ctr"/>
            <a:r>
              <a:rPr lang="ru-RU" sz="4400" i="1" u="sng" dirty="0">
                <a:solidFill>
                  <a:srgbClr val="7030A0"/>
                </a:solidFill>
              </a:rPr>
              <a:t>ТРИЗ </a:t>
            </a:r>
            <a:r>
              <a:rPr lang="en-US" sz="4400" dirty="0" smtClean="0">
                <a:solidFill>
                  <a:srgbClr val="7030A0"/>
                </a:solidFill>
              </a:rPr>
              <a:t/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(</a:t>
            </a:r>
            <a:r>
              <a:rPr lang="ru-RU" sz="4400" dirty="0">
                <a:solidFill>
                  <a:srgbClr val="7030A0"/>
                </a:solidFill>
              </a:rPr>
              <a:t>теория решения изобретательных задач)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24944"/>
            <a:ext cx="6172200" cy="3240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Это одна из самых уникальных методик развития творческой деятельности дошкольников.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Волшебные фигуры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9249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5576" y="443711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39752" y="4797152"/>
            <a:ext cx="14184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15616" y="17728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987824" y="30689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08104" y="2348880"/>
            <a:ext cx="12961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724128" y="1844824"/>
            <a:ext cx="792088" cy="410344"/>
          </a:xfrm>
          <a:prstGeom prst="triangle">
            <a:avLst>
              <a:gd name="adj" fmla="val 48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004484">
            <a:off x="4891316" y="229882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5796136" y="3501008"/>
            <a:ext cx="792088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4279794">
            <a:off x="4932596" y="312331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7204183">
            <a:off x="6819832" y="3061657"/>
            <a:ext cx="648072" cy="576064"/>
          </a:xfrm>
          <a:prstGeom prst="triangle">
            <a:avLst>
              <a:gd name="adj" fmla="val 49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3521145">
            <a:off x="6761172" y="2233932"/>
            <a:ext cx="64807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08104" y="4365104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5652120" y="5229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804248" y="5229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32040" y="4581128"/>
            <a:ext cx="576064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>
                <a:solidFill>
                  <a:srgbClr val="7030A0"/>
                </a:solidFill>
                <a:latin typeface="+mj-lt"/>
              </a:rPr>
              <a:t>Данные игры формируют в ребенке креативные мышление восприятие  логику память воображение,  что в дальнейшем будет востребовано в  любой детской деятельности.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«</a:t>
            </a:r>
            <a:r>
              <a:rPr lang="ru-RU" sz="4400" b="1" dirty="0" err="1">
                <a:solidFill>
                  <a:srgbClr val="FF0000"/>
                </a:solidFill>
              </a:rPr>
              <a:t>Да-Нет</a:t>
            </a:r>
            <a:r>
              <a:rPr lang="ru-RU" sz="4400" b="1" dirty="0">
                <a:solidFill>
                  <a:srgbClr val="FF0000"/>
                </a:solidFill>
              </a:rPr>
              <a:t>»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/>
              <a:t>Позволяет решать задачи с постепенным сужением круга поиском.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170584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43808" y="1600200"/>
            <a:ext cx="5084040" cy="4572000"/>
          </a:xfrm>
        </p:spPr>
        <p:txBody>
          <a:bodyPr/>
          <a:lstStyle/>
          <a:p>
            <a:r>
              <a:rPr lang="ru-RU" dirty="0" smtClean="0"/>
              <a:t>Это фигура?     Нет</a:t>
            </a:r>
          </a:p>
          <a:p>
            <a:r>
              <a:rPr lang="ru-RU" dirty="0" smtClean="0"/>
              <a:t>Это число?     Да</a:t>
            </a:r>
          </a:p>
          <a:p>
            <a:r>
              <a:rPr lang="ru-RU" dirty="0" smtClean="0"/>
              <a:t>Это число нечетное?    Нет</a:t>
            </a:r>
          </a:p>
          <a:p>
            <a:r>
              <a:rPr lang="ru-RU" dirty="0" smtClean="0"/>
              <a:t>Это число четное?   Да </a:t>
            </a:r>
          </a:p>
          <a:p>
            <a:r>
              <a:rPr lang="ru-RU" dirty="0" smtClean="0"/>
              <a:t>Это число меньше 6?   Да</a:t>
            </a:r>
          </a:p>
          <a:p>
            <a:r>
              <a:rPr lang="ru-RU" dirty="0" smtClean="0"/>
              <a:t>Это число больше 2?   Да</a:t>
            </a:r>
          </a:p>
          <a:p>
            <a:r>
              <a:rPr lang="ru-RU" dirty="0" smtClean="0"/>
              <a:t>Это число 4?   Да </a:t>
            </a:r>
          </a:p>
          <a:p>
            <a:endParaRPr lang="ru-RU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683568" y="1916832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827584" y="3212976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755576" y="4725144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FF0000"/>
                </a:solidFill>
              </a:rPr>
              <a:t>Системный оператор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Побуждает ребенка  к самостоятельному рассуждению по отношению к объекту, имеющее прошлом настоящее и будущее. Этот прием используем при ознакомлении с геометрическими фигурами, так и с числами.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Рассмотрим систему</a:t>
            </a:r>
            <a:br>
              <a:rPr lang="ru-RU" sz="3600" b="1" dirty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931223" cy="463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741"/>
                <a:gridCol w="2643741"/>
                <a:gridCol w="2643741"/>
              </a:tblGrid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прошлом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настоящем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Надсистема 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прошлом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настоящем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Система </a:t>
                      </a:r>
                      <a:r>
                        <a:rPr lang="ru-RU" sz="2400" dirty="0"/>
                        <a:t>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Подсистема в прошлом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Подсистема в настоящем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Подсистема в будущем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8" name="Содержимое 57"/>
          <p:cNvGraphicFramePr>
            <a:graphicFrameLocks noGrp="1"/>
          </p:cNvGraphicFramePr>
          <p:nvPr>
            <p:ph sz="quarter" idx="1"/>
          </p:nvPr>
        </p:nvGraphicFramePr>
        <p:xfrm>
          <a:off x="457200" y="333374"/>
          <a:ext cx="7715199" cy="5831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1733"/>
                <a:gridCol w="2571733"/>
                <a:gridCol w="2571733"/>
              </a:tblGrid>
              <a:tr h="1943977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43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43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1331640" y="28529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563888" y="2852936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Трапеция 60"/>
          <p:cNvSpPr/>
          <p:nvPr/>
        </p:nvSpPr>
        <p:spPr>
          <a:xfrm>
            <a:off x="6300192" y="2780928"/>
            <a:ext cx="1584176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араллелограмм 61"/>
          <p:cNvSpPr/>
          <p:nvPr/>
        </p:nvSpPr>
        <p:spPr>
          <a:xfrm>
            <a:off x="539552" y="764704"/>
            <a:ext cx="1008112" cy="93610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Трапеция 62"/>
          <p:cNvSpPr/>
          <p:nvPr/>
        </p:nvSpPr>
        <p:spPr>
          <a:xfrm rot="10800000">
            <a:off x="4139952" y="908720"/>
            <a:ext cx="914400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6516216" y="908720"/>
            <a:ext cx="914400" cy="11521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55576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55576" y="48691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755576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55576" y="53732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55576" y="54452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755576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259632" y="44371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259632" y="47971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1475656" y="4941168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1475656" y="5157192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691680" y="5301208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1763688" y="5445224"/>
            <a:ext cx="10081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275856" y="43651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63888" y="43651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995936" y="443711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995936" y="465313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203848" y="50131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995936" y="501317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203848" y="50131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427984" y="50131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275856" y="55172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275856" y="59492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4427984" y="558924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H="1">
            <a:off x="3995936" y="594928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5940152" y="43651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668344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7164288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516216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7668344" y="49411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7164288" y="494116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6516216" y="486916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940152" y="479715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868144" y="587727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5940152" y="566124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5940152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5940152" y="522920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476250"/>
          <a:ext cx="7787208" cy="5586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736"/>
                <a:gridCol w="2595736"/>
                <a:gridCol w="2595736"/>
              </a:tblGrid>
              <a:tr h="28087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3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4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5</a:t>
                      </a:r>
                      <a:endParaRPr lang="ru-RU" sz="6600" dirty="0"/>
                    </a:p>
                  </a:txBody>
                  <a:tcPr/>
                </a:tc>
              </a:tr>
              <a:tr h="13379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48680"/>
            <a:ext cx="1236276" cy="856435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620688"/>
            <a:ext cx="1236276" cy="856435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1236276" cy="85643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84784"/>
            <a:ext cx="1236276" cy="856435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1455271" cy="808484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1455271" cy="808484"/>
          </a:xfrm>
          <a:prstGeom prst="rect">
            <a:avLst/>
          </a:prstGeom>
          <a:noFill/>
        </p:spPr>
      </p:pic>
      <p:pic>
        <p:nvPicPr>
          <p:cNvPr id="13" name="Picture 2" descr="C:\Documents and Settings\Admin\Рабочий стол\28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77619" y="898854"/>
            <a:ext cx="1714500" cy="952500"/>
          </a:xfrm>
          <a:prstGeom prst="rect">
            <a:avLst/>
          </a:prstGeom>
          <a:noFill/>
        </p:spPr>
      </p:pic>
      <p:pic>
        <p:nvPicPr>
          <p:cNvPr id="14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348880"/>
            <a:ext cx="1042417" cy="922138"/>
          </a:xfrm>
          <a:prstGeom prst="rect">
            <a:avLst/>
          </a:prstGeom>
          <a:noFill/>
        </p:spPr>
      </p:pic>
      <p:pic>
        <p:nvPicPr>
          <p:cNvPr id="15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484784"/>
            <a:ext cx="1042417" cy="922138"/>
          </a:xfrm>
          <a:prstGeom prst="rect">
            <a:avLst/>
          </a:prstGeom>
          <a:noFill/>
        </p:spPr>
      </p:pic>
      <p:pic>
        <p:nvPicPr>
          <p:cNvPr id="16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1042417" cy="922138"/>
          </a:xfrm>
          <a:prstGeom prst="rect">
            <a:avLst/>
          </a:prstGeom>
          <a:noFill/>
        </p:spPr>
      </p:pic>
      <p:pic>
        <p:nvPicPr>
          <p:cNvPr id="17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8680"/>
            <a:ext cx="1042417" cy="922138"/>
          </a:xfrm>
          <a:prstGeom prst="rect">
            <a:avLst/>
          </a:prstGeom>
          <a:noFill/>
        </p:spPr>
      </p:pic>
      <p:pic>
        <p:nvPicPr>
          <p:cNvPr id="18" name="Picture 3" descr="C:\Documents and Settings\Admin\Рабочий стол\app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48680"/>
            <a:ext cx="1042417" cy="922138"/>
          </a:xfrm>
          <a:prstGeom prst="rect">
            <a:avLst/>
          </a:prstGeom>
          <a:noFill/>
        </p:spPr>
      </p:pic>
      <p:sp>
        <p:nvSpPr>
          <p:cNvPr id="22" name="Дуга 21"/>
          <p:cNvSpPr/>
          <p:nvPr/>
        </p:nvSpPr>
        <p:spPr>
          <a:xfrm>
            <a:off x="971600" y="4797152"/>
            <a:ext cx="504056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1115616" y="5373216"/>
            <a:ext cx="495672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563888" y="47971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347864" y="5373216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47864" y="5805264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635896" y="5157192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32240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67944" y="54452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48264" y="49411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Дуга 36"/>
          <p:cNvSpPr/>
          <p:nvPr/>
        </p:nvSpPr>
        <p:spPr>
          <a:xfrm>
            <a:off x="6732240" y="5445224"/>
            <a:ext cx="504056" cy="504056"/>
          </a:xfrm>
          <a:prstGeom prst="arc">
            <a:avLst>
              <a:gd name="adj1" fmla="val 16200000"/>
              <a:gd name="adj2" fmla="val 59230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404665"/>
          <a:ext cx="7643193" cy="5371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7731"/>
                <a:gridCol w="2547731"/>
                <a:gridCol w="2547731"/>
              </a:tblGrid>
              <a:tr h="7449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13 23 33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14 24 34 44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15 25 35</a:t>
                      </a:r>
                      <a:endParaRPr lang="ru-RU" sz="3200" dirty="0"/>
                    </a:p>
                  </a:txBody>
                  <a:tcPr/>
                </a:tc>
              </a:tr>
              <a:tr h="7449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</a:tr>
              <a:tr h="388144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2+1</a:t>
                      </a:r>
                    </a:p>
                    <a:p>
                      <a:r>
                        <a:rPr lang="en-US" sz="3200" dirty="0" smtClean="0"/>
                        <a:t>0+3</a:t>
                      </a:r>
                    </a:p>
                    <a:p>
                      <a:r>
                        <a:rPr lang="en-US" sz="3200" dirty="0" smtClean="0"/>
                        <a:t>1+2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0+4</a:t>
                      </a:r>
                    </a:p>
                    <a:p>
                      <a:r>
                        <a:rPr lang="en-US" sz="3200" dirty="0" smtClean="0"/>
                        <a:t>1+1+1+1+1</a:t>
                      </a:r>
                    </a:p>
                    <a:p>
                      <a:r>
                        <a:rPr lang="en-US" sz="3200" dirty="0" smtClean="0"/>
                        <a:t>1+3</a:t>
                      </a:r>
                    </a:p>
                    <a:p>
                      <a:r>
                        <a:rPr lang="en-US" sz="3200" dirty="0" smtClean="0"/>
                        <a:t>3+1</a:t>
                      </a:r>
                    </a:p>
                    <a:p>
                      <a:r>
                        <a:rPr lang="en-US" sz="3200" dirty="0" smtClean="0"/>
                        <a:t>2+2</a:t>
                      </a:r>
                    </a:p>
                    <a:p>
                      <a:r>
                        <a:rPr lang="en-US" sz="3200" dirty="0" smtClean="0"/>
                        <a:t>2+2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0+5</a:t>
                      </a:r>
                    </a:p>
                    <a:p>
                      <a:r>
                        <a:rPr lang="en-US" sz="3200" dirty="0" smtClean="0"/>
                        <a:t>2+3</a:t>
                      </a:r>
                    </a:p>
                    <a:p>
                      <a:r>
                        <a:rPr lang="en-US" sz="3200" dirty="0" smtClean="0"/>
                        <a:t>3+2</a:t>
                      </a:r>
                    </a:p>
                    <a:p>
                      <a:r>
                        <a:rPr lang="en-US" sz="3200" dirty="0" smtClean="0"/>
                        <a:t>1+4</a:t>
                      </a:r>
                    </a:p>
                    <a:p>
                      <a:r>
                        <a:rPr lang="en-US" sz="3200" dirty="0" smtClean="0"/>
                        <a:t>4+1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FF0000"/>
                </a:solidFill>
              </a:rPr>
              <a:t>Моделирование маленькими человечками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ru-RU" sz="3600" dirty="0"/>
              <a:t>Прием, позволяющий объяснить и сформировать внутреннее строение объектов и взаимодействие между ними. Для этого используются человечки обладающие разными свойствами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/>
            </a:r>
            <a:br>
              <a:rPr lang="en-US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Documents and Settings\Admin\Рабочий стол\1_html_m5c6ba9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240" b="9240"/>
          <a:stretch>
            <a:fillRect/>
          </a:stretch>
        </p:blipFill>
        <p:spPr bwMode="auto">
          <a:xfrm>
            <a:off x="251520" y="188640"/>
            <a:ext cx="5472608" cy="6400711"/>
          </a:xfrm>
          <a:prstGeom prst="rect">
            <a:avLst/>
          </a:prstGeom>
          <a:noFill/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724128" y="264794"/>
            <a:ext cx="3024336" cy="554046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Писатель – фантаст 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Г.С.Альт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r>
              <a:rPr lang="ru-RU" sz="4000" b="1" dirty="0" err="1" smtClean="0">
                <a:solidFill>
                  <a:srgbClr val="7030A0"/>
                </a:solidFill>
              </a:rPr>
              <a:t>шуллер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5220072" y="332656"/>
            <a:ext cx="1512168" cy="5461223"/>
            <a:chOff x="3858370" y="2924944"/>
            <a:chExt cx="1062225" cy="3355450"/>
          </a:xfrm>
        </p:grpSpPr>
        <p:sp>
          <p:nvSpPr>
            <p:cNvPr id="5" name="Прямоугольник 4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Группа 16"/>
          <p:cNvGrpSpPr>
            <a:grpSpLocks/>
          </p:cNvGrpSpPr>
          <p:nvPr/>
        </p:nvGrpSpPr>
        <p:grpSpPr bwMode="auto">
          <a:xfrm>
            <a:off x="3059832" y="332656"/>
            <a:ext cx="1440160" cy="5605239"/>
            <a:chOff x="3858370" y="2924944"/>
            <a:chExt cx="1062225" cy="3355450"/>
          </a:xfrm>
        </p:grpSpPr>
        <p:sp>
          <p:nvSpPr>
            <p:cNvPr id="12" name="Прямоугольник 11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Группа 16"/>
          <p:cNvGrpSpPr>
            <a:grpSpLocks/>
          </p:cNvGrpSpPr>
          <p:nvPr/>
        </p:nvGrpSpPr>
        <p:grpSpPr bwMode="auto">
          <a:xfrm>
            <a:off x="1043608" y="260648"/>
            <a:ext cx="1440160" cy="5749255"/>
            <a:chOff x="3858370" y="2924944"/>
            <a:chExt cx="1062225" cy="3355450"/>
          </a:xfrm>
        </p:grpSpPr>
        <p:sp>
          <p:nvSpPr>
            <p:cNvPr id="19" name="Прямоугольник 18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24"/>
          <p:cNvGrpSpPr>
            <a:grpSpLocks/>
          </p:cNvGrpSpPr>
          <p:nvPr/>
        </p:nvGrpSpPr>
        <p:grpSpPr bwMode="auto">
          <a:xfrm>
            <a:off x="899592" y="692696"/>
            <a:ext cx="2160240" cy="5544616"/>
            <a:chOff x="3498328" y="2924944"/>
            <a:chExt cx="1838140" cy="3355450"/>
          </a:xfrm>
        </p:grpSpPr>
        <p:sp>
          <p:nvSpPr>
            <p:cNvPr id="8" name="Круговая стрелка 7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Круговая стрелка 8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6" name="Группа 24"/>
          <p:cNvGrpSpPr>
            <a:grpSpLocks/>
          </p:cNvGrpSpPr>
          <p:nvPr/>
        </p:nvGrpSpPr>
        <p:grpSpPr bwMode="auto">
          <a:xfrm>
            <a:off x="3491880" y="692696"/>
            <a:ext cx="2304256" cy="5585172"/>
            <a:chOff x="3498328" y="2924944"/>
            <a:chExt cx="1838140" cy="3355450"/>
          </a:xfrm>
        </p:grpSpPr>
        <p:sp>
          <p:nvSpPr>
            <p:cNvPr id="17" name="Круговая стрелка 16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Круговая стрелка 17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6084168" y="620688"/>
            <a:ext cx="2088232" cy="5657180"/>
            <a:chOff x="3498328" y="2924944"/>
            <a:chExt cx="1838140" cy="3355450"/>
          </a:xfrm>
        </p:grpSpPr>
        <p:sp>
          <p:nvSpPr>
            <p:cNvPr id="26" name="Круговая стрелка 25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Круговая стрелка 26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>
            <a:grpSpLocks/>
          </p:cNvGrpSpPr>
          <p:nvPr/>
        </p:nvGrpSpPr>
        <p:grpSpPr bwMode="auto">
          <a:xfrm>
            <a:off x="683568" y="476672"/>
            <a:ext cx="2232248" cy="5761509"/>
            <a:chOff x="3466294" y="2908041"/>
            <a:chExt cx="2116293" cy="3622102"/>
          </a:xfrm>
        </p:grpSpPr>
        <p:sp>
          <p:nvSpPr>
            <p:cNvPr id="3" name="Прямоугольник 2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46"/>
          <p:cNvGrpSpPr>
            <a:grpSpLocks/>
          </p:cNvGrpSpPr>
          <p:nvPr/>
        </p:nvGrpSpPr>
        <p:grpSpPr bwMode="auto">
          <a:xfrm>
            <a:off x="3275856" y="476672"/>
            <a:ext cx="2376264" cy="5329461"/>
            <a:chOff x="3466294" y="2908041"/>
            <a:chExt cx="2116293" cy="3622102"/>
          </a:xfrm>
        </p:grpSpPr>
        <p:sp>
          <p:nvSpPr>
            <p:cNvPr id="14" name="Прямоугольник 13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Группа 46"/>
          <p:cNvGrpSpPr>
            <a:grpSpLocks/>
          </p:cNvGrpSpPr>
          <p:nvPr/>
        </p:nvGrpSpPr>
        <p:grpSpPr bwMode="auto">
          <a:xfrm>
            <a:off x="5868144" y="620688"/>
            <a:ext cx="2304256" cy="5257453"/>
            <a:chOff x="3466294" y="2908041"/>
            <a:chExt cx="2116293" cy="3622102"/>
          </a:xfrm>
        </p:grpSpPr>
        <p:sp>
          <p:nvSpPr>
            <p:cNvPr id="25" name="Прямоугольник 24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>
                <a:solidFill>
                  <a:srgbClr val="7030A0"/>
                </a:solidFill>
              </a:rPr>
              <a:t>При знакомстве с понятиями «Форма предмета»  дети  знакомятся и со «Свойствами предмета»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C:\Documents and Settings\Admin\Рабочий стол\1401044818663b04c519a11f16d3e7e17b74f06b4de_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312368" cy="2153039"/>
          </a:xfrm>
          <a:prstGeom prst="rect">
            <a:avLst/>
          </a:prstGeom>
          <a:noFill/>
        </p:spPr>
      </p:pic>
      <p:pic>
        <p:nvPicPr>
          <p:cNvPr id="49155" name="Picture 3" descr="C:\Documents and Settings\Admin\Рабочий стол\1325171994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2590800" cy="1628775"/>
          </a:xfrm>
          <a:prstGeom prst="rect">
            <a:avLst/>
          </a:prstGeom>
          <a:noFill/>
        </p:spPr>
      </p:pic>
      <p:grpSp>
        <p:nvGrpSpPr>
          <p:cNvPr id="51" name="Группа 46"/>
          <p:cNvGrpSpPr>
            <a:grpSpLocks/>
          </p:cNvGrpSpPr>
          <p:nvPr/>
        </p:nvGrpSpPr>
        <p:grpSpPr bwMode="auto">
          <a:xfrm>
            <a:off x="6732240" y="1628800"/>
            <a:ext cx="1656184" cy="4176464"/>
            <a:chOff x="3466294" y="2908041"/>
            <a:chExt cx="2116293" cy="3622102"/>
          </a:xfrm>
        </p:grpSpPr>
        <p:sp>
          <p:nvSpPr>
            <p:cNvPr id="52" name="Прямоугольник 51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Группа 24"/>
          <p:cNvGrpSpPr>
            <a:grpSpLocks/>
          </p:cNvGrpSpPr>
          <p:nvPr/>
        </p:nvGrpSpPr>
        <p:grpSpPr bwMode="auto">
          <a:xfrm>
            <a:off x="3779912" y="1772816"/>
            <a:ext cx="1296144" cy="3960440"/>
            <a:chOff x="3498328" y="2924944"/>
            <a:chExt cx="1838140" cy="3355450"/>
          </a:xfrm>
        </p:grpSpPr>
        <p:sp>
          <p:nvSpPr>
            <p:cNvPr id="28" name="Круговая стрелка 27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Круговая стрелка 28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6" name="Группа 24"/>
          <p:cNvGrpSpPr>
            <a:grpSpLocks/>
          </p:cNvGrpSpPr>
          <p:nvPr/>
        </p:nvGrpSpPr>
        <p:grpSpPr bwMode="auto">
          <a:xfrm>
            <a:off x="5220072" y="1700808"/>
            <a:ext cx="1440160" cy="3960440"/>
            <a:chOff x="3498328" y="2924944"/>
            <a:chExt cx="1838140" cy="3355450"/>
          </a:xfrm>
        </p:grpSpPr>
        <p:sp>
          <p:nvSpPr>
            <p:cNvPr id="37" name="Круговая стрелка 36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Круговая стрелка 37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0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0178" name="Picture 2" descr="C:\Documents and Settings\Admin\Рабочий стол\86706527_4121583_5302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3528392" cy="2504661"/>
          </a:xfrm>
          <a:prstGeom prst="rect">
            <a:avLst/>
          </a:prstGeom>
          <a:noFill/>
        </p:spPr>
      </p:pic>
      <p:pic>
        <p:nvPicPr>
          <p:cNvPr id="50179" name="Picture 3" descr="C:\Documents and Settings\Admin\Рабочий стол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836712"/>
            <a:ext cx="4527842" cy="2609763"/>
          </a:xfrm>
          <a:prstGeom prst="rect">
            <a:avLst/>
          </a:prstGeom>
          <a:noFill/>
        </p:spPr>
      </p:pic>
      <p:grpSp>
        <p:nvGrpSpPr>
          <p:cNvPr id="14" name="Группа 16"/>
          <p:cNvGrpSpPr>
            <a:grpSpLocks noGrp="1"/>
          </p:cNvGrpSpPr>
          <p:nvPr/>
        </p:nvGrpSpPr>
        <p:grpSpPr bwMode="auto">
          <a:xfrm>
            <a:off x="1979712" y="3789040"/>
            <a:ext cx="864096" cy="2664296"/>
            <a:chOff x="3858370" y="2924944"/>
            <a:chExt cx="1062225" cy="3355450"/>
          </a:xfrm>
        </p:grpSpPr>
        <p:sp>
          <p:nvSpPr>
            <p:cNvPr id="15" name="Прямоугольник 14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Группа 16"/>
          <p:cNvGrpSpPr>
            <a:grpSpLocks/>
          </p:cNvGrpSpPr>
          <p:nvPr/>
        </p:nvGrpSpPr>
        <p:grpSpPr bwMode="auto">
          <a:xfrm>
            <a:off x="4355976" y="3933056"/>
            <a:ext cx="1008112" cy="2580903"/>
            <a:chOff x="3858370" y="2924944"/>
            <a:chExt cx="1062225" cy="3355450"/>
          </a:xfrm>
        </p:grpSpPr>
        <p:sp>
          <p:nvSpPr>
            <p:cNvPr id="22" name="Прямоугольник 21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Группа 16"/>
          <p:cNvGrpSpPr>
            <a:grpSpLocks/>
          </p:cNvGrpSpPr>
          <p:nvPr/>
        </p:nvGrpSpPr>
        <p:grpSpPr bwMode="auto">
          <a:xfrm>
            <a:off x="3275856" y="3789040"/>
            <a:ext cx="864096" cy="2652911"/>
            <a:chOff x="3858370" y="2924944"/>
            <a:chExt cx="1062225" cy="3355450"/>
          </a:xfrm>
        </p:grpSpPr>
        <p:sp>
          <p:nvSpPr>
            <p:cNvPr id="29" name="Прямоугольник 28"/>
            <p:cNvSpPr/>
            <p:nvPr/>
          </p:nvSpPr>
          <p:spPr>
            <a:xfrm rot="3212155">
              <a:off x="4305511" y="4170119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 rot="7299359">
              <a:off x="3387774" y="4144723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3212155">
              <a:off x="4222947" y="5647851"/>
              <a:ext cx="1085680" cy="1444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7166603">
              <a:off x="3512415" y="5666103"/>
              <a:ext cx="1085680" cy="142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75956" y="3807456"/>
              <a:ext cx="21593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29820" y="2924944"/>
              <a:ext cx="957432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 descr="C:\Documents and Settings\Admin\Рабочий стол\iрр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0"/>
            <a:ext cx="3528392" cy="2815206"/>
          </a:xfrm>
          <a:prstGeom prst="rect">
            <a:avLst/>
          </a:prstGeom>
          <a:noFill/>
        </p:spPr>
      </p:pic>
      <p:pic>
        <p:nvPicPr>
          <p:cNvPr id="51203" name="Picture 3" descr="C:\Documents and Settings\Admin\Рабочий стол\PoiresCitonLong.jpg"/>
          <p:cNvPicPr>
            <a:picLocks noChangeAspect="1" noChangeArrowheads="1"/>
          </p:cNvPicPr>
          <p:nvPr/>
        </p:nvPicPr>
        <p:blipFill>
          <a:blip r:embed="rId3" cstate="print"/>
          <a:srcRect r="4878" b="19397"/>
          <a:stretch>
            <a:fillRect/>
          </a:stretch>
        </p:blipFill>
        <p:spPr bwMode="auto">
          <a:xfrm>
            <a:off x="539552" y="332656"/>
            <a:ext cx="2808312" cy="2520280"/>
          </a:xfrm>
          <a:prstGeom prst="rect">
            <a:avLst/>
          </a:prstGeom>
          <a:noFill/>
        </p:spPr>
      </p:pic>
      <p:grpSp>
        <p:nvGrpSpPr>
          <p:cNvPr id="19" name="Группа 24"/>
          <p:cNvGrpSpPr>
            <a:grpSpLocks/>
          </p:cNvGrpSpPr>
          <p:nvPr/>
        </p:nvGrpSpPr>
        <p:grpSpPr bwMode="auto">
          <a:xfrm>
            <a:off x="4499992" y="2996952"/>
            <a:ext cx="1152128" cy="3240360"/>
            <a:chOff x="3498328" y="2924944"/>
            <a:chExt cx="1838140" cy="3355450"/>
          </a:xfrm>
        </p:grpSpPr>
        <p:sp>
          <p:nvSpPr>
            <p:cNvPr id="20" name="Круговая стрелка 19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Круговая стрелка 20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" name="Группа 24"/>
          <p:cNvGrpSpPr>
            <a:grpSpLocks/>
          </p:cNvGrpSpPr>
          <p:nvPr/>
        </p:nvGrpSpPr>
        <p:grpSpPr bwMode="auto">
          <a:xfrm>
            <a:off x="5868144" y="2996952"/>
            <a:ext cx="1224136" cy="3240360"/>
            <a:chOff x="3498328" y="2924944"/>
            <a:chExt cx="1838140" cy="3355450"/>
          </a:xfrm>
        </p:grpSpPr>
        <p:sp>
          <p:nvSpPr>
            <p:cNvPr id="29" name="Круговая стрелка 28"/>
            <p:cNvSpPr/>
            <p:nvPr/>
          </p:nvSpPr>
          <p:spPr>
            <a:xfrm rot="16363122">
              <a:off x="3793605" y="3482022"/>
              <a:ext cx="1139647" cy="1730201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0" name="Круговая стрелка 29"/>
            <p:cNvSpPr/>
            <p:nvPr/>
          </p:nvSpPr>
          <p:spPr>
            <a:xfrm rot="5400000">
              <a:off x="3838845" y="3481228"/>
              <a:ext cx="1139647" cy="1731789"/>
            </a:xfrm>
            <a:prstGeom prst="circular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 rot="3212155">
              <a:off x="4222979" y="5647871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 rot="7166603">
              <a:off x="3511851" y="5665330"/>
              <a:ext cx="1085680" cy="1444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76125" y="3807456"/>
              <a:ext cx="215878" cy="15840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30085" y="2924944"/>
              <a:ext cx="957167" cy="9364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511027" y="6121669"/>
              <a:ext cx="360327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976142" y="6131192"/>
              <a:ext cx="360326" cy="114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7" name="Группа 46"/>
          <p:cNvGrpSpPr>
            <a:grpSpLocks/>
          </p:cNvGrpSpPr>
          <p:nvPr/>
        </p:nvGrpSpPr>
        <p:grpSpPr bwMode="auto">
          <a:xfrm>
            <a:off x="1115616" y="3068960"/>
            <a:ext cx="1512168" cy="3312368"/>
            <a:chOff x="3466294" y="2908041"/>
            <a:chExt cx="2116293" cy="3622102"/>
          </a:xfrm>
        </p:grpSpPr>
        <p:sp>
          <p:nvSpPr>
            <p:cNvPr id="38" name="Прямоугольник 37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Группа 46"/>
          <p:cNvGrpSpPr>
            <a:grpSpLocks/>
          </p:cNvGrpSpPr>
          <p:nvPr/>
        </p:nvGrpSpPr>
        <p:grpSpPr bwMode="auto">
          <a:xfrm>
            <a:off x="2771800" y="3068960"/>
            <a:ext cx="1224136" cy="3168352"/>
            <a:chOff x="3466294" y="2908041"/>
            <a:chExt cx="2116293" cy="3622102"/>
          </a:xfrm>
        </p:grpSpPr>
        <p:sp>
          <p:nvSpPr>
            <p:cNvPr id="49" name="Прямоугольник 48"/>
            <p:cNvSpPr/>
            <p:nvPr/>
          </p:nvSpPr>
          <p:spPr>
            <a:xfrm rot="2418287">
              <a:off x="4304672" y="4153082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 rot="7299359">
              <a:off x="3520206" y="4214021"/>
              <a:ext cx="1084626" cy="14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 rot="4447642">
              <a:off x="3239497" y="5914679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 rot="8204705">
              <a:off x="3466294" y="5121041"/>
              <a:ext cx="1086635" cy="1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276183" y="3790324"/>
              <a:ext cx="215699" cy="12231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930251" y="2908041"/>
              <a:ext cx="956402" cy="9369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 rot="968097">
              <a:off x="4495952" y="5928586"/>
              <a:ext cx="1086635" cy="14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 rot="4725160">
              <a:off x="3950588" y="5319503"/>
              <a:ext cx="1084625" cy="1444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 rot="4023927">
              <a:off x="3109264" y="4182925"/>
              <a:ext cx="1086448" cy="144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 rot="10303048">
              <a:off x="4143915" y="4545005"/>
              <a:ext cx="1180240" cy="1367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Таким образом, можно сказать, что дошкольный возраст и технология ТРИЗ, дают прекрасные возможности, для развития способностей к познанию математике. И от того на сколько были использованы эти возможности во многом будет зависеть творческий потенциал  взрослого человека.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Правила </a:t>
            </a:r>
            <a:r>
              <a:rPr lang="ru-RU" sz="3600" dirty="0">
                <a:solidFill>
                  <a:srgbClr val="FF0000"/>
                </a:solidFill>
              </a:rPr>
              <a:t>по применению методов и приемов ТРИЗ.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Изучить методы и приемы ТРИЗ</a:t>
            </a:r>
          </a:p>
          <a:p>
            <a:pPr lvl="0"/>
            <a:r>
              <a:rPr lang="ru-RU" dirty="0"/>
              <a:t>Тщательно продумать, как организовать обучение детей</a:t>
            </a:r>
          </a:p>
          <a:p>
            <a:pPr lvl="0"/>
            <a:r>
              <a:rPr lang="ru-RU" dirty="0"/>
              <a:t>Для обучения ребенка создать комфортную обстановку</a:t>
            </a:r>
          </a:p>
          <a:p>
            <a:pPr lvl="0"/>
            <a:r>
              <a:rPr lang="ru-RU" dirty="0"/>
              <a:t>Обдумать вопросы и предполагаемые ответы детей</a:t>
            </a:r>
          </a:p>
          <a:p>
            <a:pPr lvl="0"/>
            <a:r>
              <a:rPr lang="ru-RU" dirty="0"/>
              <a:t>Использовать привлекательный наглядный материал, в котором ярко подчеркнуть именно тот признак, на который должно быть направленно внимание детей</a:t>
            </a:r>
          </a:p>
          <a:p>
            <a:pPr lvl="0"/>
            <a:r>
              <a:rPr lang="ru-RU" dirty="0"/>
              <a:t>Использовать нетрадиционный материал</a:t>
            </a:r>
          </a:p>
          <a:p>
            <a:pPr lvl="0"/>
            <a:r>
              <a:rPr lang="ru-RU" dirty="0"/>
              <a:t>Наглядные, словесные и практические методы и приемы обучения использовать в комплексе.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Кроме того, методы ТРИЗ учат детей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/>
              <a:t>Слышать вопрос воспитателя и ответ другого ребенка</a:t>
            </a:r>
          </a:p>
          <a:p>
            <a:pPr lvl="0"/>
            <a:r>
              <a:rPr lang="ru-RU" sz="2800" dirty="0"/>
              <a:t>Формулировать свой ответ</a:t>
            </a:r>
          </a:p>
          <a:p>
            <a:pPr lvl="0"/>
            <a:r>
              <a:rPr lang="ru-RU" sz="2800" dirty="0"/>
              <a:t>Оперировать математической терминологией</a:t>
            </a:r>
          </a:p>
          <a:p>
            <a:pPr lvl="0"/>
            <a:r>
              <a:rPr lang="ru-RU" sz="2800" dirty="0"/>
              <a:t>Осуществлять самоконтроль и </a:t>
            </a:r>
            <a:r>
              <a:rPr lang="ru-RU" sz="2800" dirty="0" err="1"/>
              <a:t>взаимоконтороль</a:t>
            </a:r>
            <a:endParaRPr lang="ru-RU" sz="2800" dirty="0"/>
          </a:p>
          <a:p>
            <a:pPr lvl="0"/>
            <a:r>
              <a:rPr lang="ru-RU" sz="2800" dirty="0"/>
              <a:t>Справедливо оценивать результаты своей работы и работы сверстников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7300" b="1" dirty="0" smtClean="0">
                <a:solidFill>
                  <a:srgbClr val="FF0000"/>
                </a:solidFill>
                <a:latin typeface="+mn-lt"/>
              </a:rPr>
              <a:t>Цель </a:t>
            </a:r>
            <a:r>
              <a:rPr lang="ru-RU" sz="7300" b="1" dirty="0">
                <a:solidFill>
                  <a:srgbClr val="FF0000"/>
                </a:solidFill>
                <a:latin typeface="+mn-lt"/>
              </a:rPr>
              <a:t>ТРИЗ</a:t>
            </a:r>
            <a:br>
              <a:rPr lang="ru-RU" sz="7300" b="1" dirty="0">
                <a:solidFill>
                  <a:srgbClr val="FF0000"/>
                </a:solidFill>
                <a:latin typeface="+mn-lt"/>
              </a:rPr>
            </a:b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Научить мыслить системно, с пониманием происходящих процессов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Девиз </a:t>
            </a:r>
            <a:r>
              <a:rPr lang="ru-RU" sz="6000" b="1" dirty="0" err="1">
                <a:solidFill>
                  <a:srgbClr val="FF0000"/>
                </a:solidFill>
              </a:rPr>
              <a:t>ТРИЗовцев</a:t>
            </a: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 smtClean="0"/>
          </a:p>
          <a:p>
            <a:pPr algn="ctr"/>
            <a:r>
              <a:rPr lang="ru-RU" sz="6000" dirty="0" smtClean="0"/>
              <a:t>«</a:t>
            </a:r>
            <a:r>
              <a:rPr lang="ru-RU" sz="6000" dirty="0"/>
              <a:t>Можно </a:t>
            </a:r>
            <a:r>
              <a:rPr lang="ru-RU" sz="6000" dirty="0" smtClean="0"/>
              <a:t>говорить</a:t>
            </a:r>
            <a:endParaRPr lang="en-US" sz="6000" dirty="0" smtClean="0"/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u="sng" dirty="0"/>
              <a:t>всё!»</a:t>
            </a:r>
            <a:endParaRPr lang="ru-RU" sz="8000" u="sng" dirty="0"/>
          </a:p>
          <a:p>
            <a:pPr algn="ctr"/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/>
              <a:t>В </a:t>
            </a:r>
            <a:r>
              <a:rPr lang="ru-RU" sz="4400" dirty="0" err="1"/>
              <a:t>ТРИз</a:t>
            </a:r>
            <a:r>
              <a:rPr lang="ru-RU" sz="4400" dirty="0"/>
              <a:t> существует </a:t>
            </a:r>
            <a:r>
              <a:rPr lang="ru-RU" sz="4400" u="sng" dirty="0"/>
              <a:t>много приемов </a:t>
            </a:r>
            <a:r>
              <a:rPr lang="ru-RU" sz="4400" dirty="0"/>
              <a:t> работы для активизации творческих  способностей </a:t>
            </a: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u="sng" dirty="0"/>
              <a:t>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Благодаря ТРИЗ технологии процесс обучения является интересным и увлекательным.</a:t>
            </a:r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Методы и приемы ТРИЗ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Мозговой штурм</a:t>
            </a:r>
          </a:p>
          <a:p>
            <a:pPr lvl="0"/>
            <a:r>
              <a:rPr lang="ru-RU" sz="3200" dirty="0" smtClean="0"/>
              <a:t>Прием  фантазирования (</a:t>
            </a:r>
            <a:r>
              <a:rPr lang="ru-RU" sz="3200" dirty="0" err="1" smtClean="0"/>
              <a:t>Эвроритм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Творческие задания</a:t>
            </a:r>
            <a:endParaRPr lang="ru-RU" sz="3200" dirty="0"/>
          </a:p>
          <a:p>
            <a:pPr lvl="0"/>
            <a:r>
              <a:rPr lang="ru-RU" sz="3200" dirty="0"/>
              <a:t>«Да- Нет»</a:t>
            </a:r>
          </a:p>
          <a:p>
            <a:pPr lvl="0"/>
            <a:r>
              <a:rPr lang="ru-RU" sz="3200" dirty="0"/>
              <a:t>Системный оператор</a:t>
            </a:r>
          </a:p>
          <a:p>
            <a:pPr lvl="0"/>
            <a:r>
              <a:rPr lang="ru-RU" sz="3200" dirty="0"/>
              <a:t>Моделирование  маленькими человечками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pPr lvl="0" algn="ctr"/>
            <a:r>
              <a:rPr lang="ru-RU" sz="4400" b="1" dirty="0">
                <a:solidFill>
                  <a:srgbClr val="FF0000"/>
                </a:solidFill>
              </a:rPr>
              <a:t>Мозговой штурм</a:t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/>
              <a:t>Необходим тогда, когда обсуждается ситуация, из которой на первый взгляд нет реального выхода. Благодаря «Мозговому штурму» дети понимают, что из любой ситуации есть выход, таким образом у них формируются основы рационального творческого мышления.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295</TotalTime>
  <Words>563</Words>
  <Application>Microsoft Office PowerPoint</Application>
  <PresentationFormat>Экран (4:3)</PresentationFormat>
  <Paragraphs>114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Эркер</vt:lpstr>
      <vt:lpstr>Использование технологий ТРИЗ  в непосредственной образовательной деятельности  по формированию элементарных математических представлений  </vt:lpstr>
      <vt:lpstr>ТРИЗ  (теория решения изобретательных задач)</vt:lpstr>
      <vt:lpstr> </vt:lpstr>
      <vt:lpstr> Цель ТРИЗ </vt:lpstr>
      <vt:lpstr>      Девиз ТРИЗовцев  </vt:lpstr>
      <vt:lpstr>Презентация PowerPoint</vt:lpstr>
      <vt:lpstr>Презентация PowerPoint</vt:lpstr>
      <vt:lpstr>Методы и приемы ТРИЗ </vt:lpstr>
      <vt:lpstr>Мозговой штурм </vt:lpstr>
      <vt:lpstr>Чтобы посчитать бананы, растущие высоко на пальме их сначала нужно снять!</vt:lpstr>
      <vt:lpstr>Прием  фантазирования (Эвроритм) </vt:lpstr>
      <vt:lpstr>Составить рекламное объявление для газеты так, чтобы слова начинались на одну букву «П», и использовать не более 10 слов. </vt:lpstr>
      <vt:lpstr>Продается певчий пушистый попугай Петька, пятилетний, полузеленный. Пожалуйста приходите посмотреть. </vt:lpstr>
      <vt:lpstr>  Творческие задания с элементами ТРИЗ  Нарисуй единой линией   </vt:lpstr>
      <vt:lpstr>Задание на дорисовку </vt:lpstr>
      <vt:lpstr>Презентация PowerPoint</vt:lpstr>
      <vt:lpstr>Презентация PowerPoint</vt:lpstr>
      <vt:lpstr>Задания со счетными палочками </vt:lpstr>
      <vt:lpstr>Презентация PowerPoint</vt:lpstr>
      <vt:lpstr> Волшебные фигуры  </vt:lpstr>
      <vt:lpstr>Презентация PowerPoint</vt:lpstr>
      <vt:lpstr>«Да-Нет» </vt:lpstr>
      <vt:lpstr>Презентация PowerPoint</vt:lpstr>
      <vt:lpstr>Системный оператор  </vt:lpstr>
      <vt:lpstr>Рассмотрим систему </vt:lpstr>
      <vt:lpstr>Презентация PowerPoint</vt:lpstr>
      <vt:lpstr>Презентация PowerPoint</vt:lpstr>
      <vt:lpstr>Презентация PowerPoint</vt:lpstr>
      <vt:lpstr>Моделирование маленькими человечками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Правила по применению методов и приемов ТРИЗ. </vt:lpstr>
      <vt:lpstr>Кроме того, методы ТРИЗ учат детей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технологий ТРИЗ в непосредственной образовательной деятельности по формированию элементарных математических представлений</dc:title>
  <dc:creator>Admin</dc:creator>
  <cp:lastModifiedBy>1</cp:lastModifiedBy>
  <cp:revision>6</cp:revision>
  <dcterms:created xsi:type="dcterms:W3CDTF">2013-08-20T08:17:51Z</dcterms:created>
  <dcterms:modified xsi:type="dcterms:W3CDTF">2016-05-24T11:26:38Z</dcterms:modified>
</cp:coreProperties>
</file>