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62" r:id="rId6"/>
    <p:sldId id="261" r:id="rId7"/>
    <p:sldId id="263" r:id="rId8"/>
    <p:sldId id="264" r:id="rId9"/>
    <p:sldId id="259" r:id="rId10"/>
    <p:sldId id="265" r:id="rId11"/>
    <p:sldId id="260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>
      <p:cViewPr varScale="1">
        <p:scale>
          <a:sx n="97" d="100"/>
          <a:sy n="97" d="100"/>
        </p:scale>
        <p:origin x="6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AE224F-8FE4-4487-8D63-FC940B705B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424936" cy="19442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Использование </a:t>
            </a:r>
            <a:r>
              <a:rPr lang="ru-RU" b="1" dirty="0" err="1" smtClean="0"/>
              <a:t>здоровьесберегающих</a:t>
            </a:r>
            <a:r>
              <a:rPr lang="ru-RU" b="1" dirty="0" smtClean="0"/>
              <a:t> </a:t>
            </a:r>
            <a:r>
              <a:rPr lang="ru-RU" b="1" dirty="0"/>
              <a:t>технологии на уроках математики.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32657"/>
            <a:ext cx="7789776" cy="792088"/>
          </a:xfrm>
        </p:spPr>
        <p:txBody>
          <a:bodyPr>
            <a:normAutofit/>
          </a:bodyPr>
          <a:lstStyle/>
          <a:p>
            <a:r>
              <a:rPr lang="ru-RU" sz="1800" dirty="0"/>
              <a:t>Муниципальное бюджетное </a:t>
            </a:r>
            <a:r>
              <a:rPr lang="ru-RU" sz="1800" dirty="0" smtClean="0"/>
              <a:t>общеобразовательное учреждение </a:t>
            </a:r>
            <a:r>
              <a:rPr lang="ru-RU" sz="1800" dirty="0"/>
              <a:t>г. Астрахани</a:t>
            </a:r>
          </a:p>
          <a:p>
            <a:r>
              <a:rPr lang="ru-RU" sz="1800" dirty="0"/>
              <a:t>«Средняя общеобразовательная  школа № 39</a:t>
            </a:r>
            <a:r>
              <a:rPr lang="ru-RU" sz="1800" dirty="0" smtClean="0"/>
              <a:t>»</a:t>
            </a:r>
          </a:p>
          <a:p>
            <a:endParaRPr lang="ru-RU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4005064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FF0000"/>
                </a:solidFill>
              </a:rPr>
              <a:t>читель </a:t>
            </a:r>
            <a:r>
              <a:rPr lang="ru-RU" dirty="0">
                <a:solidFill>
                  <a:srgbClr val="FF0000"/>
                </a:solidFill>
              </a:rPr>
              <a:t>математики Ковалев Сергей Александрович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2016 – 2017 учебный год</a:t>
            </a:r>
            <a:endParaRPr lang="en-US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«Учение </a:t>
            </a:r>
            <a:r>
              <a:rPr lang="ru-RU" dirty="0">
                <a:solidFill>
                  <a:srgbClr val="C00000"/>
                </a:solidFill>
              </a:rPr>
              <a:t>с увлечением</a:t>
            </a:r>
            <a:r>
              <a:rPr lang="ru-RU" dirty="0" smtClean="0">
                <a:solidFill>
                  <a:srgbClr val="C00000"/>
                </a:solidFill>
              </a:rPr>
              <a:t>» - проблемный </a:t>
            </a:r>
            <a:r>
              <a:rPr lang="ru-RU" dirty="0">
                <a:solidFill>
                  <a:srgbClr val="C00000"/>
                </a:solidFill>
              </a:rPr>
              <a:t>диалог 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Например, термин «скобки» можно выразить так:</a:t>
            </a:r>
          </a:p>
          <a:p>
            <a:r>
              <a:rPr lang="ru-RU" dirty="0">
                <a:solidFill>
                  <a:srgbClr val="002060"/>
                </a:solidFill>
              </a:rPr>
              <a:t>Метафора: скобки – регулировщик, показывающий кому ехать первым.</a:t>
            </a:r>
          </a:p>
          <a:p>
            <a:r>
              <a:rPr lang="ru-RU" dirty="0">
                <a:solidFill>
                  <a:srgbClr val="002060"/>
                </a:solidFill>
              </a:rPr>
              <a:t>Загадка: в примерах бывает, первое действие называет.</a:t>
            </a:r>
          </a:p>
          <a:p>
            <a:r>
              <a:rPr lang="ru-RU" dirty="0">
                <a:solidFill>
                  <a:srgbClr val="002060"/>
                </a:solidFill>
              </a:rPr>
              <a:t>Стихотворение: скобки найдем, остальное потом.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8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1"/>
            <a:ext cx="8229600" cy="136815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В процессе игры вырабатывается умение мыслить системно, продуктивно, пробуждается стремление к поиску новых идей, а это уже шаг к творчеству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Например. Рисуем </a:t>
            </a:r>
            <a:r>
              <a:rPr lang="ru-RU" dirty="0">
                <a:solidFill>
                  <a:srgbClr val="002060"/>
                </a:solidFill>
              </a:rPr>
              <a:t>по координатам 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2000"/>
                    </a14:imgEffect>
                    <a14:imgEffect>
                      <a14:brightnessContrast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2009"/>
            <a:ext cx="3528392" cy="51742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60000"/>
                    </a14:imgEffect>
                    <a14:imgEffect>
                      <a14:brightnessContrast contrast="8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728" y="1483579"/>
            <a:ext cx="3600400" cy="524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80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14600"/>
            <a:ext cx="8229600" cy="1384300"/>
          </a:xfrm>
        </p:spPr>
        <p:txBody>
          <a:bodyPr>
            <a:normAutofit fontScale="90000"/>
          </a:bodyPr>
          <a:lstStyle/>
          <a:p>
            <a:r>
              <a:rPr lang="ru-RU" sz="2800" b="1" i="1" dirty="0"/>
              <a:t>   В качестве примера рассмотрим урок-соревнование по теме: «Умножение     обыкновенных дробей»                                            </a:t>
            </a:r>
            <a:r>
              <a:rPr lang="ru-RU" sz="2800" b="1" i="1" dirty="0">
                <a:solidFill>
                  <a:srgbClr val="FF0066"/>
                </a:solidFill>
              </a:rPr>
              <a:t>Учебные задачи:</a:t>
            </a:r>
            <a:r>
              <a:rPr lang="ru-RU" sz="2800" b="1" dirty="0"/>
              <a:t> </a:t>
            </a:r>
            <a:br>
              <a:rPr lang="ru-RU" sz="2800" b="1" dirty="0"/>
            </a:br>
            <a:r>
              <a:rPr lang="ru-RU" sz="2800" b="1" dirty="0"/>
              <a:t>   1.Познакомить детей с некоторыми приёмами решения упражнений и задач.</a:t>
            </a:r>
            <a:br>
              <a:rPr lang="ru-RU" sz="2800" b="1" dirty="0"/>
            </a:br>
            <a:r>
              <a:rPr lang="ru-RU" sz="2800" b="1" dirty="0"/>
              <a:t>   2.Учить детей нетрадиционным приёмам, нестандартному решению задач повышенной трудности.</a:t>
            </a:r>
            <a:br>
              <a:rPr lang="ru-RU" sz="2800" b="1" dirty="0"/>
            </a:br>
            <a:r>
              <a:rPr lang="ru-RU" sz="2800" b="1" dirty="0"/>
              <a:t> </a:t>
            </a:r>
            <a:r>
              <a:rPr lang="ru-RU" sz="2800" b="1" i="1" dirty="0">
                <a:solidFill>
                  <a:srgbClr val="FF0066"/>
                </a:solidFill>
              </a:rPr>
              <a:t>Воспитательные задачи</a:t>
            </a:r>
            <a:r>
              <a:rPr lang="ru-RU" sz="2800" b="1" dirty="0">
                <a:solidFill>
                  <a:srgbClr val="FF0066"/>
                </a:solidFill>
              </a:rPr>
              <a:t>: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   1. Развивать внимание, память, логическое мышление детей.</a:t>
            </a:r>
            <a:br>
              <a:rPr lang="ru-RU" sz="2800" b="1" dirty="0"/>
            </a:br>
            <a:r>
              <a:rPr lang="ru-RU" sz="2800" b="1" dirty="0"/>
              <a:t>   2.Расширять математический кругозор детей и прививать интерес к математике.</a:t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120837" name="Picture 5" descr="2694732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4290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296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94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366263"/>
              </p:ext>
            </p:extLst>
          </p:nvPr>
        </p:nvGraphicFramePr>
        <p:xfrm>
          <a:off x="107504" y="188640"/>
          <a:ext cx="8915400" cy="6390958"/>
        </p:xfrm>
        <a:graphic>
          <a:graphicData uri="http://schemas.openxmlformats.org/drawingml/2006/table">
            <a:tbl>
              <a:tblPr/>
              <a:tblGrid>
                <a:gridCol w="4491608"/>
                <a:gridCol w="4423792"/>
              </a:tblGrid>
              <a:tr h="944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Содержание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Здоровьесберегающее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сопровождение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М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Ж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Д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Р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Б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Профилактика утомления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органов зрения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.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Тема урока записана на доске разноцветными буквами, в виде кривой линии, что способствует разгрузке аккомодационного аппарата.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Учитель: «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Я рад вас снова видеть на занятии по математике. Сегодня я предлагаю вам  принять участие в космическом путешествии»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Тренинг  общения.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Психомоторный настрой детей, тренинг общения, положительная мотивация, создание успеха.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45" name="WordArt 97"/>
          <p:cNvSpPr>
            <a:spLocks noChangeArrowheads="1" noChangeShapeType="1" noTextEdit="1"/>
          </p:cNvSpPr>
          <p:nvPr/>
        </p:nvSpPr>
        <p:spPr bwMode="auto">
          <a:xfrm>
            <a:off x="304800" y="2514600"/>
            <a:ext cx="3886200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204"/>
              </a:avLst>
            </a:prstTxWarp>
          </a:bodyPr>
          <a:lstStyle/>
          <a:p>
            <a:pPr algn="ctr"/>
            <a:r>
              <a:rPr lang="ru-RU" sz="4800" kern="10" spc="-48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 panose="03010101010201010101" pitchFamily="66" charset="0"/>
              </a:rPr>
              <a:t>Космическое путешествие</a:t>
            </a:r>
          </a:p>
        </p:txBody>
      </p:sp>
    </p:spTree>
    <p:extLst>
      <p:ext uri="{BB962C8B-B14F-4D97-AF65-F5344CB8AC3E}">
        <p14:creationId xmlns:p14="http://schemas.microsoft.com/office/powerpoint/2010/main" val="2660695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031" name="Group 159"/>
          <p:cNvGraphicFramePr>
            <a:graphicFrameLocks noGrp="1"/>
          </p:cNvGraphicFramePr>
          <p:nvPr>
            <p:ph/>
          </p:nvPr>
        </p:nvGraphicFramePr>
        <p:xfrm>
          <a:off x="228600" y="292100"/>
          <a:ext cx="8763000" cy="6323457"/>
        </p:xfrm>
        <a:graphic>
          <a:graphicData uri="http://schemas.openxmlformats.org/drawingml/2006/table">
            <a:tbl>
              <a:tblPr/>
              <a:tblGrid>
                <a:gridCol w="4038600"/>
                <a:gridCol w="4724400"/>
              </a:tblGrid>
              <a:tr h="3365500">
                <a:tc>
                  <a:txBody>
                    <a:bodyPr/>
                    <a:lstStyle>
                      <a:lvl1pPr marL="711200" indent="-711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1066800" indent="-609600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422400" indent="-5080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828800" indent="-457200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286000" indent="-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743200" indent="-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200400" indent="-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657600" indent="-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114800" indent="-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romanUcPeriod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Разминка.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Решить задачу: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„В 6 классе из 29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учащихся 4 мальчика и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5 девочек страдают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искривлением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позвоночника. Сколько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процентов мальчиков и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девочек из 6 класса не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всегда правильно сидят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за столом?”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Тренинг «Сядем правильно»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Тренинг направлен на формирование правильной осанки и повышение работоспособности: «Сядьте правильно, удобно, приготовьтесь выполнять индивидуальные задания».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9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 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Решить примеры: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В результате их решения на доске появляется девиз путешествия: «Книга ― книгой, а мозгами двигай»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4.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Система оценивания.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За правильный ответ даются фишки – геометрические фигуры разного цвета и формы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22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937" name="Group 41"/>
          <p:cNvGraphicFramePr>
            <a:graphicFrameLocks noGrp="1"/>
          </p:cNvGraphicFramePr>
          <p:nvPr>
            <p:ph/>
          </p:nvPr>
        </p:nvGraphicFramePr>
        <p:xfrm>
          <a:off x="457200" y="292100"/>
          <a:ext cx="8229600" cy="618134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86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Решить задачу (на движение),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400" b="1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Изотерапия.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Использование цветных мелков.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Некоторые задания с помощью рисунков, схем рисуются детьми на доске, доказывается решение.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Найдите, исправьте и объясните допущенную ошибку: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Учащимся предлагаются решенные примеры, в которых допущены ошибки.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Выход к доске для объяснения решения.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Снятие напряжения мышц, увеличение двигательной активности, создание ситуации успеха.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8938" name="Picture 42" descr="055ce9c09a5597a8033c9dda3534bbd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98650"/>
            <a:ext cx="3733800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3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947" name="Group 27"/>
          <p:cNvGraphicFramePr>
            <a:graphicFrameLocks noGrp="1"/>
          </p:cNvGraphicFramePr>
          <p:nvPr>
            <p:ph/>
          </p:nvPr>
        </p:nvGraphicFramePr>
        <p:xfrm>
          <a:off x="460375" y="354013"/>
          <a:ext cx="8223250" cy="6177280"/>
        </p:xfrm>
        <a:graphic>
          <a:graphicData uri="http://schemas.openxmlformats.org/drawingml/2006/table">
            <a:tbl>
              <a:tblPr/>
              <a:tblGrid>
                <a:gridCol w="3671888"/>
                <a:gridCol w="4551362"/>
              </a:tblGrid>
              <a:tr h="279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Коллективное решение задачи.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7.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Гимнастика для глаз.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Обвести по контуру геометрические фигуры, линии. Посмотреть на предмет перед глазами, затем на дальний предмет.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Каждая группа подготовила  занимательные задачи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8.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Группы меняются местами.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Снимается эмоциональное и мышечное напряжение, увеличивается двигательная активность, поддерживается высокий уровень работоспособности.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948" name="AutoShape 28"/>
          <p:cNvSpPr>
            <a:spLocks noChangeArrowheads="1"/>
          </p:cNvSpPr>
          <p:nvPr/>
        </p:nvSpPr>
        <p:spPr bwMode="auto">
          <a:xfrm>
            <a:off x="609600" y="1295400"/>
            <a:ext cx="6858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9900"/>
              </a:solidFill>
            </a:endParaRPr>
          </a:p>
        </p:txBody>
      </p:sp>
      <p:sp>
        <p:nvSpPr>
          <p:cNvPr id="209949" name="Rectangle 29"/>
          <p:cNvSpPr>
            <a:spLocks noChangeArrowheads="1"/>
          </p:cNvSpPr>
          <p:nvPr/>
        </p:nvSpPr>
        <p:spPr bwMode="auto">
          <a:xfrm>
            <a:off x="1447800" y="1371600"/>
            <a:ext cx="457200" cy="533400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209950" name="AutoShape 30"/>
          <p:cNvSpPr>
            <a:spLocks noChangeArrowheads="1"/>
          </p:cNvSpPr>
          <p:nvPr/>
        </p:nvSpPr>
        <p:spPr bwMode="auto">
          <a:xfrm rot="7053907">
            <a:off x="435769" y="2312194"/>
            <a:ext cx="996950" cy="5000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1676400" y="23622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3" name="AutoShape 33"/>
          <p:cNvSpPr>
            <a:spLocks noChangeArrowheads="1"/>
          </p:cNvSpPr>
          <p:nvPr/>
        </p:nvSpPr>
        <p:spPr bwMode="auto">
          <a:xfrm>
            <a:off x="2667000" y="1447800"/>
            <a:ext cx="609600" cy="533400"/>
          </a:xfrm>
          <a:prstGeom prst="rtTriangle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4" name="AutoShape 34"/>
          <p:cNvSpPr>
            <a:spLocks noChangeArrowheads="1"/>
          </p:cNvSpPr>
          <p:nvPr/>
        </p:nvSpPr>
        <p:spPr bwMode="auto">
          <a:xfrm>
            <a:off x="2743200" y="2133600"/>
            <a:ext cx="876300" cy="685800"/>
          </a:xfrm>
          <a:prstGeom prst="pentagon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101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021" name="Group 77"/>
          <p:cNvGraphicFramePr>
            <a:graphicFrameLocks noGrp="1"/>
          </p:cNvGraphicFramePr>
          <p:nvPr>
            <p:ph/>
          </p:nvPr>
        </p:nvGraphicFramePr>
        <p:xfrm>
          <a:off x="152400" y="228600"/>
          <a:ext cx="8763000" cy="6477001"/>
        </p:xfrm>
        <a:graphic>
          <a:graphicData uri="http://schemas.openxmlformats.org/drawingml/2006/table">
            <a:tbl>
              <a:tblPr/>
              <a:tblGrid>
                <a:gridCol w="4343400"/>
                <a:gridCol w="4419600"/>
              </a:tblGrid>
              <a:tr h="304323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 </a:t>
                      </a:r>
                      <a:r>
                        <a:rPr kumimoji="0" lang="ru-RU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Задание: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Попробуем представить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дроби 3/8 и 7/8  в виде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суммы  неравных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дробей с числителем 1.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9.Осуществляется познавательная активность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, творческое воображение и целостное восприятие.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3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III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Математическая игра.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Необходимо правильно и быстро решить примеры записанные на доске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Работа с цветными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карточками 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Это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активизирует умственную работу, развивает и укрепляет зрительную память, развивает интерес и разнообразит работу.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009" name="Rectangle 65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011" name="Rectangle 67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013" name="Rectangle 69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015" name="Rectangle 71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6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218" name="Group 82"/>
          <p:cNvGraphicFramePr>
            <a:graphicFrameLocks noGrp="1"/>
          </p:cNvGraphicFramePr>
          <p:nvPr>
            <p:ph/>
          </p:nvPr>
        </p:nvGraphicFramePr>
        <p:xfrm>
          <a:off x="228600" y="292100"/>
          <a:ext cx="8763000" cy="6108192"/>
        </p:xfrm>
        <a:graphic>
          <a:graphicData uri="http://schemas.openxmlformats.org/drawingml/2006/table">
            <a:tbl>
              <a:tblPr/>
              <a:tblGrid>
                <a:gridCol w="3886200"/>
                <a:gridCol w="4876800"/>
              </a:tblGrid>
              <a:tr h="275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IV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Самостоятельная работа в парах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Задание на карточках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11.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Гимнастика.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Выход по – очереди к доске, объяснение хода решения, показ, посадка на место и продолжение работы. Что снимает напряжение, поддерживает высокий уровень работоспособности.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Решение задачи.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(Работа в группах).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12.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Работа в группах.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Осуществляется социальное взаимодействие, тренинг общения, снимается эмоциональное напряжение, создаётся «ситуация успеха», увеличивается двигательная активность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285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218" name="Group 58"/>
          <p:cNvGraphicFramePr>
            <a:graphicFrameLocks noGrp="1"/>
          </p:cNvGraphicFramePr>
          <p:nvPr>
            <p:ph/>
          </p:nvPr>
        </p:nvGraphicFramePr>
        <p:xfrm>
          <a:off x="228600" y="228600"/>
          <a:ext cx="8915400" cy="6181344"/>
        </p:xfrm>
        <a:graphic>
          <a:graphicData uri="http://schemas.openxmlformats.org/drawingml/2006/table">
            <a:tbl>
              <a:tblPr/>
              <a:tblGrid>
                <a:gridCol w="4648200"/>
                <a:gridCol w="4267200"/>
              </a:tblGrid>
              <a:tr h="1920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Решение логической задачи: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13.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Ученики прослушивают задания с книгой на голове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Осуществляется коррекция осанки.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А, Б, В, Г, - друзья. Один из них врач, другой – журналист, третий – тренер и четвёртый – строитель.  Журналист написал статьи об А и Г. Тренер и журналист вместе с Б ходили в туристический поход. А и Б были на приёме у врача. У кого какая профессия?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Задача решается методом логических рассуждений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В ходе решения на доске постепенно появляется доказательство решения, решения записываются в виде таблицы. Одновременно работа выполняется в тетради.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55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4000" dirty="0">
                <a:solidFill>
                  <a:srgbClr val="002060"/>
                </a:solidFill>
                <a:latin typeface="Monotype Corsiva" panose="03010101010201010101" pitchFamily="66" charset="0"/>
              </a:rPr>
              <a:t>«Обучать без вреда для здоровья – это </a:t>
            </a:r>
            <a:r>
              <a:rPr lang="ru-RU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не</a:t>
            </a:r>
            <a:r>
              <a:rPr lang="en-US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задача </a:t>
            </a:r>
            <a:r>
              <a:rPr lang="ru-RU" sz="4000" dirty="0">
                <a:solidFill>
                  <a:srgbClr val="002060"/>
                </a:solidFill>
                <a:latin typeface="Monotype Corsiva" panose="03010101010201010101" pitchFamily="66" charset="0"/>
              </a:rPr>
              <a:t>школы, а обязательное условие её работы.»</a:t>
            </a:r>
          </a:p>
          <a:p>
            <a:pPr marL="0" indent="0" algn="r">
              <a:buNone/>
            </a:pPr>
            <a:r>
              <a:rPr lang="ru-RU" sz="4000" dirty="0">
                <a:solidFill>
                  <a:srgbClr val="002060"/>
                </a:solidFill>
                <a:latin typeface="Monotype Corsiva" panose="03010101010201010101" pitchFamily="66" charset="0"/>
              </a:rPr>
              <a:t>Смирнов Н.К.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227" name="Group 43"/>
          <p:cNvGraphicFramePr>
            <a:graphicFrameLocks noGrp="1"/>
          </p:cNvGraphicFramePr>
          <p:nvPr>
            <p:ph/>
          </p:nvPr>
        </p:nvGraphicFramePr>
        <p:xfrm>
          <a:off x="152400" y="292100"/>
          <a:ext cx="8763000" cy="6429629"/>
        </p:xfrm>
        <a:graphic>
          <a:graphicData uri="http://schemas.openxmlformats.org/drawingml/2006/table">
            <a:tbl>
              <a:tblPr/>
              <a:tblGrid>
                <a:gridCol w="3733800"/>
                <a:gridCol w="5029200"/>
              </a:tblGrid>
              <a:tr h="286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Учитель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: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Путешествие подошло к концу.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Чтобы посадить корабль на землю, необходимо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выполнить самостоятельную работу по вариантам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 самопроверкой.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15.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Задания располагаются на слайде.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Это активизация рабочей деятельности, профилактика утомления органов зрения, стимуляция творческого импульса, распределение внимания, развитие воображения, глубокое развитие памяти и внимания.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8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На доске расположена таблица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16.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Учитель постепенно, по мере рассуждения и решения задач заполняет на доске таблицу цветными мелками.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57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534" name="Group 38"/>
          <p:cNvGraphicFramePr>
            <a:graphicFrameLocks noGrp="1"/>
          </p:cNvGraphicFramePr>
          <p:nvPr>
            <p:ph/>
          </p:nvPr>
        </p:nvGraphicFramePr>
        <p:xfrm>
          <a:off x="304800" y="228600"/>
          <a:ext cx="8458200" cy="6043867"/>
        </p:xfrm>
        <a:graphic>
          <a:graphicData uri="http://schemas.openxmlformats.org/drawingml/2006/table">
            <a:tbl>
              <a:tblPr/>
              <a:tblGrid>
                <a:gridCol w="2971800"/>
                <a:gridCol w="5486400"/>
              </a:tblGrid>
              <a:tr h="190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Дети вместе с учителем заполняют таблицы (путевые листы), приготовленные заранее. Развивается внимание, зрительная память.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1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Рефлексия урока.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4528" name="Picture 32" descr="im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78138"/>
            <a:ext cx="5257800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535" name="Picture 39" descr="5fab8a331efc0fc92bee14d636fc289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15557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536" name="Picture 40" descr="animated_earth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679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krugl-school.edu22.info/images/novyiyrisunok-11-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3322608" cy="338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39752" y="476672"/>
            <a:ext cx="66967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5838" indent="0">
              <a:buNone/>
            </a:pPr>
            <a: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Если полон сил и бодрости,</a:t>
            </a:r>
            <a:b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Сможешь справиться со всем.</a:t>
            </a:r>
            <a:b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Не сбавляя жизни скорости,</a:t>
            </a:r>
            <a:b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Множество решишь проблем.</a:t>
            </a:r>
            <a:b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 этот день мы пожелаем:</a:t>
            </a:r>
            <a:b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Жить в здоровье много лет!</a:t>
            </a:r>
            <a:b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Пусть все хвори побеждают</a:t>
            </a:r>
            <a:b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Радость, мощь, иммунитет!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ЗДОРОВЬЯ Вам и творческих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2072980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39890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Цель </a:t>
            </a:r>
            <a:r>
              <a:rPr lang="ru-RU" sz="3600" dirty="0" err="1" smtClean="0">
                <a:solidFill>
                  <a:srgbClr val="C00000"/>
                </a:solidFill>
                <a:latin typeface="Monotype Corsiva" panose="03010101010201010101" pitchFamily="66" charset="0"/>
              </a:rPr>
              <a:t>здоровьесберегающих</a:t>
            </a:r>
            <a:r>
              <a:rPr lang="ru-RU" sz="36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образовательных технологий обучения</a:t>
            </a:r>
          </a:p>
          <a:p>
            <a:pPr marL="0" indent="0" algn="just">
              <a:buNone/>
            </a:pPr>
            <a:r>
              <a:rPr lang="ru-RU" sz="3500" dirty="0" smtClean="0">
                <a:solidFill>
                  <a:srgbClr val="002060"/>
                </a:solidFill>
              </a:rPr>
              <a:t>обеспечить школьнику возможность сохранения здоровья за период обучения в школе, сформировать у него необходимые знания, умения и навыки по здоровому образу жизни, научить использовать полученные знания в повседневной жизни.</a:t>
            </a:r>
            <a:endParaRPr lang="ru-RU" sz="3500" dirty="0">
              <a:solidFill>
                <a:srgbClr val="002060"/>
              </a:solidFill>
            </a:endParaRP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281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300" dirty="0">
                <a:solidFill>
                  <a:srgbClr val="002060"/>
                </a:solidFill>
              </a:rPr>
              <a:t>Для достижения целей </a:t>
            </a:r>
            <a:r>
              <a:rPr lang="ru-RU" sz="3300" dirty="0" err="1">
                <a:solidFill>
                  <a:srgbClr val="002060"/>
                </a:solidFill>
              </a:rPr>
              <a:t>здоровьесберегающих</a:t>
            </a:r>
            <a:r>
              <a:rPr lang="ru-RU" sz="3300" dirty="0">
                <a:solidFill>
                  <a:srgbClr val="002060"/>
                </a:solidFill>
              </a:rPr>
              <a:t> технологий обучения применяются следующие группы средств: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300" dirty="0">
                <a:solidFill>
                  <a:srgbClr val="002060"/>
                </a:solidFill>
              </a:rPr>
              <a:t>Средства двигательной направленности;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300" dirty="0">
                <a:solidFill>
                  <a:srgbClr val="002060"/>
                </a:solidFill>
              </a:rPr>
              <a:t>Гигиенические факторы;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300" dirty="0">
                <a:solidFill>
                  <a:srgbClr val="002060"/>
                </a:solidFill>
              </a:rPr>
              <a:t>Психолого-педагогические факторы.</a:t>
            </a:r>
          </a:p>
        </p:txBody>
      </p:sp>
    </p:spTree>
    <p:extLst>
      <p:ext uri="{BB962C8B-B14F-4D97-AF65-F5344CB8AC3E}">
        <p14:creationId xmlns:p14="http://schemas.microsoft.com/office/powerpoint/2010/main" val="175978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Средства </a:t>
            </a:r>
            <a:r>
              <a:rPr lang="ru-RU" sz="3100" dirty="0">
                <a:solidFill>
                  <a:srgbClr val="C00000"/>
                </a:solidFill>
              </a:rPr>
              <a:t>двигательной </a:t>
            </a:r>
            <a:r>
              <a:rPr lang="ru-RU" sz="3100" dirty="0" smtClean="0">
                <a:solidFill>
                  <a:srgbClr val="C00000"/>
                </a:solidFill>
              </a:rPr>
              <a:t>направленности:</a:t>
            </a:r>
            <a:endParaRPr lang="ru-RU" sz="3100" dirty="0">
              <a:solidFill>
                <a:srgbClr val="C0000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002060"/>
                </a:solidFill>
              </a:rPr>
              <a:t>физкультминутки;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002060"/>
                </a:solidFill>
              </a:rPr>
              <a:t>оздоровительные минутки;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002060"/>
                </a:solidFill>
              </a:rPr>
              <a:t>минутки релаксации;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002060"/>
                </a:solidFill>
              </a:rPr>
              <a:t>дыхательная гимнастика;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002060"/>
                </a:solidFill>
              </a:rPr>
              <a:t>гимнастика для глаз;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dirty="0" err="1">
                <a:solidFill>
                  <a:srgbClr val="002060"/>
                </a:solidFill>
              </a:rPr>
              <a:t>цветотерапия</a:t>
            </a:r>
            <a:r>
              <a:rPr lang="ru-RU" sz="3100" dirty="0">
                <a:solidFill>
                  <a:srgbClr val="002060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002060"/>
                </a:solidFill>
              </a:rPr>
              <a:t>пальчиковая гимнастика;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100" dirty="0">
                <a:solidFill>
                  <a:srgbClr val="002060"/>
                </a:solidFill>
              </a:rPr>
              <a:t>массаж активных точек.</a:t>
            </a:r>
          </a:p>
          <a:p>
            <a:pPr marL="0" indent="0">
              <a:buNone/>
            </a:pPr>
            <a:endParaRPr lang="en-US" sz="3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34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К </a:t>
            </a:r>
            <a:r>
              <a:rPr lang="ru-RU" dirty="0">
                <a:solidFill>
                  <a:srgbClr val="002060"/>
                </a:solidFill>
              </a:rPr>
              <a:t>гигиеническим средствам достижения целей </a:t>
            </a:r>
            <a:r>
              <a:rPr lang="ru-RU" dirty="0" err="1">
                <a:solidFill>
                  <a:srgbClr val="002060"/>
                </a:solidFill>
              </a:rPr>
              <a:t>здоровьесберегающих</a:t>
            </a:r>
            <a:r>
              <a:rPr lang="ru-RU" dirty="0">
                <a:solidFill>
                  <a:srgbClr val="002060"/>
                </a:solidFill>
              </a:rPr>
              <a:t> образовательных технологий обучения относятся: соблюдение санитарно-гигиенических требований, регламентированных СанПиНами; личная и общественная гигиена (чистота тела, чистота мест занятия, воздуха и т.д.); проветривание и влажная уборка помещений.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6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8245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600" b="1" u="sng" dirty="0">
                <a:solidFill>
                  <a:srgbClr val="002060"/>
                </a:solidFill>
              </a:rPr>
              <a:t>Например</a:t>
            </a:r>
            <a:r>
              <a:rPr lang="ru-RU" sz="3600" b="1" u="sng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b="1" dirty="0">
                <a:solidFill>
                  <a:srgbClr val="002060"/>
                </a:solidFill>
              </a:rPr>
              <a:t>Ученикам предлагается решить задачи:</a:t>
            </a:r>
            <a:r>
              <a:rPr lang="ru-RU" b="1" i="1" dirty="0">
                <a:solidFill>
                  <a:srgbClr val="002060"/>
                </a:solidFill>
              </a:rPr>
              <a:t/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   </a:t>
            </a:r>
            <a:r>
              <a:rPr lang="ru-RU" b="1" i="1" u="sng" dirty="0">
                <a:solidFill>
                  <a:srgbClr val="002060"/>
                </a:solidFill>
              </a:rPr>
              <a:t>Задача 1</a:t>
            </a:r>
            <a:r>
              <a:rPr lang="ru-RU" b="1" i="1" u="sng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Один въедливый учёный подсчитал, что в 1 г грязи из-под ногтей содержится 38 000 000 микробов, чтобы заболеть достаточно проглотить 1/100 часть. Сколько же это микробов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  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u="sng" dirty="0">
                <a:solidFill>
                  <a:srgbClr val="002060"/>
                </a:solidFill>
              </a:rPr>
              <a:t>Задача 2</a:t>
            </a:r>
            <a:r>
              <a:rPr lang="ru-RU" b="1" i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</a:t>
            </a:r>
            <a:r>
              <a:rPr lang="ru-RU" b="1" dirty="0">
                <a:solidFill>
                  <a:srgbClr val="002060"/>
                </a:solidFill>
              </a:rPr>
              <a:t>Ежегодно диагноз рак легких получают 18 тыс. человек , что составляет 30% всех курильщиков. Сколько человек из числа курильщиков еще можно уберечь от этого страшного заболевания?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7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Психолого-педагогические факторы.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761" y="1417639"/>
            <a:ext cx="7803039" cy="32354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повышенная утомляемость;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истощаемость </a:t>
            </a:r>
            <a:r>
              <a:rPr lang="ru-RU" dirty="0">
                <a:solidFill>
                  <a:srgbClr val="002060"/>
                </a:solidFill>
              </a:rPr>
              <a:t>детей, вызывающих колебания, а затем и полное падение </a:t>
            </a:r>
            <a:r>
              <a:rPr lang="ru-RU" dirty="0" smtClean="0">
                <a:solidFill>
                  <a:srgbClr val="002060"/>
                </a:solidFill>
              </a:rPr>
              <a:t>внимания;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стресс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29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Rot="1" noChangeArrowheads="1"/>
          </p:cNvSpPr>
          <p:nvPr/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u="sng" dirty="0" smtClean="0">
                <a:solidFill>
                  <a:srgbClr val="002060"/>
                </a:solidFill>
              </a:rPr>
              <a:t>Например:</a:t>
            </a:r>
            <a:r>
              <a:rPr lang="ru-RU" sz="2400" b="1" dirty="0" smtClean="0">
                <a:solidFill>
                  <a:srgbClr val="002060"/>
                </a:solidFill>
              </a:rPr>
              <a:t> Выполни вычисления по алгоритму, заданному блок-схемой. Расположи ответы примеров в порядке возраста­ния, и ты узнаешь, где в теле человека кислород перехо­дит в кровь. Какие  ещё органы дыхания ты знаешь?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6" name="Picture 8" descr="img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7498"/>
            <a:ext cx="3037613" cy="338367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  <p:graphicFrame>
        <p:nvGraphicFramePr>
          <p:cNvPr id="7" name="Group 2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84575"/>
              </p:ext>
            </p:extLst>
          </p:nvPr>
        </p:nvGraphicFramePr>
        <p:xfrm>
          <a:off x="3851920" y="1772816"/>
          <a:ext cx="4876800" cy="1704340"/>
        </p:xfrm>
        <a:graphic>
          <a:graphicData uri="http://schemas.openxmlformats.org/drawingml/2006/table">
            <a:tbl>
              <a:tblPr/>
              <a:tblGrid>
                <a:gridCol w="971550"/>
                <a:gridCol w="465138"/>
                <a:gridCol w="468312"/>
                <a:gridCol w="465138"/>
                <a:gridCol w="466725"/>
                <a:gridCol w="466725"/>
                <a:gridCol w="466725"/>
                <a:gridCol w="573087"/>
                <a:gridCol w="533400"/>
              </a:tblGrid>
              <a:tr h="368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Буквы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87"/>
          <p:cNvSpPr>
            <a:spLocks noChangeArrowheads="1"/>
          </p:cNvSpPr>
          <p:nvPr/>
        </p:nvSpPr>
        <p:spPr bwMode="auto">
          <a:xfrm>
            <a:off x="5004048" y="4479503"/>
            <a:ext cx="3240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002060"/>
                </a:solidFill>
              </a:rPr>
              <a:t>Ответ</a:t>
            </a:r>
            <a:r>
              <a:rPr lang="ru-RU" sz="2800" i="1" dirty="0" smtClean="0">
                <a:solidFill>
                  <a:srgbClr val="002060"/>
                </a:solidFill>
              </a:rPr>
              <a:t>: </a:t>
            </a:r>
            <a:r>
              <a:rPr lang="ru-RU" sz="2800" dirty="0" smtClean="0">
                <a:solidFill>
                  <a:srgbClr val="002060"/>
                </a:solidFill>
              </a:rPr>
              <a:t>альвеолы.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327319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9792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4_aksesu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в клетку с канцелярскими принадлежностями</Template>
  <TotalTime>564</TotalTime>
  <Words>987</Words>
  <Application>Microsoft Office PowerPoint</Application>
  <PresentationFormat>Экран (4:3)</PresentationFormat>
  <Paragraphs>127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Monotype Corsiva</vt:lpstr>
      <vt:lpstr>Tahoma</vt:lpstr>
      <vt:lpstr>Times New Roman</vt:lpstr>
      <vt:lpstr>Wingdings</vt:lpstr>
      <vt:lpstr>4_aksesuary</vt:lpstr>
      <vt:lpstr>Использование здоровьесберегающих технологии на уроках математики.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Психолого-педагогические факторы.</vt:lpstr>
      <vt:lpstr>Презентация PowerPoint</vt:lpstr>
      <vt:lpstr>«Учение с увлечением» - проблемный диалог .</vt:lpstr>
      <vt:lpstr>Презентация PowerPoint</vt:lpstr>
      <vt:lpstr>   В качестве примера рассмотрим урок-соревнование по теме: «Умножение     обыкновенных дробей»                                            Учебные задачи:     1.Познакомить детей с некоторыми приёмами решения упражнений и задач.    2.Учить детей нетрадиционным приёмам, нестандартному решению задач повышенной трудности.  Воспитательные задачи:    1. Развивать внимание, память, логическое мышление детей.    2.Расширять математический кругозор детей и прививать интерес к математике.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здоровьесберегающих технологии на уроках математики.</dc:title>
  <dc:subject>Шаблон оформления</dc:subject>
  <dc:creator>Сергей</dc:creator>
  <cp:keywords/>
  <dc:description>Шаблон оформления
Корпорация Майкрософт</dc:description>
  <cp:lastModifiedBy>Сергей</cp:lastModifiedBy>
  <cp:revision>16</cp:revision>
  <dcterms:created xsi:type="dcterms:W3CDTF">2017-01-24T20:15:45Z</dcterms:created>
  <dcterms:modified xsi:type="dcterms:W3CDTF">2017-01-26T22:03:32Z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