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82;&#1086;&#1084;&#1087;&#1100;&#1102;&#1090;&#1077;&#1088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82;&#1086;&#1084;&#1087;&#1100;&#1102;&#1090;&#1077;&#1088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scatterChart>
        <c:scatterStyle val="lineMarker"/>
        <c:ser>
          <c:idx val="0"/>
          <c:order val="0"/>
          <c:tx>
            <c:v>Рецепты бабушки Агафьи</c:v>
          </c:tx>
          <c:xVal>
            <c:numRef>
              <c:f>Лист1!$A$2</c:f>
              <c:numCache>
                <c:formatCode>General</c:formatCode>
                <c:ptCount val="1"/>
                <c:pt idx="0">
                  <c:v>30.08</c:v>
                </c:pt>
              </c:numCache>
            </c:numRef>
          </c:xVal>
          <c:yVal>
            <c:numRef>
              <c:f>Лист1!$B$2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yVal>
        </c:ser>
        <c:ser>
          <c:idx val="1"/>
          <c:order val="1"/>
          <c:tx>
            <c:v>Head and Shoulders 2 in 1</c:v>
          </c:tx>
          <c:xVal>
            <c:numRef>
              <c:f>Лист1!$A$3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Лист1!$B$3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yVal>
        </c:ser>
        <c:ser>
          <c:idx val="2"/>
          <c:order val="2"/>
          <c:tx>
            <c:v>Schauma</c:v>
          </c:tx>
          <c:xVal>
            <c:numRef>
              <c:f>Лист1!$A$4</c:f>
              <c:numCache>
                <c:formatCode>General</c:formatCode>
                <c:ptCount val="1"/>
                <c:pt idx="0">
                  <c:v>62.08</c:v>
                </c:pt>
              </c:numCache>
            </c:numRef>
          </c:xVal>
          <c:yVal>
            <c:numRef>
              <c:f>Лист1!$B$4</c:f>
              <c:numCache>
                <c:formatCode>General</c:formatCode>
                <c:ptCount val="1"/>
                <c:pt idx="0">
                  <c:v>32</c:v>
                </c:pt>
              </c:numCache>
            </c:numRef>
          </c:yVal>
        </c:ser>
        <c:ser>
          <c:idx val="3"/>
          <c:order val="3"/>
          <c:tx>
            <c:v>Яичный шампунь</c:v>
          </c:tx>
          <c:xVal>
            <c:numRef>
              <c:f>Лист1!$A$5</c:f>
              <c:numCache>
                <c:formatCode>General</c:formatCode>
                <c:ptCount val="1"/>
                <c:pt idx="0">
                  <c:v>54.4</c:v>
                </c:pt>
              </c:numCache>
            </c:numRef>
          </c:xVal>
          <c:yVal>
            <c:numRef>
              <c:f>Лист1!$B$5</c:f>
              <c:numCache>
                <c:formatCode>General</c:formatCode>
                <c:ptCount val="1"/>
                <c:pt idx="0">
                  <c:v>18</c:v>
                </c:pt>
              </c:numCache>
            </c:numRef>
          </c:yVal>
        </c:ser>
        <c:ser>
          <c:idx val="4"/>
          <c:order val="4"/>
          <c:tx>
            <c:v>Clear</c:v>
          </c:tx>
          <c:xVal>
            <c:numRef>
              <c:f>Лист1!$A$6</c:f>
              <c:numCache>
                <c:formatCode>General</c:formatCode>
                <c:ptCount val="1"/>
                <c:pt idx="0">
                  <c:v>56.32</c:v>
                </c:pt>
              </c:numCache>
            </c:numRef>
          </c:xVal>
          <c:yVal>
            <c:numRef>
              <c:f>Лист1!$B$6</c:f>
              <c:numCache>
                <c:formatCode>General</c:formatCode>
                <c:ptCount val="1"/>
                <c:pt idx="0">
                  <c:v>29</c:v>
                </c:pt>
              </c:numCache>
            </c:numRef>
          </c:yVal>
        </c:ser>
        <c:axId val="56605696"/>
        <c:axId val="62456576"/>
      </c:scatterChart>
      <c:valAx>
        <c:axId val="56605696"/>
        <c:scaling>
          <c:orientation val="minMax"/>
        </c:scaling>
        <c:axPos val="b"/>
        <c:numFmt formatCode="General" sourceLinked="1"/>
        <c:tickLblPos val="nextTo"/>
        <c:crossAx val="62456576"/>
        <c:crosses val="autoZero"/>
        <c:crossBetween val="midCat"/>
      </c:valAx>
      <c:valAx>
        <c:axId val="62456576"/>
        <c:scaling>
          <c:orientation val="minMax"/>
        </c:scaling>
        <c:axPos val="l"/>
        <c:majorGridlines/>
        <c:numFmt formatCode="General" sourceLinked="1"/>
        <c:tickLblPos val="nextTo"/>
        <c:crossAx val="5660569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scatterChart>
        <c:scatterStyle val="lineMarker"/>
        <c:ser>
          <c:idx val="0"/>
          <c:order val="0"/>
          <c:tx>
            <c:v>Рецепты бабушки Агафьи</c:v>
          </c:tx>
          <c:xVal>
            <c:numRef>
              <c:f>Лист1!$A$2</c:f>
              <c:numCache>
                <c:formatCode>General</c:formatCode>
                <c:ptCount val="1"/>
                <c:pt idx="0">
                  <c:v>30.08</c:v>
                </c:pt>
              </c:numCache>
            </c:numRef>
          </c:xVal>
          <c:yVal>
            <c:numRef>
              <c:f>Лист1!$B$2</c:f>
              <c:numCache>
                <c:formatCode>General</c:formatCode>
                <c:ptCount val="1"/>
                <c:pt idx="0">
                  <c:v>17.64</c:v>
                </c:pt>
              </c:numCache>
            </c:numRef>
          </c:yVal>
        </c:ser>
        <c:ser>
          <c:idx val="1"/>
          <c:order val="1"/>
          <c:tx>
            <c:v>Head and Shoulders 2 in 1</c:v>
          </c:tx>
          <c:xVal>
            <c:numRef>
              <c:f>Лист1!$A$3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Лист1!$B$3</c:f>
              <c:numCache>
                <c:formatCode>General</c:formatCode>
                <c:ptCount val="1"/>
                <c:pt idx="0">
                  <c:v>16.239999999999988</c:v>
                </c:pt>
              </c:numCache>
            </c:numRef>
          </c:yVal>
        </c:ser>
        <c:ser>
          <c:idx val="2"/>
          <c:order val="2"/>
          <c:tx>
            <c:v>Schauma</c:v>
          </c:tx>
          <c:xVal>
            <c:numRef>
              <c:f>Лист1!$A$4</c:f>
              <c:numCache>
                <c:formatCode>General</c:formatCode>
                <c:ptCount val="1"/>
                <c:pt idx="0">
                  <c:v>62.08</c:v>
                </c:pt>
              </c:numCache>
            </c:numRef>
          </c:xVal>
          <c:yVal>
            <c:numRef>
              <c:f>Лист1!$B$4</c:f>
              <c:numCache>
                <c:formatCode>General</c:formatCode>
                <c:ptCount val="1"/>
                <c:pt idx="0">
                  <c:v>15.52</c:v>
                </c:pt>
              </c:numCache>
            </c:numRef>
          </c:yVal>
        </c:ser>
        <c:ser>
          <c:idx val="3"/>
          <c:order val="3"/>
          <c:tx>
            <c:v>Яичный шампунь</c:v>
          </c:tx>
          <c:xVal>
            <c:numRef>
              <c:f>Лист1!$A$5</c:f>
              <c:numCache>
                <c:formatCode>General</c:formatCode>
                <c:ptCount val="1"/>
                <c:pt idx="0">
                  <c:v>54.4</c:v>
                </c:pt>
              </c:numCache>
            </c:numRef>
          </c:xVal>
          <c:yVal>
            <c:numRef>
              <c:f>Лист1!$B$5</c:f>
              <c:numCache>
                <c:formatCode>General</c:formatCode>
                <c:ptCount val="1"/>
                <c:pt idx="0">
                  <c:v>10.81</c:v>
                </c:pt>
              </c:numCache>
            </c:numRef>
          </c:yVal>
        </c:ser>
        <c:ser>
          <c:idx val="4"/>
          <c:order val="4"/>
          <c:tx>
            <c:v>Clear</c:v>
          </c:tx>
          <c:xVal>
            <c:numRef>
              <c:f>Лист1!$A$6</c:f>
              <c:numCache>
                <c:formatCode>General</c:formatCode>
                <c:ptCount val="1"/>
                <c:pt idx="0">
                  <c:v>56.32</c:v>
                </c:pt>
              </c:numCache>
            </c:numRef>
          </c:xVal>
          <c:yVal>
            <c:numRef>
              <c:f>Лист1!$B$6</c:f>
              <c:numCache>
                <c:formatCode>General</c:formatCode>
                <c:ptCount val="1"/>
                <c:pt idx="0">
                  <c:v>19.670000000000005</c:v>
                </c:pt>
              </c:numCache>
            </c:numRef>
          </c:yVal>
        </c:ser>
        <c:axId val="62495744"/>
        <c:axId val="62604032"/>
      </c:scatterChart>
      <c:valAx>
        <c:axId val="62495744"/>
        <c:scaling>
          <c:orientation val="minMax"/>
        </c:scaling>
        <c:axPos val="b"/>
        <c:numFmt formatCode="General" sourceLinked="1"/>
        <c:tickLblPos val="nextTo"/>
        <c:crossAx val="62604032"/>
        <c:crosses val="autoZero"/>
        <c:crossBetween val="midCat"/>
      </c:valAx>
      <c:valAx>
        <c:axId val="62604032"/>
        <c:scaling>
          <c:orientation val="minMax"/>
        </c:scaling>
        <c:axPos val="l"/>
        <c:majorGridlines/>
        <c:numFmt formatCode="General" sourceLinked="1"/>
        <c:tickLblPos val="nextTo"/>
        <c:crossAx val="6249574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567981302330331E-2"/>
          <c:y val="3.91106931890738E-2"/>
          <c:w val="0.58509730163894158"/>
          <c:h val="0.6392057202951363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сульфат- ионов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«Рецепты бабушки Агафьи»</c:v>
                </c:pt>
                <c:pt idx="1">
                  <c:v>«Head and Shoulders 2 in 1»</c:v>
                </c:pt>
                <c:pt idx="2">
                  <c:v>«Schauma»</c:v>
                </c:pt>
                <c:pt idx="3">
                  <c:v>«Яичный»</c:v>
                </c:pt>
                <c:pt idx="4">
                  <c:v>«Clear»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20.110000000000031</c:v>
                </c:pt>
                <c:pt idx="1">
                  <c:v>77.59</c:v>
                </c:pt>
                <c:pt idx="2">
                  <c:v>36.53</c:v>
                </c:pt>
                <c:pt idx="3">
                  <c:v>33.410000000000004</c:v>
                </c:pt>
                <c:pt idx="4">
                  <c:v>49.56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хлорид- ионов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«Рецепты бабушки Агафьи»</c:v>
                </c:pt>
                <c:pt idx="1">
                  <c:v>«Head and Shoulders 2 in 1»</c:v>
                </c:pt>
                <c:pt idx="2">
                  <c:v>«Schauma»</c:v>
                </c:pt>
                <c:pt idx="3">
                  <c:v>«Яичный»</c:v>
                </c:pt>
                <c:pt idx="4">
                  <c:v>«Clear»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30.08</c:v>
                </c:pt>
                <c:pt idx="1">
                  <c:v>80</c:v>
                </c:pt>
                <c:pt idx="2">
                  <c:v>62.08</c:v>
                </c:pt>
                <c:pt idx="3">
                  <c:v>54.4</c:v>
                </c:pt>
                <c:pt idx="4">
                  <c:v>56.32</c:v>
                </c:pt>
              </c:numCache>
            </c:numRef>
          </c:val>
        </c:ser>
        <c:marker val="1"/>
        <c:axId val="91382144"/>
        <c:axId val="94599424"/>
      </c:lineChart>
      <c:catAx>
        <c:axId val="9138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4599424"/>
        <c:crosses val="autoZero"/>
        <c:auto val="1"/>
        <c:lblAlgn val="ctr"/>
        <c:lblOffset val="100"/>
      </c:catAx>
      <c:valAx>
        <c:axId val="94599424"/>
        <c:scaling>
          <c:orientation val="minMax"/>
        </c:scaling>
        <c:axPos val="l"/>
        <c:majorGridlines/>
        <c:numFmt formatCode="General" sourceLinked="1"/>
        <c:tickLblPos val="nextTo"/>
        <c:crossAx val="91382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55ED5-E72B-4723-85DE-C8C5E677006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0F64A-78F6-46D9-A94B-EA0C4C105BC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Начало истории шампуня положил Кейси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Херберт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из Англии. Он смешал травы с мыльным порошком и назвал эту смесь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Shaempoo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0EECD38-79D8-4F1A-B13A-E1B25BD1D995}" type="parTrans" cxnId="{A06C6A2C-CDF3-4388-873B-C3059A76A08A}">
      <dgm:prSet/>
      <dgm:spPr/>
      <dgm:t>
        <a:bodyPr/>
        <a:lstStyle/>
        <a:p>
          <a:endParaRPr lang="ru-RU"/>
        </a:p>
      </dgm:t>
    </dgm:pt>
    <dgm:pt modelId="{B04F80B2-3222-407F-BCA9-FB8F04B82C21}" type="sibTrans" cxnId="{A06C6A2C-CDF3-4388-873B-C3059A76A08A}">
      <dgm:prSet/>
      <dgm:spPr/>
      <dgm:t>
        <a:bodyPr/>
        <a:lstStyle/>
        <a:p>
          <a:endParaRPr lang="ru-RU"/>
        </a:p>
      </dgm:t>
    </dgm:pt>
    <dgm:pt modelId="{61DB4FF9-F83C-4031-A625-507429931342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В1903 году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Ханс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Шварцкопф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придумал а также запатентовал свой шампунь и товарный знак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953261-C2E0-4EC3-A3A9-64F0A62A5B1E}" type="parTrans" cxnId="{29B48E28-54D9-40FE-93DA-CD5E72A13C3A}">
      <dgm:prSet/>
      <dgm:spPr/>
      <dgm:t>
        <a:bodyPr/>
        <a:lstStyle/>
        <a:p>
          <a:endParaRPr lang="ru-RU"/>
        </a:p>
      </dgm:t>
    </dgm:pt>
    <dgm:pt modelId="{F667B025-3213-4F8E-9F38-BB32B3C59F95}" type="sibTrans" cxnId="{29B48E28-54D9-40FE-93DA-CD5E72A13C3A}">
      <dgm:prSet/>
      <dgm:spPr/>
      <dgm:t>
        <a:bodyPr/>
        <a:lstStyle/>
        <a:p>
          <a:endParaRPr lang="ru-RU"/>
        </a:p>
      </dgm:t>
    </dgm:pt>
    <dgm:pt modelId="{5490474C-58C6-4BE5-BBBA-36539391122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История жидкого шампуня началась в 1927 году, его изобрел сын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Ханса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Шварцкопфа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когда отца уже не было в живых.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3C7DE2-5C5E-479D-85E2-1002A267B342}" type="parTrans" cxnId="{7DC3E59A-075D-475F-95CF-D40C42D9FCB1}">
      <dgm:prSet/>
      <dgm:spPr/>
      <dgm:t>
        <a:bodyPr/>
        <a:lstStyle/>
        <a:p>
          <a:endParaRPr lang="ru-RU"/>
        </a:p>
      </dgm:t>
    </dgm:pt>
    <dgm:pt modelId="{E38EADDE-D36E-4BC8-94FD-248D54948340}" type="sibTrans" cxnId="{7DC3E59A-075D-475F-95CF-D40C42D9FCB1}">
      <dgm:prSet/>
      <dgm:spPr/>
      <dgm:t>
        <a:bodyPr/>
        <a:lstStyle/>
        <a:p>
          <a:endParaRPr lang="ru-RU"/>
        </a:p>
      </dgm:t>
    </dgm:pt>
    <dgm:pt modelId="{9041B9A5-60FD-4CBD-9816-BA0CCE4156B7}" type="pres">
      <dgm:prSet presAssocID="{5C455ED5-E72B-4723-85DE-C8C5E677006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31D31-6574-46B4-AC9C-DB3604014FBC}" type="pres">
      <dgm:prSet presAssocID="{5C455ED5-E72B-4723-85DE-C8C5E677006A}" presName="arrow" presStyleLbl="bgShp" presStyleIdx="0" presStyleCnt="1"/>
      <dgm:spPr/>
    </dgm:pt>
    <dgm:pt modelId="{F2A6E458-4B1A-4444-9716-094464E1E8F7}" type="pres">
      <dgm:prSet presAssocID="{5C455ED5-E72B-4723-85DE-C8C5E677006A}" presName="linearProcess" presStyleCnt="0"/>
      <dgm:spPr/>
    </dgm:pt>
    <dgm:pt modelId="{400BB489-776D-4DEF-B09F-6617DCCCE35F}" type="pres">
      <dgm:prSet presAssocID="{FD50F64A-78F6-46D9-A94B-EA0C4C105BC5}" presName="textNode" presStyleLbl="node1" presStyleIdx="0" presStyleCnt="3" custScaleY="150329" custLinFactNeighborX="-7229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B066C-3443-4E6D-8C8A-F65F5C590DCF}" type="pres">
      <dgm:prSet presAssocID="{B04F80B2-3222-407F-BCA9-FB8F04B82C21}" presName="sibTrans" presStyleCnt="0"/>
      <dgm:spPr/>
    </dgm:pt>
    <dgm:pt modelId="{1BCDD333-039D-4C3F-AE64-0A1869F95E63}" type="pres">
      <dgm:prSet presAssocID="{61DB4FF9-F83C-4031-A625-507429931342}" presName="textNode" presStyleLbl="node1" presStyleIdx="1" presStyleCnt="3" custScaleY="150154" custLinFactNeighborX="-76436" custLinFactNeighborY="-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386F-2725-4DAF-B95A-9A35179EFA52}" type="pres">
      <dgm:prSet presAssocID="{F667B025-3213-4F8E-9F38-BB32B3C59F95}" presName="sibTrans" presStyleCnt="0"/>
      <dgm:spPr/>
    </dgm:pt>
    <dgm:pt modelId="{CA1F2626-9CB8-4515-ABA9-1698BFE47390}" type="pres">
      <dgm:prSet presAssocID="{5490474C-58C6-4BE5-BBBA-3653939112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A7A44-0A7F-491B-908E-9F23FE8AAB10}" type="presOf" srcId="{61DB4FF9-F83C-4031-A625-507429931342}" destId="{1BCDD333-039D-4C3F-AE64-0A1869F95E63}" srcOrd="0" destOrd="0" presId="urn:microsoft.com/office/officeart/2005/8/layout/hProcess9"/>
    <dgm:cxn modelId="{36F594CC-FCAE-4412-8120-40F3676D2D27}" type="presOf" srcId="{FD50F64A-78F6-46D9-A94B-EA0C4C105BC5}" destId="{400BB489-776D-4DEF-B09F-6617DCCCE35F}" srcOrd="0" destOrd="0" presId="urn:microsoft.com/office/officeart/2005/8/layout/hProcess9"/>
    <dgm:cxn modelId="{E0E85949-B4E9-4879-81C6-F4032E5BAD79}" type="presOf" srcId="{5490474C-58C6-4BE5-BBBA-365393911228}" destId="{CA1F2626-9CB8-4515-ABA9-1698BFE47390}" srcOrd="0" destOrd="0" presId="urn:microsoft.com/office/officeart/2005/8/layout/hProcess9"/>
    <dgm:cxn modelId="{2A43763D-BAF6-41FD-8256-9F1AF76FF6E5}" type="presOf" srcId="{5C455ED5-E72B-4723-85DE-C8C5E677006A}" destId="{9041B9A5-60FD-4CBD-9816-BA0CCE4156B7}" srcOrd="0" destOrd="0" presId="urn:microsoft.com/office/officeart/2005/8/layout/hProcess9"/>
    <dgm:cxn modelId="{7DC3E59A-075D-475F-95CF-D40C42D9FCB1}" srcId="{5C455ED5-E72B-4723-85DE-C8C5E677006A}" destId="{5490474C-58C6-4BE5-BBBA-365393911228}" srcOrd="2" destOrd="0" parTransId="{E43C7DE2-5C5E-479D-85E2-1002A267B342}" sibTransId="{E38EADDE-D36E-4BC8-94FD-248D54948340}"/>
    <dgm:cxn modelId="{29B48E28-54D9-40FE-93DA-CD5E72A13C3A}" srcId="{5C455ED5-E72B-4723-85DE-C8C5E677006A}" destId="{61DB4FF9-F83C-4031-A625-507429931342}" srcOrd="1" destOrd="0" parTransId="{5C953261-C2E0-4EC3-A3A9-64F0A62A5B1E}" sibTransId="{F667B025-3213-4F8E-9F38-BB32B3C59F95}"/>
    <dgm:cxn modelId="{A06C6A2C-CDF3-4388-873B-C3059A76A08A}" srcId="{5C455ED5-E72B-4723-85DE-C8C5E677006A}" destId="{FD50F64A-78F6-46D9-A94B-EA0C4C105BC5}" srcOrd="0" destOrd="0" parTransId="{60EECD38-79D8-4F1A-B13A-E1B25BD1D995}" sibTransId="{B04F80B2-3222-407F-BCA9-FB8F04B82C21}"/>
    <dgm:cxn modelId="{57467E64-7472-499C-AF80-6922FB50EE86}" type="presParOf" srcId="{9041B9A5-60FD-4CBD-9816-BA0CCE4156B7}" destId="{1AE31D31-6574-46B4-AC9C-DB3604014FBC}" srcOrd="0" destOrd="0" presId="urn:microsoft.com/office/officeart/2005/8/layout/hProcess9"/>
    <dgm:cxn modelId="{B2538274-33C7-4109-B767-C3D820953365}" type="presParOf" srcId="{9041B9A5-60FD-4CBD-9816-BA0CCE4156B7}" destId="{F2A6E458-4B1A-4444-9716-094464E1E8F7}" srcOrd="1" destOrd="0" presId="urn:microsoft.com/office/officeart/2005/8/layout/hProcess9"/>
    <dgm:cxn modelId="{EAEB672E-B584-42B5-8F2B-DAD309F05453}" type="presParOf" srcId="{F2A6E458-4B1A-4444-9716-094464E1E8F7}" destId="{400BB489-776D-4DEF-B09F-6617DCCCE35F}" srcOrd="0" destOrd="0" presId="urn:microsoft.com/office/officeart/2005/8/layout/hProcess9"/>
    <dgm:cxn modelId="{5351B345-5311-49BC-BC49-34AABC84B73E}" type="presParOf" srcId="{F2A6E458-4B1A-4444-9716-094464E1E8F7}" destId="{038B066C-3443-4E6D-8C8A-F65F5C590DCF}" srcOrd="1" destOrd="0" presId="urn:microsoft.com/office/officeart/2005/8/layout/hProcess9"/>
    <dgm:cxn modelId="{55D42855-56A4-4653-90B6-B1A6438AA73F}" type="presParOf" srcId="{F2A6E458-4B1A-4444-9716-094464E1E8F7}" destId="{1BCDD333-039D-4C3F-AE64-0A1869F95E63}" srcOrd="2" destOrd="0" presId="urn:microsoft.com/office/officeart/2005/8/layout/hProcess9"/>
    <dgm:cxn modelId="{C7818855-056D-402D-891A-E313B39C2CD4}" type="presParOf" srcId="{F2A6E458-4B1A-4444-9716-094464E1E8F7}" destId="{4EF8386F-2725-4DAF-B95A-9A35179EFA52}" srcOrd="3" destOrd="0" presId="urn:microsoft.com/office/officeart/2005/8/layout/hProcess9"/>
    <dgm:cxn modelId="{2BF6FBC8-5EBE-457E-9852-1E1A72A2901B}" type="presParOf" srcId="{F2A6E458-4B1A-4444-9716-094464E1E8F7}" destId="{CA1F2626-9CB8-4515-ABA9-1698BFE473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52CB4-F0A4-47FA-89B2-7B7CCC5683EB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C48C70-8AC5-46C8-B404-C901AE729F5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блеск, чистота, ухоженный вид, объем, шелковистость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6FA3B2F-5D99-446D-BB11-BE79C69AE255}" type="parTrans" cxnId="{88DD63E5-2265-41C7-AEB7-7C3D92AC869B}">
      <dgm:prSet/>
      <dgm:spPr/>
      <dgm:t>
        <a:bodyPr/>
        <a:lstStyle/>
        <a:p>
          <a:endParaRPr lang="ru-RU"/>
        </a:p>
      </dgm:t>
    </dgm:pt>
    <dgm:pt modelId="{EC2E5338-4F00-461D-9D46-9ACAC06C33F8}" type="sibTrans" cxnId="{88DD63E5-2265-41C7-AEB7-7C3D92AC869B}">
      <dgm:prSet/>
      <dgm:spPr/>
      <dgm:t>
        <a:bodyPr/>
        <a:lstStyle/>
        <a:p>
          <a:endParaRPr lang="ru-RU"/>
        </a:p>
      </dgm:t>
    </dgm:pt>
    <dgm:pt modelId="{D7817BA0-29F6-491A-8540-8FB8F62DD8FB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растительные экстракты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C4C81B-7D5E-414B-97FF-98D4C5F82BCC}" type="parTrans" cxnId="{99EAA02E-B887-40CE-8FC3-45BBB1279FDE}">
      <dgm:prSet/>
      <dgm:spPr/>
      <dgm:t>
        <a:bodyPr/>
        <a:lstStyle/>
        <a:p>
          <a:endParaRPr lang="ru-RU"/>
        </a:p>
      </dgm:t>
    </dgm:pt>
    <dgm:pt modelId="{E92DAF49-1A16-4469-9516-99EF3245745A}" type="sibTrans" cxnId="{99EAA02E-B887-40CE-8FC3-45BBB1279FDE}">
      <dgm:prSet/>
      <dgm:spPr/>
      <dgm:t>
        <a:bodyPr/>
        <a:lstStyle/>
        <a:p>
          <a:endParaRPr lang="ru-RU"/>
        </a:p>
      </dgm:t>
    </dgm:pt>
    <dgm:pt modelId="{E3C882A6-5323-4A59-82A0-6A89EE5423C9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антибактериальные вещества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8CAE39C-FCCC-4F6C-859B-62A41ADBB3CE}" type="parTrans" cxnId="{3B19983A-EFB6-4732-8FB4-96809F97F9C0}">
      <dgm:prSet/>
      <dgm:spPr/>
      <dgm:t>
        <a:bodyPr/>
        <a:lstStyle/>
        <a:p>
          <a:endParaRPr lang="ru-RU"/>
        </a:p>
      </dgm:t>
    </dgm:pt>
    <dgm:pt modelId="{8A944A36-6931-4E1E-AA82-A6DD27263F54}" type="sibTrans" cxnId="{3B19983A-EFB6-4732-8FB4-96809F97F9C0}">
      <dgm:prSet/>
      <dgm:spPr/>
      <dgm:t>
        <a:bodyPr/>
        <a:lstStyle/>
        <a:p>
          <a:endParaRPr lang="ru-RU"/>
        </a:p>
      </dgm:t>
    </dgm:pt>
    <dgm:pt modelId="{C2D23021-C2BD-4C76-A16C-55837723F996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густая, мягкая,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кремообразная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устойчивая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пена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EADD56-7E02-4E0B-A18F-A868C745187A}" type="parTrans" cxnId="{849F4895-27E0-449F-B986-D1A4EFB58CFE}">
      <dgm:prSet/>
      <dgm:spPr/>
      <dgm:t>
        <a:bodyPr/>
        <a:lstStyle/>
        <a:p>
          <a:endParaRPr lang="ru-RU"/>
        </a:p>
      </dgm:t>
    </dgm:pt>
    <dgm:pt modelId="{F27B7C4B-CF26-43D6-8C08-A9B7AF0C095F}" type="sibTrans" cxnId="{849F4895-27E0-449F-B986-D1A4EFB58CFE}">
      <dgm:prSet/>
      <dgm:spPr/>
      <dgm:t>
        <a:bodyPr/>
        <a:lstStyle/>
        <a:p>
          <a:endParaRPr lang="ru-RU"/>
        </a:p>
      </dgm:t>
    </dgm:pt>
    <dgm:pt modelId="{08F7CE74-5EBA-468B-837F-19906DD9E9D0}" type="pres">
      <dgm:prSet presAssocID="{3A952CB4-F0A4-47FA-89B2-7B7CCC5683E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42696-FEA6-448F-A5B9-04586A23863D}" type="pres">
      <dgm:prSet presAssocID="{3A952CB4-F0A4-47FA-89B2-7B7CCC5683EB}" presName="cycle" presStyleCnt="0"/>
      <dgm:spPr/>
    </dgm:pt>
    <dgm:pt modelId="{8932DA00-891D-4F8E-9C0D-30C7722629A4}" type="pres">
      <dgm:prSet presAssocID="{3A952CB4-F0A4-47FA-89B2-7B7CCC5683EB}" presName="centerShape" presStyleCnt="0"/>
      <dgm:spPr/>
    </dgm:pt>
    <dgm:pt modelId="{8C516094-8D21-4F45-9B4A-F5D631FE69D2}" type="pres">
      <dgm:prSet presAssocID="{3A952CB4-F0A4-47FA-89B2-7B7CCC5683EB}" presName="connSite" presStyleLbl="node1" presStyleIdx="0" presStyleCnt="5"/>
      <dgm:spPr/>
    </dgm:pt>
    <dgm:pt modelId="{5730521A-C92A-4316-A064-C052162FE707}" type="pres">
      <dgm:prSet presAssocID="{3A952CB4-F0A4-47FA-89B2-7B7CCC5683EB}" presName="visible" presStyleLbl="node1" presStyleIdx="0" presStyleCnt="5" custScaleX="112983" custLinFactNeighborX="-16552" custLinFactNeighborY="154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7721F41-0ECC-42D9-AB48-BC965D42ECC0}" type="pres">
      <dgm:prSet presAssocID="{06FA3B2F-5D99-446D-BB11-BE79C69AE255}" presName="Name25" presStyleLbl="parChTrans1D1" presStyleIdx="0" presStyleCnt="4"/>
      <dgm:spPr/>
      <dgm:t>
        <a:bodyPr/>
        <a:lstStyle/>
        <a:p>
          <a:endParaRPr lang="ru-RU"/>
        </a:p>
      </dgm:t>
    </dgm:pt>
    <dgm:pt modelId="{5BF4B43B-F404-4BD6-B826-5B9B02D2EC61}" type="pres">
      <dgm:prSet presAssocID="{EEC48C70-8AC5-46C8-B404-C901AE729F5C}" presName="node" presStyleCnt="0"/>
      <dgm:spPr/>
    </dgm:pt>
    <dgm:pt modelId="{2CA37E76-0286-4A6F-B8A1-46FE590699C7}" type="pres">
      <dgm:prSet presAssocID="{EEC48C70-8AC5-46C8-B404-C901AE729F5C}" presName="parentNode" presStyleLbl="node1" presStyleIdx="1" presStyleCnt="5" custScaleX="211766" custScaleY="186723" custLinFactNeighborX="26915" custLinFactNeighborY="14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94A7-179C-4743-A2B0-3D00344E8CB8}" type="pres">
      <dgm:prSet presAssocID="{EEC48C70-8AC5-46C8-B404-C901AE729F5C}" presName="childNode" presStyleLbl="revTx" presStyleIdx="0" presStyleCnt="0">
        <dgm:presLayoutVars>
          <dgm:bulletEnabled val="1"/>
        </dgm:presLayoutVars>
      </dgm:prSet>
      <dgm:spPr/>
    </dgm:pt>
    <dgm:pt modelId="{FDD60881-7129-4F39-8840-969F9A32EDA4}" type="pres">
      <dgm:prSet presAssocID="{B7C4C81B-7D5E-414B-97FF-98D4C5F82BCC}" presName="Name25" presStyleLbl="parChTrans1D1" presStyleIdx="1" presStyleCnt="4"/>
      <dgm:spPr/>
      <dgm:t>
        <a:bodyPr/>
        <a:lstStyle/>
        <a:p>
          <a:endParaRPr lang="ru-RU"/>
        </a:p>
      </dgm:t>
    </dgm:pt>
    <dgm:pt modelId="{4EEDFAE1-43FF-46B1-9C57-7A58FBD7957E}" type="pres">
      <dgm:prSet presAssocID="{D7817BA0-29F6-491A-8540-8FB8F62DD8FB}" presName="node" presStyleCnt="0"/>
      <dgm:spPr/>
    </dgm:pt>
    <dgm:pt modelId="{59E3C2AB-E84A-41C1-B70C-2B895848F413}" type="pres">
      <dgm:prSet presAssocID="{D7817BA0-29F6-491A-8540-8FB8F62DD8FB}" presName="parentNode" presStyleLbl="node1" presStyleIdx="2" presStyleCnt="5" custScaleX="233505" custScaleY="201097" custLinFactX="100000" custLinFactNeighborX="106144" custLinFactNeighborY="-797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1DA3-E5F6-452B-BD12-579ABD3B776E}" type="pres">
      <dgm:prSet presAssocID="{D7817BA0-29F6-491A-8540-8FB8F62DD8FB}" presName="childNode" presStyleLbl="revTx" presStyleIdx="0" presStyleCnt="0">
        <dgm:presLayoutVars>
          <dgm:bulletEnabled val="1"/>
        </dgm:presLayoutVars>
      </dgm:prSet>
      <dgm:spPr/>
    </dgm:pt>
    <dgm:pt modelId="{E5D62E2E-BE72-4153-8E68-F0953272E8B9}" type="pres">
      <dgm:prSet presAssocID="{88CAE39C-FCCC-4F6C-859B-62A41ADBB3CE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03ED706-6CE7-4F7C-AB75-7D8C7C14D0CD}" type="pres">
      <dgm:prSet presAssocID="{E3C882A6-5323-4A59-82A0-6A89EE5423C9}" presName="node" presStyleCnt="0"/>
      <dgm:spPr/>
    </dgm:pt>
    <dgm:pt modelId="{BF8BE568-8429-4422-8438-E4B17C24E7AA}" type="pres">
      <dgm:prSet presAssocID="{E3C882A6-5323-4A59-82A0-6A89EE5423C9}" presName="parentNode" presStyleLbl="node1" presStyleIdx="3" presStyleCnt="5" custScaleX="249189" custScaleY="185392" custLinFactX="87802" custLinFactNeighborX="100000" custLinFactNeighborY="46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80797-3E62-47BE-BAB2-1E571714964F}" type="pres">
      <dgm:prSet presAssocID="{E3C882A6-5323-4A59-82A0-6A89EE5423C9}" presName="childNode" presStyleLbl="revTx" presStyleIdx="0" presStyleCnt="0">
        <dgm:presLayoutVars>
          <dgm:bulletEnabled val="1"/>
        </dgm:presLayoutVars>
      </dgm:prSet>
      <dgm:spPr/>
    </dgm:pt>
    <dgm:pt modelId="{5757840F-673D-468F-AB79-DFBD81565638}" type="pres">
      <dgm:prSet presAssocID="{5CEADD56-7E02-4E0B-A18F-A868C745187A}" presName="Name25" presStyleLbl="parChTrans1D1" presStyleIdx="3" presStyleCnt="4"/>
      <dgm:spPr/>
      <dgm:t>
        <a:bodyPr/>
        <a:lstStyle/>
        <a:p>
          <a:endParaRPr lang="ru-RU"/>
        </a:p>
      </dgm:t>
    </dgm:pt>
    <dgm:pt modelId="{3E933AD6-E3D8-47D1-B4EB-99BD21A1A133}" type="pres">
      <dgm:prSet presAssocID="{C2D23021-C2BD-4C76-A16C-55837723F996}" presName="node" presStyleCnt="0"/>
      <dgm:spPr/>
    </dgm:pt>
    <dgm:pt modelId="{48A64854-E757-45C2-9DA2-F5310EAF4AB3}" type="pres">
      <dgm:prSet presAssocID="{C2D23021-C2BD-4C76-A16C-55837723F996}" presName="parentNode" presStyleLbl="node1" presStyleIdx="4" presStyleCnt="5" custScaleX="212328" custScaleY="201097" custLinFactNeighborX="17905" custLinFactNeighborY="-181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CC71-FEE4-480C-A1E7-07BD6B24B754}" type="pres">
      <dgm:prSet presAssocID="{C2D23021-C2BD-4C76-A16C-55837723F99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5B21F2F-6DFF-456F-B3EC-04C9680A2109}" type="presOf" srcId="{5CEADD56-7E02-4E0B-A18F-A868C745187A}" destId="{5757840F-673D-468F-AB79-DFBD81565638}" srcOrd="0" destOrd="0" presId="urn:microsoft.com/office/officeart/2005/8/layout/radial2"/>
    <dgm:cxn modelId="{70722601-FD4A-490C-90EA-6458A4D1C895}" type="presOf" srcId="{88CAE39C-FCCC-4F6C-859B-62A41ADBB3CE}" destId="{E5D62E2E-BE72-4153-8E68-F0953272E8B9}" srcOrd="0" destOrd="0" presId="urn:microsoft.com/office/officeart/2005/8/layout/radial2"/>
    <dgm:cxn modelId="{F37C4767-514C-40D6-972B-720FAD3E47E1}" type="presOf" srcId="{3A952CB4-F0A4-47FA-89B2-7B7CCC5683EB}" destId="{08F7CE74-5EBA-468B-837F-19906DD9E9D0}" srcOrd="0" destOrd="0" presId="urn:microsoft.com/office/officeart/2005/8/layout/radial2"/>
    <dgm:cxn modelId="{E59C6A8C-201D-40C1-85A2-40A6E4205185}" type="presOf" srcId="{EEC48C70-8AC5-46C8-B404-C901AE729F5C}" destId="{2CA37E76-0286-4A6F-B8A1-46FE590699C7}" srcOrd="0" destOrd="0" presId="urn:microsoft.com/office/officeart/2005/8/layout/radial2"/>
    <dgm:cxn modelId="{3580D5B4-6A9E-49D8-860A-16F8A5C7EB4A}" type="presOf" srcId="{06FA3B2F-5D99-446D-BB11-BE79C69AE255}" destId="{67721F41-0ECC-42D9-AB48-BC965D42ECC0}" srcOrd="0" destOrd="0" presId="urn:microsoft.com/office/officeart/2005/8/layout/radial2"/>
    <dgm:cxn modelId="{3B19983A-EFB6-4732-8FB4-96809F97F9C0}" srcId="{3A952CB4-F0A4-47FA-89B2-7B7CCC5683EB}" destId="{E3C882A6-5323-4A59-82A0-6A89EE5423C9}" srcOrd="2" destOrd="0" parTransId="{88CAE39C-FCCC-4F6C-859B-62A41ADBB3CE}" sibTransId="{8A944A36-6931-4E1E-AA82-A6DD27263F54}"/>
    <dgm:cxn modelId="{849F4895-27E0-449F-B986-D1A4EFB58CFE}" srcId="{3A952CB4-F0A4-47FA-89B2-7B7CCC5683EB}" destId="{C2D23021-C2BD-4C76-A16C-55837723F996}" srcOrd="3" destOrd="0" parTransId="{5CEADD56-7E02-4E0B-A18F-A868C745187A}" sibTransId="{F27B7C4B-CF26-43D6-8C08-A9B7AF0C095F}"/>
    <dgm:cxn modelId="{044AF198-6BB1-4B7E-B8AF-27ADBA37E2D5}" type="presOf" srcId="{B7C4C81B-7D5E-414B-97FF-98D4C5F82BCC}" destId="{FDD60881-7129-4F39-8840-969F9A32EDA4}" srcOrd="0" destOrd="0" presId="urn:microsoft.com/office/officeart/2005/8/layout/radial2"/>
    <dgm:cxn modelId="{99EAA02E-B887-40CE-8FC3-45BBB1279FDE}" srcId="{3A952CB4-F0A4-47FA-89B2-7B7CCC5683EB}" destId="{D7817BA0-29F6-491A-8540-8FB8F62DD8FB}" srcOrd="1" destOrd="0" parTransId="{B7C4C81B-7D5E-414B-97FF-98D4C5F82BCC}" sibTransId="{E92DAF49-1A16-4469-9516-99EF3245745A}"/>
    <dgm:cxn modelId="{B0945DD9-0D5E-4898-9488-D607118D4F91}" type="presOf" srcId="{D7817BA0-29F6-491A-8540-8FB8F62DD8FB}" destId="{59E3C2AB-E84A-41C1-B70C-2B895848F413}" srcOrd="0" destOrd="0" presId="urn:microsoft.com/office/officeart/2005/8/layout/radial2"/>
    <dgm:cxn modelId="{6E12B078-53E7-4BB3-853D-479D04E4C056}" type="presOf" srcId="{E3C882A6-5323-4A59-82A0-6A89EE5423C9}" destId="{BF8BE568-8429-4422-8438-E4B17C24E7AA}" srcOrd="0" destOrd="0" presId="urn:microsoft.com/office/officeart/2005/8/layout/radial2"/>
    <dgm:cxn modelId="{88DD63E5-2265-41C7-AEB7-7C3D92AC869B}" srcId="{3A952CB4-F0A4-47FA-89B2-7B7CCC5683EB}" destId="{EEC48C70-8AC5-46C8-B404-C901AE729F5C}" srcOrd="0" destOrd="0" parTransId="{06FA3B2F-5D99-446D-BB11-BE79C69AE255}" sibTransId="{EC2E5338-4F00-461D-9D46-9ACAC06C33F8}"/>
    <dgm:cxn modelId="{1639691B-9E20-4747-B3B9-B55FC8E4210C}" type="presOf" srcId="{C2D23021-C2BD-4C76-A16C-55837723F996}" destId="{48A64854-E757-45C2-9DA2-F5310EAF4AB3}" srcOrd="0" destOrd="0" presId="urn:microsoft.com/office/officeart/2005/8/layout/radial2"/>
    <dgm:cxn modelId="{7D5EE3D7-51FC-40F0-8127-A9DA256FE66C}" type="presParOf" srcId="{08F7CE74-5EBA-468B-837F-19906DD9E9D0}" destId="{FE542696-FEA6-448F-A5B9-04586A23863D}" srcOrd="0" destOrd="0" presId="urn:microsoft.com/office/officeart/2005/8/layout/radial2"/>
    <dgm:cxn modelId="{20D4E59B-769B-45D6-858A-EDE3D2C9FAB5}" type="presParOf" srcId="{FE542696-FEA6-448F-A5B9-04586A23863D}" destId="{8932DA00-891D-4F8E-9C0D-30C7722629A4}" srcOrd="0" destOrd="0" presId="urn:microsoft.com/office/officeart/2005/8/layout/radial2"/>
    <dgm:cxn modelId="{D0EC3DE2-581A-4616-BE53-C1C672DCDBA4}" type="presParOf" srcId="{8932DA00-891D-4F8E-9C0D-30C7722629A4}" destId="{8C516094-8D21-4F45-9B4A-F5D631FE69D2}" srcOrd="0" destOrd="0" presId="urn:microsoft.com/office/officeart/2005/8/layout/radial2"/>
    <dgm:cxn modelId="{BF68B604-A2E2-4730-8174-E3DE575337F1}" type="presParOf" srcId="{8932DA00-891D-4F8E-9C0D-30C7722629A4}" destId="{5730521A-C92A-4316-A064-C052162FE707}" srcOrd="1" destOrd="0" presId="urn:microsoft.com/office/officeart/2005/8/layout/radial2"/>
    <dgm:cxn modelId="{CD43D83B-7FB5-45DC-92C2-686D45D086C4}" type="presParOf" srcId="{FE542696-FEA6-448F-A5B9-04586A23863D}" destId="{67721F41-0ECC-42D9-AB48-BC965D42ECC0}" srcOrd="1" destOrd="0" presId="urn:microsoft.com/office/officeart/2005/8/layout/radial2"/>
    <dgm:cxn modelId="{9CE173A9-1F83-4FDD-BF52-25258C8BB255}" type="presParOf" srcId="{FE542696-FEA6-448F-A5B9-04586A23863D}" destId="{5BF4B43B-F404-4BD6-B826-5B9B02D2EC61}" srcOrd="2" destOrd="0" presId="urn:microsoft.com/office/officeart/2005/8/layout/radial2"/>
    <dgm:cxn modelId="{84A1E070-1A59-44BD-B02C-A9360192449F}" type="presParOf" srcId="{5BF4B43B-F404-4BD6-B826-5B9B02D2EC61}" destId="{2CA37E76-0286-4A6F-B8A1-46FE590699C7}" srcOrd="0" destOrd="0" presId="urn:microsoft.com/office/officeart/2005/8/layout/radial2"/>
    <dgm:cxn modelId="{D1917962-E6BE-4B1A-8C48-DB9810F71F09}" type="presParOf" srcId="{5BF4B43B-F404-4BD6-B826-5B9B02D2EC61}" destId="{FE7994A7-179C-4743-A2B0-3D00344E8CB8}" srcOrd="1" destOrd="0" presId="urn:microsoft.com/office/officeart/2005/8/layout/radial2"/>
    <dgm:cxn modelId="{491862C7-1F8F-4F4F-92F9-50D6CB9BAC00}" type="presParOf" srcId="{FE542696-FEA6-448F-A5B9-04586A23863D}" destId="{FDD60881-7129-4F39-8840-969F9A32EDA4}" srcOrd="3" destOrd="0" presId="urn:microsoft.com/office/officeart/2005/8/layout/radial2"/>
    <dgm:cxn modelId="{25ABFA40-8B16-4256-B17A-72CD66EEFF49}" type="presParOf" srcId="{FE542696-FEA6-448F-A5B9-04586A23863D}" destId="{4EEDFAE1-43FF-46B1-9C57-7A58FBD7957E}" srcOrd="4" destOrd="0" presId="urn:microsoft.com/office/officeart/2005/8/layout/radial2"/>
    <dgm:cxn modelId="{490DEF26-1C52-4746-85C5-2EB26AFE6A44}" type="presParOf" srcId="{4EEDFAE1-43FF-46B1-9C57-7A58FBD7957E}" destId="{59E3C2AB-E84A-41C1-B70C-2B895848F413}" srcOrd="0" destOrd="0" presId="urn:microsoft.com/office/officeart/2005/8/layout/radial2"/>
    <dgm:cxn modelId="{29B5E983-084E-4EF5-8259-B7EAD5714BFE}" type="presParOf" srcId="{4EEDFAE1-43FF-46B1-9C57-7A58FBD7957E}" destId="{71C71DA3-E5F6-452B-BD12-579ABD3B776E}" srcOrd="1" destOrd="0" presId="urn:microsoft.com/office/officeart/2005/8/layout/radial2"/>
    <dgm:cxn modelId="{5034EC21-422D-4325-8790-EE79E839E131}" type="presParOf" srcId="{FE542696-FEA6-448F-A5B9-04586A23863D}" destId="{E5D62E2E-BE72-4153-8E68-F0953272E8B9}" srcOrd="5" destOrd="0" presId="urn:microsoft.com/office/officeart/2005/8/layout/radial2"/>
    <dgm:cxn modelId="{31D708AA-C772-48C5-956E-1D492B135BC1}" type="presParOf" srcId="{FE542696-FEA6-448F-A5B9-04586A23863D}" destId="{303ED706-6CE7-4F7C-AB75-7D8C7C14D0CD}" srcOrd="6" destOrd="0" presId="urn:microsoft.com/office/officeart/2005/8/layout/radial2"/>
    <dgm:cxn modelId="{A96D5D05-8505-42CC-A767-EB4FF2E15CD8}" type="presParOf" srcId="{303ED706-6CE7-4F7C-AB75-7D8C7C14D0CD}" destId="{BF8BE568-8429-4422-8438-E4B17C24E7AA}" srcOrd="0" destOrd="0" presId="urn:microsoft.com/office/officeart/2005/8/layout/radial2"/>
    <dgm:cxn modelId="{F3AD931E-0402-48C3-9945-871A08F3ED38}" type="presParOf" srcId="{303ED706-6CE7-4F7C-AB75-7D8C7C14D0CD}" destId="{88280797-3E62-47BE-BAB2-1E571714964F}" srcOrd="1" destOrd="0" presId="urn:microsoft.com/office/officeart/2005/8/layout/radial2"/>
    <dgm:cxn modelId="{E6DB3885-17F3-4DFE-A5B3-6F3FA91C8232}" type="presParOf" srcId="{FE542696-FEA6-448F-A5B9-04586A23863D}" destId="{5757840F-673D-468F-AB79-DFBD81565638}" srcOrd="7" destOrd="0" presId="urn:microsoft.com/office/officeart/2005/8/layout/radial2"/>
    <dgm:cxn modelId="{88A3D2EA-6B50-4121-8724-031747D53D32}" type="presParOf" srcId="{FE542696-FEA6-448F-A5B9-04586A23863D}" destId="{3E933AD6-E3D8-47D1-B4EB-99BD21A1A133}" srcOrd="8" destOrd="0" presId="urn:microsoft.com/office/officeart/2005/8/layout/radial2"/>
    <dgm:cxn modelId="{D2B85EBB-444D-4BED-A8E8-3046FB23ACDA}" type="presParOf" srcId="{3E933AD6-E3D8-47D1-B4EB-99BD21A1A133}" destId="{48A64854-E757-45C2-9DA2-F5310EAF4AB3}" srcOrd="0" destOrd="0" presId="urn:microsoft.com/office/officeart/2005/8/layout/radial2"/>
    <dgm:cxn modelId="{7987C4FE-B9BF-4781-AB23-2E69BDAC670A}" type="presParOf" srcId="{3E933AD6-E3D8-47D1-B4EB-99BD21A1A133}" destId="{C1FBCC71-FEE4-480C-A1E7-07BD6B24B75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AE9F7-BED2-4CE4-B6F4-D9A6EC693A9C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B6F150-8A0C-49E8-82FD-87230C696BC9}">
      <dgm:prSet custT="1"/>
      <dgm:spPr/>
      <dgm:t>
        <a:bodyPr/>
        <a:lstStyle/>
        <a:p>
          <a:pPr rtl="0"/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Diethanolamine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 – (DEA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вызывает повреждение кожи и слизистых оболочек. Его аналоги: TEA  и  MEA.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89FF76-D830-4107-A0F3-C677D0102969}" type="parTrans" cxnId="{E1F0D0EF-097F-433B-8804-701DC34A426B}">
      <dgm:prSet/>
      <dgm:spPr/>
      <dgm:t>
        <a:bodyPr/>
        <a:lstStyle/>
        <a:p>
          <a:endParaRPr lang="ru-RU"/>
        </a:p>
      </dgm:t>
    </dgm:pt>
    <dgm:pt modelId="{86D19AC6-B81F-4598-BEFD-E1BE8F9895DA}" type="sibTrans" cxnId="{E1F0D0EF-097F-433B-8804-701DC34A426B}">
      <dgm:prSet/>
      <dgm:spPr/>
      <dgm:t>
        <a:bodyPr/>
        <a:lstStyle/>
        <a:p>
          <a:endParaRPr lang="ru-RU"/>
        </a:p>
      </dgm:t>
    </dgm:pt>
    <dgm:pt modelId="{7D6E662C-B2A6-4400-98A8-FFDBFCFD8692}">
      <dgm:prSet custT="1"/>
      <dgm:spPr/>
      <dgm:t>
        <a:bodyPr/>
        <a:lstStyle/>
        <a:p>
          <a:pPr rtl="0"/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Фталаты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 (</a:t>
          </a:r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Phthalate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нарушают эндокринную систему человека.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18AA1D3-F062-4C1C-8003-643BAF8C3EA8}" type="parTrans" cxnId="{5B7DAD4F-5866-4F1A-84A7-0FF55F017C4E}">
      <dgm:prSet/>
      <dgm:spPr/>
      <dgm:t>
        <a:bodyPr/>
        <a:lstStyle/>
        <a:p>
          <a:endParaRPr lang="ru-RU"/>
        </a:p>
      </dgm:t>
    </dgm:pt>
    <dgm:pt modelId="{DAA392D7-983C-43A7-B198-6E40054B1568}" type="sibTrans" cxnId="{5B7DAD4F-5866-4F1A-84A7-0FF55F017C4E}">
      <dgm:prSet/>
      <dgm:spPr/>
      <dgm:t>
        <a:bodyPr/>
        <a:lstStyle/>
        <a:p>
          <a:endParaRPr lang="ru-RU"/>
        </a:p>
      </dgm:t>
    </dgm:pt>
    <dgm:pt modelId="{64B7F0CF-BF57-4F70-822D-9993B306B734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Сульфаты (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Sodium </a:t>
          </a:r>
          <a:r>
            <a:rPr lang="en-US" sz="1600" b="1" i="1" dirty="0" err="1" smtClean="0">
              <a:latin typeface="Times New Roman" pitchFamily="18" charset="0"/>
              <a:cs typeface="Times New Roman" pitchFamily="18" charset="0"/>
            </a:rPr>
            <a:t>Lauryl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 Sulfate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) (SLS)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быстро проникает в глаза, мозг, печень, сердце. Накапливается и вызывает долгосрочное повреждение органов.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9F9448-8908-4FF3-96A3-EEC5FCE91EB3}" type="parTrans" cxnId="{2B428E0E-A4D3-4D87-82A6-BB0371B1BC02}">
      <dgm:prSet/>
      <dgm:spPr/>
      <dgm:t>
        <a:bodyPr/>
        <a:lstStyle/>
        <a:p>
          <a:endParaRPr lang="ru-RU"/>
        </a:p>
      </dgm:t>
    </dgm:pt>
    <dgm:pt modelId="{6449B3D8-4E39-4366-AA22-A8D77C03875A}" type="sibTrans" cxnId="{2B428E0E-A4D3-4D87-82A6-BB0371B1BC02}">
      <dgm:prSet/>
      <dgm:spPr/>
      <dgm:t>
        <a:bodyPr/>
        <a:lstStyle/>
        <a:p>
          <a:endParaRPr lang="ru-RU"/>
        </a:p>
      </dgm:t>
    </dgm:pt>
    <dgm:pt modelId="{C711BB7B-6990-48A5-8184-B9D6A858917D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Сульфаты – (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Sodium </a:t>
          </a:r>
          <a:r>
            <a:rPr lang="en-US" sz="1600" b="1" i="1" dirty="0" err="1" smtClean="0">
              <a:latin typeface="Times New Roman" pitchFamily="18" charset="0"/>
              <a:cs typeface="Times New Roman" pitchFamily="18" charset="0"/>
            </a:rPr>
            <a:t>Laureth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i="1" dirty="0" err="1" smtClean="0">
              <a:latin typeface="Times New Roman" pitchFamily="18" charset="0"/>
              <a:cs typeface="Times New Roman" pitchFamily="18" charset="0"/>
            </a:rPr>
            <a:t>Sulfat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(SLES)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пиртовая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форма SLS. Он в меньшей степени  раздражает, но в большей – сушит кожу (по сравнению с SLS).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40F6C4-D543-463C-87D2-6085C11A0A44}" type="parTrans" cxnId="{447B5194-00ED-4418-B6B3-FC243ACA3E06}">
      <dgm:prSet/>
      <dgm:spPr/>
      <dgm:t>
        <a:bodyPr/>
        <a:lstStyle/>
        <a:p>
          <a:endParaRPr lang="ru-RU"/>
        </a:p>
      </dgm:t>
    </dgm:pt>
    <dgm:pt modelId="{0621716F-7535-47D2-B9AD-C9885AEB934C}" type="sibTrans" cxnId="{447B5194-00ED-4418-B6B3-FC243ACA3E06}">
      <dgm:prSet/>
      <dgm:spPr/>
      <dgm:t>
        <a:bodyPr/>
        <a:lstStyle/>
        <a:p>
          <a:endParaRPr lang="ru-RU"/>
        </a:p>
      </dgm:t>
    </dgm:pt>
    <dgm:pt modelId="{CFEE862C-8E12-4568-9399-50DE341ACF28}">
      <dgm:prSet custT="1"/>
      <dgm:spPr/>
      <dgm:t>
        <a:bodyPr/>
        <a:lstStyle/>
        <a:p>
          <a:pPr rtl="0"/>
          <a:r>
            <a:rPr lang="ru-RU" sz="1800" b="1" i="1" dirty="0" err="1" smtClean="0">
              <a:latin typeface="Times New Roman" pitchFamily="18" charset="0"/>
              <a:cs typeface="Times New Roman" pitchFamily="18" charset="0"/>
            </a:rPr>
            <a:t>Ароматизаторы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получены синтетическим путем, являются высоко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аллергенными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веществами.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C630F9E-6219-4C7A-B7EF-C0A27739C6CE}" type="parTrans" cxnId="{21F721D3-340C-4A67-9331-BDA1645799AC}">
      <dgm:prSet/>
      <dgm:spPr/>
      <dgm:t>
        <a:bodyPr/>
        <a:lstStyle/>
        <a:p>
          <a:endParaRPr lang="ru-RU"/>
        </a:p>
      </dgm:t>
    </dgm:pt>
    <dgm:pt modelId="{0F63FFC7-9EBE-412E-B722-C07B8D2C1A18}" type="sibTrans" cxnId="{21F721D3-340C-4A67-9331-BDA1645799AC}">
      <dgm:prSet/>
      <dgm:spPr/>
      <dgm:t>
        <a:bodyPr/>
        <a:lstStyle/>
        <a:p>
          <a:endParaRPr lang="ru-RU"/>
        </a:p>
      </dgm:t>
    </dgm:pt>
    <dgm:pt modelId="{67F9969E-144F-497C-B492-BC20A5522099}" type="pres">
      <dgm:prSet presAssocID="{B22AE9F7-BED2-4CE4-B6F4-D9A6EC693A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198F8-7106-4234-B969-2106834E406C}" type="pres">
      <dgm:prSet presAssocID="{B22AE9F7-BED2-4CE4-B6F4-D9A6EC693A9C}" presName="cycle" presStyleCnt="0"/>
      <dgm:spPr/>
      <dgm:t>
        <a:bodyPr/>
        <a:lstStyle/>
        <a:p>
          <a:endParaRPr lang="ru-RU"/>
        </a:p>
      </dgm:t>
    </dgm:pt>
    <dgm:pt modelId="{98FE0683-C181-4206-811A-C9B5B82534FF}" type="pres">
      <dgm:prSet presAssocID="{B22AE9F7-BED2-4CE4-B6F4-D9A6EC693A9C}" presName="centerShape" presStyleCnt="0"/>
      <dgm:spPr/>
      <dgm:t>
        <a:bodyPr/>
        <a:lstStyle/>
        <a:p>
          <a:endParaRPr lang="ru-RU"/>
        </a:p>
      </dgm:t>
    </dgm:pt>
    <dgm:pt modelId="{5B8BDCD8-D520-4EC4-8AD4-DEBB3FBF7F45}" type="pres">
      <dgm:prSet presAssocID="{B22AE9F7-BED2-4CE4-B6F4-D9A6EC693A9C}" presName="connSite" presStyleLbl="node1" presStyleIdx="0" presStyleCnt="6"/>
      <dgm:spPr/>
      <dgm:t>
        <a:bodyPr/>
        <a:lstStyle/>
        <a:p>
          <a:endParaRPr lang="ru-RU"/>
        </a:p>
      </dgm:t>
    </dgm:pt>
    <dgm:pt modelId="{257503C0-99ED-455B-8E2D-A22DE28A3BF5}" type="pres">
      <dgm:prSet presAssocID="{B22AE9F7-BED2-4CE4-B6F4-D9A6EC693A9C}" presName="visible" presStyleLbl="node1" presStyleIdx="0" presStyleCnt="6" custScaleX="1324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156E63-1082-45F1-9040-379BB6B39B09}" type="pres">
      <dgm:prSet presAssocID="{BF89FF76-D830-4107-A0F3-C677D0102969}" presName="Name25" presStyleLbl="parChTrans1D1" presStyleIdx="0" presStyleCnt="5"/>
      <dgm:spPr/>
      <dgm:t>
        <a:bodyPr/>
        <a:lstStyle/>
        <a:p>
          <a:endParaRPr lang="ru-RU"/>
        </a:p>
      </dgm:t>
    </dgm:pt>
    <dgm:pt modelId="{789686F4-EF5D-4704-A918-094AD3B7FDFD}" type="pres">
      <dgm:prSet presAssocID="{2EB6F150-8A0C-49E8-82FD-87230C696BC9}" presName="node" presStyleCnt="0"/>
      <dgm:spPr/>
      <dgm:t>
        <a:bodyPr/>
        <a:lstStyle/>
        <a:p>
          <a:endParaRPr lang="ru-RU"/>
        </a:p>
      </dgm:t>
    </dgm:pt>
    <dgm:pt modelId="{EEDC7BE8-347E-44E5-A931-FB0C7F6F0B9F}" type="pres">
      <dgm:prSet presAssocID="{2EB6F150-8A0C-49E8-82FD-87230C696BC9}" presName="parentNode" presStyleLbl="node1" presStyleIdx="1" presStyleCnt="6" custScaleX="220523" custScaleY="189909" custLinFactNeighborX="-28298" custLinFactNeighborY="28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8765F-FA0A-4C44-BF24-4E35661F023D}" type="pres">
      <dgm:prSet presAssocID="{2EB6F150-8A0C-49E8-82FD-87230C696B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2F96C-5A27-4BD0-BFC1-E110A2DA1265}" type="pres">
      <dgm:prSet presAssocID="{F18AA1D3-F062-4C1C-8003-643BAF8C3EA8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73B91C7-AF0B-4D2B-9738-A597894BD8DF}" type="pres">
      <dgm:prSet presAssocID="{7D6E662C-B2A6-4400-98A8-FFDBFCFD8692}" presName="node" presStyleCnt="0"/>
      <dgm:spPr/>
      <dgm:t>
        <a:bodyPr/>
        <a:lstStyle/>
        <a:p>
          <a:endParaRPr lang="ru-RU"/>
        </a:p>
      </dgm:t>
    </dgm:pt>
    <dgm:pt modelId="{33B62FC7-4793-43ED-B8A7-B4B12B51D81A}" type="pres">
      <dgm:prSet presAssocID="{7D6E662C-B2A6-4400-98A8-FFDBFCFD8692}" presName="parentNode" presStyleLbl="node1" presStyleIdx="2" presStyleCnt="6" custScaleX="206091" custScaleY="199173" custLinFactX="77018" custLinFactY="-13715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EAAD3-9AF7-472E-B025-58742A829DC6}" type="pres">
      <dgm:prSet presAssocID="{7D6E662C-B2A6-4400-98A8-FFDBFCFD869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2BC-329B-49C5-9C27-85E3022CC8D9}" type="pres">
      <dgm:prSet presAssocID="{E39F9448-8908-4FF3-96A3-EEC5FCE91EB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5164AE84-9B9F-4F06-87F6-8BFA908A4013}" type="pres">
      <dgm:prSet presAssocID="{64B7F0CF-BF57-4F70-822D-9993B306B734}" presName="node" presStyleCnt="0"/>
      <dgm:spPr/>
      <dgm:t>
        <a:bodyPr/>
        <a:lstStyle/>
        <a:p>
          <a:endParaRPr lang="ru-RU"/>
        </a:p>
      </dgm:t>
    </dgm:pt>
    <dgm:pt modelId="{44BEB2E9-8C88-45E2-8069-59D9F3BBE2E9}" type="pres">
      <dgm:prSet presAssocID="{64B7F0CF-BF57-4F70-822D-9993B306B734}" presName="parentNode" presStyleLbl="node1" presStyleIdx="3" presStyleCnt="6" custScaleX="279163" custScaleY="238203" custLinFactX="100000" custLinFactNeighborX="150700" custLinFactNeighborY="9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79AF5-186A-4226-8110-75E1E31A77A7}" type="pres">
      <dgm:prSet presAssocID="{64B7F0CF-BF57-4F70-822D-9993B306B73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787C-CC38-4ABB-B3D7-B03758BA610E}" type="pres">
      <dgm:prSet presAssocID="{B440F6C4-D543-463C-87D2-6085C11A0A44}" presName="Name25" presStyleLbl="parChTrans1D1" presStyleIdx="3" presStyleCnt="5"/>
      <dgm:spPr/>
      <dgm:t>
        <a:bodyPr/>
        <a:lstStyle/>
        <a:p>
          <a:endParaRPr lang="ru-RU"/>
        </a:p>
      </dgm:t>
    </dgm:pt>
    <dgm:pt modelId="{227E9731-6B25-433E-A88D-56E78D9FA1AC}" type="pres">
      <dgm:prSet presAssocID="{C711BB7B-6990-48A5-8184-B9D6A858917D}" presName="node" presStyleCnt="0"/>
      <dgm:spPr/>
      <dgm:t>
        <a:bodyPr/>
        <a:lstStyle/>
        <a:p>
          <a:endParaRPr lang="ru-RU"/>
        </a:p>
      </dgm:t>
    </dgm:pt>
    <dgm:pt modelId="{D66720E0-FA1A-40CE-8F33-EB776426C27E}" type="pres">
      <dgm:prSet presAssocID="{C711BB7B-6990-48A5-8184-B9D6A858917D}" presName="parentNode" presStyleLbl="node1" presStyleIdx="4" presStyleCnt="6" custScaleX="280535" custScaleY="221089" custLinFactX="11007" custLinFactNeighborX="100000" custLinFactNeighborY="65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45B10-E890-4E85-9CD9-03041CDE145F}" type="pres">
      <dgm:prSet presAssocID="{C711BB7B-6990-48A5-8184-B9D6A858917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3A49-7BEB-41BC-82FE-899CE73335EA}" type="pres">
      <dgm:prSet presAssocID="{0C630F9E-6219-4C7A-B7EF-C0A27739C6CE}" presName="Name25" presStyleLbl="parChTrans1D1" presStyleIdx="4" presStyleCnt="5"/>
      <dgm:spPr/>
      <dgm:t>
        <a:bodyPr/>
        <a:lstStyle/>
        <a:p>
          <a:endParaRPr lang="ru-RU"/>
        </a:p>
      </dgm:t>
    </dgm:pt>
    <dgm:pt modelId="{B98AAE27-074A-4D7C-8FD8-1E95C5376C87}" type="pres">
      <dgm:prSet presAssocID="{CFEE862C-8E12-4568-9399-50DE341ACF28}" presName="node" presStyleCnt="0"/>
      <dgm:spPr/>
      <dgm:t>
        <a:bodyPr/>
        <a:lstStyle/>
        <a:p>
          <a:endParaRPr lang="ru-RU"/>
        </a:p>
      </dgm:t>
    </dgm:pt>
    <dgm:pt modelId="{C091E88B-DC61-4809-935B-875CE2C77334}" type="pres">
      <dgm:prSet presAssocID="{CFEE862C-8E12-4568-9399-50DE341ACF28}" presName="parentNode" presStyleLbl="node1" presStyleIdx="5" presStyleCnt="6" custScaleX="276718" custScaleY="221089" custLinFactX="-91384" custLinFactNeighborX="-100000" custLinFactNeighborY="-257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8D91D-167C-46AA-BF55-DD2699AC04F7}" type="pres">
      <dgm:prSet presAssocID="{CFEE862C-8E12-4568-9399-50DE341ACF2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EE627-21CD-45F5-A3C1-B7BB088004FE}" type="presOf" srcId="{C711BB7B-6990-48A5-8184-B9D6A858917D}" destId="{D66720E0-FA1A-40CE-8F33-EB776426C27E}" srcOrd="0" destOrd="0" presId="urn:microsoft.com/office/officeart/2005/8/layout/radial2"/>
    <dgm:cxn modelId="{E1F0D0EF-097F-433B-8804-701DC34A426B}" srcId="{B22AE9F7-BED2-4CE4-B6F4-D9A6EC693A9C}" destId="{2EB6F150-8A0C-49E8-82FD-87230C696BC9}" srcOrd="0" destOrd="0" parTransId="{BF89FF76-D830-4107-A0F3-C677D0102969}" sibTransId="{86D19AC6-B81F-4598-BEFD-E1BE8F9895DA}"/>
    <dgm:cxn modelId="{447B5194-00ED-4418-B6B3-FC243ACA3E06}" srcId="{B22AE9F7-BED2-4CE4-B6F4-D9A6EC693A9C}" destId="{C711BB7B-6990-48A5-8184-B9D6A858917D}" srcOrd="3" destOrd="0" parTransId="{B440F6C4-D543-463C-87D2-6085C11A0A44}" sibTransId="{0621716F-7535-47D2-B9AD-C9885AEB934C}"/>
    <dgm:cxn modelId="{410E0BF2-9C77-4679-BEBD-F9D3317A856F}" type="presOf" srcId="{B440F6C4-D543-463C-87D2-6085C11A0A44}" destId="{7928787C-CC38-4ABB-B3D7-B03758BA610E}" srcOrd="0" destOrd="0" presId="urn:microsoft.com/office/officeart/2005/8/layout/radial2"/>
    <dgm:cxn modelId="{2B428E0E-A4D3-4D87-82A6-BB0371B1BC02}" srcId="{B22AE9F7-BED2-4CE4-B6F4-D9A6EC693A9C}" destId="{64B7F0CF-BF57-4F70-822D-9993B306B734}" srcOrd="2" destOrd="0" parTransId="{E39F9448-8908-4FF3-96A3-EEC5FCE91EB3}" sibTransId="{6449B3D8-4E39-4366-AA22-A8D77C03875A}"/>
    <dgm:cxn modelId="{CD72F86C-AA96-4EEA-A1A0-E23A1205545E}" type="presOf" srcId="{CFEE862C-8E12-4568-9399-50DE341ACF28}" destId="{C091E88B-DC61-4809-935B-875CE2C77334}" srcOrd="0" destOrd="0" presId="urn:microsoft.com/office/officeart/2005/8/layout/radial2"/>
    <dgm:cxn modelId="{5B7DAD4F-5866-4F1A-84A7-0FF55F017C4E}" srcId="{B22AE9F7-BED2-4CE4-B6F4-D9A6EC693A9C}" destId="{7D6E662C-B2A6-4400-98A8-FFDBFCFD8692}" srcOrd="1" destOrd="0" parTransId="{F18AA1D3-F062-4C1C-8003-643BAF8C3EA8}" sibTransId="{DAA392D7-983C-43A7-B198-6E40054B1568}"/>
    <dgm:cxn modelId="{D7A83875-D979-4A59-9222-DBCBAE843EDE}" type="presOf" srcId="{7D6E662C-B2A6-4400-98A8-FFDBFCFD8692}" destId="{33B62FC7-4793-43ED-B8A7-B4B12B51D81A}" srcOrd="0" destOrd="0" presId="urn:microsoft.com/office/officeart/2005/8/layout/radial2"/>
    <dgm:cxn modelId="{FF66F1ED-6B67-437C-AAAD-0811F6E18856}" type="presOf" srcId="{E39F9448-8908-4FF3-96A3-EEC5FCE91EB3}" destId="{BCF462BC-329B-49C5-9C27-85E3022CC8D9}" srcOrd="0" destOrd="0" presId="urn:microsoft.com/office/officeart/2005/8/layout/radial2"/>
    <dgm:cxn modelId="{241DF64C-8BB4-4DB6-8E49-979B631E6E1A}" type="presOf" srcId="{BF89FF76-D830-4107-A0F3-C677D0102969}" destId="{C0156E63-1082-45F1-9040-379BB6B39B09}" srcOrd="0" destOrd="0" presId="urn:microsoft.com/office/officeart/2005/8/layout/radial2"/>
    <dgm:cxn modelId="{42A52E4B-2C4A-4435-9DF6-933466013390}" type="presOf" srcId="{0C630F9E-6219-4C7A-B7EF-C0A27739C6CE}" destId="{A9AE3A49-7BEB-41BC-82FE-899CE73335EA}" srcOrd="0" destOrd="0" presId="urn:microsoft.com/office/officeart/2005/8/layout/radial2"/>
    <dgm:cxn modelId="{2B48A6E3-C266-4097-A207-8E828691C519}" type="presOf" srcId="{2EB6F150-8A0C-49E8-82FD-87230C696BC9}" destId="{EEDC7BE8-347E-44E5-A931-FB0C7F6F0B9F}" srcOrd="0" destOrd="0" presId="urn:microsoft.com/office/officeart/2005/8/layout/radial2"/>
    <dgm:cxn modelId="{381145E9-3942-4346-AF55-D1B4DB0A60A3}" type="presOf" srcId="{F18AA1D3-F062-4C1C-8003-643BAF8C3EA8}" destId="{3462F96C-5A27-4BD0-BFC1-E110A2DA1265}" srcOrd="0" destOrd="0" presId="urn:microsoft.com/office/officeart/2005/8/layout/radial2"/>
    <dgm:cxn modelId="{21F721D3-340C-4A67-9331-BDA1645799AC}" srcId="{B22AE9F7-BED2-4CE4-B6F4-D9A6EC693A9C}" destId="{CFEE862C-8E12-4568-9399-50DE341ACF28}" srcOrd="4" destOrd="0" parTransId="{0C630F9E-6219-4C7A-B7EF-C0A27739C6CE}" sibTransId="{0F63FFC7-9EBE-412E-B722-C07B8D2C1A18}"/>
    <dgm:cxn modelId="{020E9F72-4BE2-4254-8BC5-4A2A96A9AF3C}" type="presOf" srcId="{B22AE9F7-BED2-4CE4-B6F4-D9A6EC693A9C}" destId="{67F9969E-144F-497C-B492-BC20A5522099}" srcOrd="0" destOrd="0" presId="urn:microsoft.com/office/officeart/2005/8/layout/radial2"/>
    <dgm:cxn modelId="{4E22A6E6-BAB9-4F42-B9B1-33695C5CD36A}" type="presOf" srcId="{64B7F0CF-BF57-4F70-822D-9993B306B734}" destId="{44BEB2E9-8C88-45E2-8069-59D9F3BBE2E9}" srcOrd="0" destOrd="0" presId="urn:microsoft.com/office/officeart/2005/8/layout/radial2"/>
    <dgm:cxn modelId="{41745D06-17DE-4097-89CA-13F4EC2B474A}" type="presParOf" srcId="{67F9969E-144F-497C-B492-BC20A5522099}" destId="{D2C198F8-7106-4234-B969-2106834E406C}" srcOrd="0" destOrd="0" presId="urn:microsoft.com/office/officeart/2005/8/layout/radial2"/>
    <dgm:cxn modelId="{7C4D64EA-9176-403E-98D7-8AB5430BD852}" type="presParOf" srcId="{D2C198F8-7106-4234-B969-2106834E406C}" destId="{98FE0683-C181-4206-811A-C9B5B82534FF}" srcOrd="0" destOrd="0" presId="urn:microsoft.com/office/officeart/2005/8/layout/radial2"/>
    <dgm:cxn modelId="{CC937318-3B5B-430F-B668-D37D26920F1E}" type="presParOf" srcId="{98FE0683-C181-4206-811A-C9B5B82534FF}" destId="{5B8BDCD8-D520-4EC4-8AD4-DEBB3FBF7F45}" srcOrd="0" destOrd="0" presId="urn:microsoft.com/office/officeart/2005/8/layout/radial2"/>
    <dgm:cxn modelId="{72E64CD5-5D36-4DF3-AD90-F837FD8A4A4C}" type="presParOf" srcId="{98FE0683-C181-4206-811A-C9B5B82534FF}" destId="{257503C0-99ED-455B-8E2D-A22DE28A3BF5}" srcOrd="1" destOrd="0" presId="urn:microsoft.com/office/officeart/2005/8/layout/radial2"/>
    <dgm:cxn modelId="{9BDB50BC-7F8B-4EF8-B8FF-9433A11CC5B3}" type="presParOf" srcId="{D2C198F8-7106-4234-B969-2106834E406C}" destId="{C0156E63-1082-45F1-9040-379BB6B39B09}" srcOrd="1" destOrd="0" presId="urn:microsoft.com/office/officeart/2005/8/layout/radial2"/>
    <dgm:cxn modelId="{656D9C56-8AFF-435D-801F-E2F800E1372F}" type="presParOf" srcId="{D2C198F8-7106-4234-B969-2106834E406C}" destId="{789686F4-EF5D-4704-A918-094AD3B7FDFD}" srcOrd="2" destOrd="0" presId="urn:microsoft.com/office/officeart/2005/8/layout/radial2"/>
    <dgm:cxn modelId="{A1F20C99-AEB4-4DA0-A680-223333D64632}" type="presParOf" srcId="{789686F4-EF5D-4704-A918-094AD3B7FDFD}" destId="{EEDC7BE8-347E-44E5-A931-FB0C7F6F0B9F}" srcOrd="0" destOrd="0" presId="urn:microsoft.com/office/officeart/2005/8/layout/radial2"/>
    <dgm:cxn modelId="{CCA8C413-CF84-4C83-B61A-53D4254ABA32}" type="presParOf" srcId="{789686F4-EF5D-4704-A918-094AD3B7FDFD}" destId="{8D68765F-FA0A-4C44-BF24-4E35661F023D}" srcOrd="1" destOrd="0" presId="urn:microsoft.com/office/officeart/2005/8/layout/radial2"/>
    <dgm:cxn modelId="{C8720A35-4BBF-49F1-943D-90D270DF0879}" type="presParOf" srcId="{D2C198F8-7106-4234-B969-2106834E406C}" destId="{3462F96C-5A27-4BD0-BFC1-E110A2DA1265}" srcOrd="3" destOrd="0" presId="urn:microsoft.com/office/officeart/2005/8/layout/radial2"/>
    <dgm:cxn modelId="{44BE09BC-E7E7-4ABC-A792-444CD8B11E93}" type="presParOf" srcId="{D2C198F8-7106-4234-B969-2106834E406C}" destId="{573B91C7-AF0B-4D2B-9738-A597894BD8DF}" srcOrd="4" destOrd="0" presId="urn:microsoft.com/office/officeart/2005/8/layout/radial2"/>
    <dgm:cxn modelId="{704CEE0A-80C0-4B46-976C-C45BB372B451}" type="presParOf" srcId="{573B91C7-AF0B-4D2B-9738-A597894BD8DF}" destId="{33B62FC7-4793-43ED-B8A7-B4B12B51D81A}" srcOrd="0" destOrd="0" presId="urn:microsoft.com/office/officeart/2005/8/layout/radial2"/>
    <dgm:cxn modelId="{454D2D7C-73D9-44D9-9AA2-848C6563D81A}" type="presParOf" srcId="{573B91C7-AF0B-4D2B-9738-A597894BD8DF}" destId="{AF1EAAD3-9AF7-472E-B025-58742A829DC6}" srcOrd="1" destOrd="0" presId="urn:microsoft.com/office/officeart/2005/8/layout/radial2"/>
    <dgm:cxn modelId="{CC540F78-4BAF-4AD2-9AE7-FE3573F45D32}" type="presParOf" srcId="{D2C198F8-7106-4234-B969-2106834E406C}" destId="{BCF462BC-329B-49C5-9C27-85E3022CC8D9}" srcOrd="5" destOrd="0" presId="urn:microsoft.com/office/officeart/2005/8/layout/radial2"/>
    <dgm:cxn modelId="{CED66367-FCC6-4CBA-B5B3-E873A75EF277}" type="presParOf" srcId="{D2C198F8-7106-4234-B969-2106834E406C}" destId="{5164AE84-9B9F-4F06-87F6-8BFA908A4013}" srcOrd="6" destOrd="0" presId="urn:microsoft.com/office/officeart/2005/8/layout/radial2"/>
    <dgm:cxn modelId="{C50DD5DA-C712-4C7F-A122-C0CB3B376021}" type="presParOf" srcId="{5164AE84-9B9F-4F06-87F6-8BFA908A4013}" destId="{44BEB2E9-8C88-45E2-8069-59D9F3BBE2E9}" srcOrd="0" destOrd="0" presId="urn:microsoft.com/office/officeart/2005/8/layout/radial2"/>
    <dgm:cxn modelId="{E7D35EB5-5996-4300-AB0E-7831D80F634C}" type="presParOf" srcId="{5164AE84-9B9F-4F06-87F6-8BFA908A4013}" destId="{55079AF5-186A-4226-8110-75E1E31A77A7}" srcOrd="1" destOrd="0" presId="urn:microsoft.com/office/officeart/2005/8/layout/radial2"/>
    <dgm:cxn modelId="{D79FF44E-4BF3-461C-BD2F-AB5C0BAC4385}" type="presParOf" srcId="{D2C198F8-7106-4234-B969-2106834E406C}" destId="{7928787C-CC38-4ABB-B3D7-B03758BA610E}" srcOrd="7" destOrd="0" presId="urn:microsoft.com/office/officeart/2005/8/layout/radial2"/>
    <dgm:cxn modelId="{0EF936E5-7287-420A-A5A6-B450315A0249}" type="presParOf" srcId="{D2C198F8-7106-4234-B969-2106834E406C}" destId="{227E9731-6B25-433E-A88D-56E78D9FA1AC}" srcOrd="8" destOrd="0" presId="urn:microsoft.com/office/officeart/2005/8/layout/radial2"/>
    <dgm:cxn modelId="{3C34B442-590F-4229-A49E-07589065065D}" type="presParOf" srcId="{227E9731-6B25-433E-A88D-56E78D9FA1AC}" destId="{D66720E0-FA1A-40CE-8F33-EB776426C27E}" srcOrd="0" destOrd="0" presId="urn:microsoft.com/office/officeart/2005/8/layout/radial2"/>
    <dgm:cxn modelId="{39E9D974-8BA7-4D22-BAA5-0A9C84A1553C}" type="presParOf" srcId="{227E9731-6B25-433E-A88D-56E78D9FA1AC}" destId="{2D945B10-E890-4E85-9CD9-03041CDE145F}" srcOrd="1" destOrd="0" presId="urn:microsoft.com/office/officeart/2005/8/layout/radial2"/>
    <dgm:cxn modelId="{4CFEFC74-4348-4C59-A597-4FA7EE37F095}" type="presParOf" srcId="{D2C198F8-7106-4234-B969-2106834E406C}" destId="{A9AE3A49-7BEB-41BC-82FE-899CE73335EA}" srcOrd="9" destOrd="0" presId="urn:microsoft.com/office/officeart/2005/8/layout/radial2"/>
    <dgm:cxn modelId="{71CEAE44-F73F-409F-929B-512A5D03F1ED}" type="presParOf" srcId="{D2C198F8-7106-4234-B969-2106834E406C}" destId="{B98AAE27-074A-4D7C-8FD8-1E95C5376C87}" srcOrd="10" destOrd="0" presId="urn:microsoft.com/office/officeart/2005/8/layout/radial2"/>
    <dgm:cxn modelId="{309C9BC6-6730-46D6-A35A-6323F580760B}" type="presParOf" srcId="{B98AAE27-074A-4D7C-8FD8-1E95C5376C87}" destId="{C091E88B-DC61-4809-935B-875CE2C77334}" srcOrd="0" destOrd="0" presId="urn:microsoft.com/office/officeart/2005/8/layout/radial2"/>
    <dgm:cxn modelId="{91CC5076-9D8D-435C-A489-CA01093A74F6}" type="presParOf" srcId="{B98AAE27-074A-4D7C-8FD8-1E95C5376C87}" destId="{1A98D91D-167C-46AA-BF55-DD2699AC04F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31D31-6574-46B4-AC9C-DB3604014FBC}">
      <dsp:nvSpPr>
        <dsp:cNvPr id="0" name=""/>
        <dsp:cNvSpPr/>
      </dsp:nvSpPr>
      <dsp:spPr>
        <a:xfrm>
          <a:off x="608649" y="0"/>
          <a:ext cx="6898028" cy="487375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00BB489-776D-4DEF-B09F-6617DCCCE35F}">
      <dsp:nvSpPr>
        <dsp:cNvPr id="0" name=""/>
        <dsp:cNvSpPr/>
      </dsp:nvSpPr>
      <dsp:spPr>
        <a:xfrm>
          <a:off x="0" y="971543"/>
          <a:ext cx="2426344" cy="29306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Начало истории шампуня положил Кейси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Херберт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из Англии. Он смешал травы с мыльным порошком и назвал эту смесь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Shaempoo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71543"/>
        <a:ext cx="2426344" cy="2930665"/>
      </dsp:txXfrm>
    </dsp:sp>
    <dsp:sp modelId="{1BCDD333-039D-4C3F-AE64-0A1869F95E63}">
      <dsp:nvSpPr>
        <dsp:cNvPr id="0" name=""/>
        <dsp:cNvSpPr/>
      </dsp:nvSpPr>
      <dsp:spPr>
        <a:xfrm>
          <a:off x="2614604" y="971553"/>
          <a:ext cx="2426344" cy="29272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В1903 году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Ханс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Шварцкопф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придумал а также запатентовал свой шампунь и товарный знак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4" y="971553"/>
        <a:ext cx="2426344" cy="2927253"/>
      </dsp:txXfrm>
    </dsp:sp>
    <dsp:sp modelId="{CA1F2626-9CB8-4515-ABA9-1698BFE47390}">
      <dsp:nvSpPr>
        <dsp:cNvPr id="0" name=""/>
        <dsp:cNvSpPr/>
      </dsp:nvSpPr>
      <dsp:spPr>
        <a:xfrm>
          <a:off x="5571594" y="1462125"/>
          <a:ext cx="2426344" cy="1949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История жидкого шампуня началась в 1927 году, его изобрел сын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Ханса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Шварцкопфа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когда отца уже не было в живых.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594" y="1462125"/>
        <a:ext cx="2426344" cy="1949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7840F-673D-468F-AB79-DFBD81565638}">
      <dsp:nvSpPr>
        <dsp:cNvPr id="0" name=""/>
        <dsp:cNvSpPr/>
      </dsp:nvSpPr>
      <dsp:spPr>
        <a:xfrm rot="3459912">
          <a:off x="2102808" y="3820034"/>
          <a:ext cx="214369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14369" y="24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62E2E-BE72-4153-8E68-F0953272E8B9}">
      <dsp:nvSpPr>
        <dsp:cNvPr id="0" name=""/>
        <dsp:cNvSpPr/>
      </dsp:nvSpPr>
      <dsp:spPr>
        <a:xfrm rot="1112679">
          <a:off x="2380777" y="3565657"/>
          <a:ext cx="2225433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225433" y="24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60881-7129-4F39-8840-969F9A32EDA4}">
      <dsp:nvSpPr>
        <dsp:cNvPr id="0" name=""/>
        <dsp:cNvSpPr/>
      </dsp:nvSpPr>
      <dsp:spPr>
        <a:xfrm rot="20445929">
          <a:off x="2366047" y="2250703"/>
          <a:ext cx="2597792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597792" y="24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21F41-0ECC-42D9-AB48-BC965D42ECC0}">
      <dsp:nvSpPr>
        <dsp:cNvPr id="0" name=""/>
        <dsp:cNvSpPr/>
      </dsp:nvSpPr>
      <dsp:spPr>
        <a:xfrm rot="18243938">
          <a:off x="2104923" y="2018155"/>
          <a:ext cx="369928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369928" y="24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0521A-C92A-4316-A064-C052162FE707}">
      <dsp:nvSpPr>
        <dsp:cNvPr id="0" name=""/>
        <dsp:cNvSpPr/>
      </dsp:nvSpPr>
      <dsp:spPr>
        <a:xfrm>
          <a:off x="33674" y="1896127"/>
          <a:ext cx="2514825" cy="22258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37E76-0286-4A6F-B8A1-46FE590699C7}">
      <dsp:nvSpPr>
        <dsp:cNvPr id="0" name=""/>
        <dsp:cNvSpPr/>
      </dsp:nvSpPr>
      <dsp:spPr>
        <a:xfrm>
          <a:off x="1703570" y="-428608"/>
          <a:ext cx="2828148" cy="2493697"/>
        </a:xfrm>
        <a:prstGeom prst="ellipse">
          <a:avLst/>
        </a:prstGeom>
        <a:gradFill rotWithShape="0">
          <a:gsLst>
            <a:gs pos="0">
              <a:schemeClr val="accent3">
                <a:hueOff val="-4134818"/>
                <a:satOff val="6705"/>
                <a:lumOff val="49"/>
                <a:alphaOff val="0"/>
                <a:shade val="63000"/>
                <a:satMod val="165000"/>
              </a:schemeClr>
            </a:gs>
            <a:gs pos="30000">
              <a:schemeClr val="accent3">
                <a:hueOff val="-4134818"/>
                <a:satOff val="6705"/>
                <a:lumOff val="49"/>
                <a:alphaOff val="0"/>
                <a:shade val="58000"/>
                <a:satMod val="165000"/>
              </a:schemeClr>
            </a:gs>
            <a:gs pos="75000">
              <a:schemeClr val="accent3">
                <a:hueOff val="-4134818"/>
                <a:satOff val="6705"/>
                <a:lumOff val="49"/>
                <a:alphaOff val="0"/>
                <a:shade val="30000"/>
                <a:satMod val="175000"/>
              </a:schemeClr>
            </a:gs>
            <a:gs pos="100000">
              <a:schemeClr val="accent3">
                <a:hueOff val="-4134818"/>
                <a:satOff val="6705"/>
                <a:lumOff val="4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блеск, чистота, ухоженный вид, объем, шелковистость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3570" y="-428608"/>
        <a:ext cx="2828148" cy="2493697"/>
      </dsp:txXfrm>
    </dsp:sp>
    <dsp:sp modelId="{59E3C2AB-E84A-41C1-B70C-2B895848F413}">
      <dsp:nvSpPr>
        <dsp:cNvPr id="0" name=""/>
        <dsp:cNvSpPr/>
      </dsp:nvSpPr>
      <dsp:spPr>
        <a:xfrm>
          <a:off x="4777234" y="0"/>
          <a:ext cx="3118474" cy="2685663"/>
        </a:xfrm>
        <a:prstGeom prst="ellipse">
          <a:avLst/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shade val="63000"/>
                <a:satMod val="165000"/>
              </a:schemeClr>
            </a:gs>
            <a:gs pos="30000">
              <a:schemeClr val="accent3">
                <a:hueOff val="-8269636"/>
                <a:satOff val="13411"/>
                <a:lumOff val="98"/>
                <a:alphaOff val="0"/>
                <a:shade val="58000"/>
                <a:satMod val="165000"/>
              </a:schemeClr>
            </a:gs>
            <a:gs pos="75000">
              <a:schemeClr val="accent3">
                <a:hueOff val="-8269636"/>
                <a:satOff val="13411"/>
                <a:lumOff val="98"/>
                <a:alphaOff val="0"/>
                <a:shade val="30000"/>
                <a:satMod val="17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растительные экстракты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7234" y="0"/>
        <a:ext cx="3118474" cy="2685663"/>
      </dsp:txXfrm>
    </dsp:sp>
    <dsp:sp modelId="{BF8BE568-8429-4422-8438-E4B17C24E7AA}">
      <dsp:nvSpPr>
        <dsp:cNvPr id="0" name=""/>
        <dsp:cNvSpPr/>
      </dsp:nvSpPr>
      <dsp:spPr>
        <a:xfrm>
          <a:off x="4401362" y="3214707"/>
          <a:ext cx="3327935" cy="2475922"/>
        </a:xfrm>
        <a:prstGeom prst="ellipse">
          <a:avLst/>
        </a:prstGeom>
        <a:gradFill rotWithShape="0">
          <a:gsLst>
            <a:gs pos="0">
              <a:schemeClr val="accent3">
                <a:hueOff val="-12404454"/>
                <a:satOff val="20116"/>
                <a:lumOff val="148"/>
                <a:alphaOff val="0"/>
                <a:shade val="63000"/>
                <a:satMod val="165000"/>
              </a:schemeClr>
            </a:gs>
            <a:gs pos="30000">
              <a:schemeClr val="accent3">
                <a:hueOff val="-12404454"/>
                <a:satOff val="20116"/>
                <a:lumOff val="148"/>
                <a:alphaOff val="0"/>
                <a:shade val="58000"/>
                <a:satMod val="165000"/>
              </a:schemeClr>
            </a:gs>
            <a:gs pos="75000">
              <a:schemeClr val="accent3">
                <a:hueOff val="-12404454"/>
                <a:satOff val="20116"/>
                <a:lumOff val="148"/>
                <a:alphaOff val="0"/>
                <a:shade val="30000"/>
                <a:satMod val="175000"/>
              </a:schemeClr>
            </a:gs>
            <a:gs pos="100000">
              <a:schemeClr val="accent3">
                <a:hueOff val="-12404454"/>
                <a:satOff val="20116"/>
                <a:lumOff val="14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антибактериальные вещества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1362" y="3214707"/>
        <a:ext cx="3327935" cy="2475922"/>
      </dsp:txXfrm>
    </dsp:sp>
    <dsp:sp modelId="{48A64854-E757-45C2-9DA2-F5310EAF4AB3}">
      <dsp:nvSpPr>
        <dsp:cNvPr id="0" name=""/>
        <dsp:cNvSpPr/>
      </dsp:nvSpPr>
      <dsp:spPr>
        <a:xfrm>
          <a:off x="1578550" y="3743727"/>
          <a:ext cx="2835654" cy="2685663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63000"/>
                <a:satMod val="165000"/>
              </a:schemeClr>
            </a:gs>
            <a:gs pos="30000">
              <a:schemeClr val="accent3">
                <a:hueOff val="-16539272"/>
                <a:satOff val="26822"/>
                <a:lumOff val="197"/>
                <a:alphaOff val="0"/>
                <a:shade val="58000"/>
                <a:satMod val="165000"/>
              </a:schemeClr>
            </a:gs>
            <a:gs pos="75000">
              <a:schemeClr val="accent3">
                <a:hueOff val="-16539272"/>
                <a:satOff val="26822"/>
                <a:lumOff val="197"/>
                <a:alphaOff val="0"/>
                <a:shade val="30000"/>
                <a:satMod val="17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густая, мягкая,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кремообразная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устойчивая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пена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8550" y="3743727"/>
        <a:ext cx="2835654" cy="26856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AE3A49-7BEB-41BC-82FE-899CE73335EA}">
      <dsp:nvSpPr>
        <dsp:cNvPr id="0" name=""/>
        <dsp:cNvSpPr/>
      </dsp:nvSpPr>
      <dsp:spPr>
        <a:xfrm rot="5736838">
          <a:off x="1352717" y="3880842"/>
          <a:ext cx="51345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13457" y="18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787C-CC38-4ABB-B3D7-B03758BA610E}">
      <dsp:nvSpPr>
        <dsp:cNvPr id="0" name=""/>
        <dsp:cNvSpPr/>
      </dsp:nvSpPr>
      <dsp:spPr>
        <a:xfrm rot="1816707">
          <a:off x="2185602" y="3845519"/>
          <a:ext cx="1895929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895929" y="18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462BC-329B-49C5-9C27-85E3022CC8D9}">
      <dsp:nvSpPr>
        <dsp:cNvPr id="0" name=""/>
        <dsp:cNvSpPr/>
      </dsp:nvSpPr>
      <dsp:spPr>
        <a:xfrm rot="64186">
          <a:off x="2314647" y="3046526"/>
          <a:ext cx="3115263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3115263" y="18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2F96C-5A27-4BD0-BFC1-E110A2DA1265}">
      <dsp:nvSpPr>
        <dsp:cNvPr id="0" name=""/>
        <dsp:cNvSpPr/>
      </dsp:nvSpPr>
      <dsp:spPr>
        <a:xfrm rot="20110774">
          <a:off x="2180225" y="2107275"/>
          <a:ext cx="2916320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2916320" y="18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56E63-1082-45F1-9040-379BB6B39B09}">
      <dsp:nvSpPr>
        <dsp:cNvPr id="0" name=""/>
        <dsp:cNvSpPr/>
      </dsp:nvSpPr>
      <dsp:spPr>
        <a:xfrm rot="17944384">
          <a:off x="1820551" y="2013552"/>
          <a:ext cx="85322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853224" y="18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503C0-99ED-455B-8E2D-A22DE28A3BF5}">
      <dsp:nvSpPr>
        <dsp:cNvPr id="0" name=""/>
        <dsp:cNvSpPr/>
      </dsp:nvSpPr>
      <dsp:spPr>
        <a:xfrm>
          <a:off x="523377" y="2139822"/>
          <a:ext cx="2344149" cy="1769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C7BE8-347E-44E5-A931-FB0C7F6F0B9F}">
      <dsp:nvSpPr>
        <dsp:cNvPr id="0" name=""/>
        <dsp:cNvSpPr/>
      </dsp:nvSpPr>
      <dsp:spPr>
        <a:xfrm>
          <a:off x="1789206" y="-258262"/>
          <a:ext cx="2341827" cy="2016724"/>
        </a:xfrm>
        <a:prstGeom prst="ellipse">
          <a:avLst/>
        </a:prstGeom>
        <a:gradFill rotWithShape="0">
          <a:gsLst>
            <a:gs pos="0">
              <a:schemeClr val="accent3">
                <a:hueOff val="-3307855"/>
                <a:satOff val="5364"/>
                <a:lumOff val="39"/>
                <a:alphaOff val="0"/>
                <a:shade val="63000"/>
                <a:satMod val="165000"/>
              </a:schemeClr>
            </a:gs>
            <a:gs pos="30000">
              <a:schemeClr val="accent3">
                <a:hueOff val="-3307855"/>
                <a:satOff val="5364"/>
                <a:lumOff val="39"/>
                <a:alphaOff val="0"/>
                <a:shade val="58000"/>
                <a:satMod val="165000"/>
              </a:schemeClr>
            </a:gs>
            <a:gs pos="75000">
              <a:schemeClr val="accent3">
                <a:hueOff val="-3307855"/>
                <a:satOff val="5364"/>
                <a:lumOff val="39"/>
                <a:alphaOff val="0"/>
                <a:shade val="30000"/>
                <a:satMod val="175000"/>
              </a:schemeClr>
            </a:gs>
            <a:gs pos="100000">
              <a:schemeClr val="accent3">
                <a:hueOff val="-3307855"/>
                <a:satOff val="5364"/>
                <a:lumOff val="3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Diethanolamine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 – (DEA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вызывает повреждение кожи и слизистых оболочек. Его аналоги: TEA  и  MEA.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9206" y="-258262"/>
        <a:ext cx="2341827" cy="2016724"/>
      </dsp:txXfrm>
    </dsp:sp>
    <dsp:sp modelId="{33B62FC7-4793-43ED-B8A7-B4B12B51D81A}">
      <dsp:nvSpPr>
        <dsp:cNvPr id="0" name=""/>
        <dsp:cNvSpPr/>
      </dsp:nvSpPr>
      <dsp:spPr>
        <a:xfrm>
          <a:off x="4854644" y="0"/>
          <a:ext cx="2188568" cy="2115102"/>
        </a:xfrm>
        <a:prstGeom prst="ellipse">
          <a:avLst/>
        </a:prstGeom>
        <a:gradFill rotWithShape="0">
          <a:gsLst>
            <a:gs pos="0">
              <a:schemeClr val="accent3">
                <a:hueOff val="-6615709"/>
                <a:satOff val="10729"/>
                <a:lumOff val="79"/>
                <a:alphaOff val="0"/>
                <a:shade val="63000"/>
                <a:satMod val="165000"/>
              </a:schemeClr>
            </a:gs>
            <a:gs pos="30000">
              <a:schemeClr val="accent3">
                <a:hueOff val="-6615709"/>
                <a:satOff val="10729"/>
                <a:lumOff val="79"/>
                <a:alphaOff val="0"/>
                <a:shade val="58000"/>
                <a:satMod val="165000"/>
              </a:schemeClr>
            </a:gs>
            <a:gs pos="75000">
              <a:schemeClr val="accent3">
                <a:hueOff val="-6615709"/>
                <a:satOff val="10729"/>
                <a:lumOff val="79"/>
                <a:alphaOff val="0"/>
                <a:shade val="30000"/>
                <a:satMod val="175000"/>
              </a:schemeClr>
            </a:gs>
            <a:gs pos="100000">
              <a:schemeClr val="accent3">
                <a:hueOff val="-6615709"/>
                <a:satOff val="10729"/>
                <a:lumOff val="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Фталаты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 (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Phthalate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нарушают эндокринную систему человека.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4644" y="0"/>
        <a:ext cx="2188568" cy="2115102"/>
      </dsp:txXfrm>
    </dsp:sp>
    <dsp:sp modelId="{44BEB2E9-8C88-45E2-8069-59D9F3BBE2E9}">
      <dsp:nvSpPr>
        <dsp:cNvPr id="0" name=""/>
        <dsp:cNvSpPr/>
      </dsp:nvSpPr>
      <dsp:spPr>
        <a:xfrm>
          <a:off x="5429285" y="1857386"/>
          <a:ext cx="2964550" cy="2529579"/>
        </a:xfrm>
        <a:prstGeom prst="ellipse">
          <a:avLst/>
        </a:prstGeom>
        <a:gradFill rotWithShape="0">
          <a:gsLst>
            <a:gs pos="0">
              <a:schemeClr val="accent3">
                <a:hueOff val="-9923564"/>
                <a:satOff val="16093"/>
                <a:lumOff val="118"/>
                <a:alphaOff val="0"/>
                <a:shade val="63000"/>
                <a:satMod val="165000"/>
              </a:schemeClr>
            </a:gs>
            <a:gs pos="30000">
              <a:schemeClr val="accent3">
                <a:hueOff val="-9923564"/>
                <a:satOff val="16093"/>
                <a:lumOff val="118"/>
                <a:alphaOff val="0"/>
                <a:shade val="58000"/>
                <a:satMod val="165000"/>
              </a:schemeClr>
            </a:gs>
            <a:gs pos="75000">
              <a:schemeClr val="accent3">
                <a:hueOff val="-9923564"/>
                <a:satOff val="16093"/>
                <a:lumOff val="118"/>
                <a:alphaOff val="0"/>
                <a:shade val="30000"/>
                <a:satMod val="175000"/>
              </a:schemeClr>
            </a:gs>
            <a:gs pos="100000">
              <a:schemeClr val="accent3">
                <a:hueOff val="-9923564"/>
                <a:satOff val="16093"/>
                <a:lumOff val="11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Сульфаты (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Sodium </a:t>
          </a:r>
          <a:r>
            <a:rPr lang="en-US" sz="1600" b="1" i="1" kern="1200" dirty="0" err="1" smtClean="0">
              <a:latin typeface="Times New Roman" pitchFamily="18" charset="0"/>
              <a:cs typeface="Times New Roman" pitchFamily="18" charset="0"/>
            </a:rPr>
            <a:t>Lauryl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 Sulfate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 (SLS)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быстро проникает в глаза, мозг, печень, сердце. Накапливается и вызывает долгосрочное повреждение органов.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285" y="1857386"/>
        <a:ext cx="2964550" cy="2529579"/>
      </dsp:txXfrm>
    </dsp:sp>
    <dsp:sp modelId="{D66720E0-FA1A-40CE-8F33-EB776426C27E}">
      <dsp:nvSpPr>
        <dsp:cNvPr id="0" name=""/>
        <dsp:cNvSpPr/>
      </dsp:nvSpPr>
      <dsp:spPr>
        <a:xfrm>
          <a:off x="3659549" y="3867267"/>
          <a:ext cx="2979120" cy="2347838"/>
        </a:xfrm>
        <a:prstGeom prst="ellipse">
          <a:avLst/>
        </a:prstGeom>
        <a:gradFill rotWithShape="0">
          <a:gsLst>
            <a:gs pos="0">
              <a:schemeClr val="accent3">
                <a:hueOff val="-13231418"/>
                <a:satOff val="21458"/>
                <a:lumOff val="158"/>
                <a:alphaOff val="0"/>
                <a:shade val="63000"/>
                <a:satMod val="165000"/>
              </a:schemeClr>
            </a:gs>
            <a:gs pos="30000">
              <a:schemeClr val="accent3">
                <a:hueOff val="-13231418"/>
                <a:satOff val="21458"/>
                <a:lumOff val="158"/>
                <a:alphaOff val="0"/>
                <a:shade val="58000"/>
                <a:satMod val="165000"/>
              </a:schemeClr>
            </a:gs>
            <a:gs pos="75000">
              <a:schemeClr val="accent3">
                <a:hueOff val="-13231418"/>
                <a:satOff val="21458"/>
                <a:lumOff val="158"/>
                <a:alphaOff val="0"/>
                <a:shade val="30000"/>
                <a:satMod val="175000"/>
              </a:schemeClr>
            </a:gs>
            <a:gs pos="100000">
              <a:schemeClr val="accent3">
                <a:hueOff val="-13231418"/>
                <a:satOff val="21458"/>
                <a:lumOff val="15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Сульфаты – (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Sodium </a:t>
          </a:r>
          <a:r>
            <a:rPr lang="en-US" sz="1600" b="1" i="1" kern="1200" dirty="0" err="1" smtClean="0">
              <a:latin typeface="Times New Roman" pitchFamily="18" charset="0"/>
              <a:cs typeface="Times New Roman" pitchFamily="18" charset="0"/>
            </a:rPr>
            <a:t>Laureth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i="1" kern="1200" dirty="0" err="1" smtClean="0">
              <a:latin typeface="Times New Roman" pitchFamily="18" charset="0"/>
              <a:cs typeface="Times New Roman" pitchFamily="18" charset="0"/>
            </a:rPr>
            <a:t>Sulfat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(SLES)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пиртовая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форма SLS. Он в меньшей степени  раздражает, но в большей – сушит кожу (по сравнению с SLS).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9549" y="3867267"/>
        <a:ext cx="2979120" cy="2347838"/>
      </dsp:txXfrm>
    </dsp:sp>
    <dsp:sp modelId="{C091E88B-DC61-4809-935B-875CE2C77334}">
      <dsp:nvSpPr>
        <dsp:cNvPr id="0" name=""/>
        <dsp:cNvSpPr/>
      </dsp:nvSpPr>
      <dsp:spPr>
        <a:xfrm>
          <a:off x="0" y="4151632"/>
          <a:ext cx="2938586" cy="2347838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63000"/>
                <a:satMod val="165000"/>
              </a:schemeClr>
            </a:gs>
            <a:gs pos="30000">
              <a:schemeClr val="accent3">
                <a:hueOff val="-16539272"/>
                <a:satOff val="26822"/>
                <a:lumOff val="197"/>
                <a:alphaOff val="0"/>
                <a:shade val="58000"/>
                <a:satMod val="165000"/>
              </a:schemeClr>
            </a:gs>
            <a:gs pos="75000">
              <a:schemeClr val="accent3">
                <a:hueOff val="-16539272"/>
                <a:satOff val="26822"/>
                <a:lumOff val="197"/>
                <a:alphaOff val="0"/>
                <a:shade val="30000"/>
                <a:satMod val="17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latin typeface="Times New Roman" pitchFamily="18" charset="0"/>
              <a:cs typeface="Times New Roman" pitchFamily="18" charset="0"/>
            </a:rPr>
            <a:t>Ароматизаторы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получены синтетическим путем, являются высоко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аллергенными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веществами.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51632"/>
        <a:ext cx="2938586" cy="234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0.16875</cdr:x>
      <cdr:y>0.92604</cdr:y>
    </cdr:from>
    <cdr:to>
      <cdr:x>0.62795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6531" y="2981325"/>
          <a:ext cx="222194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Количество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сульфат-ионов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0.00984</cdr:x>
      <cdr:y>0.06509</cdr:y>
    </cdr:from>
    <cdr:to>
      <cdr:x>0.05571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00" y="152677"/>
          <a:ext cx="229824" cy="219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r>
            <a:rPr lang="ru-RU" sz="1100" baseline="0">
              <a:latin typeface="Times New Roman" pitchFamily="18" charset="0"/>
              <a:cs typeface="Times New Roman" pitchFamily="18" charset="0"/>
            </a:rPr>
            <a:t>Эмульгирующая</a:t>
          </a:r>
          <a:r>
            <a:rPr lang="ru-RU" sz="1100" baseline="0"/>
            <a:t> </a:t>
          </a:r>
          <a:r>
            <a:rPr lang="ru-RU" sz="1100"/>
            <a:t> способность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0.16875</cdr:x>
      <cdr:y>0.92604</cdr:y>
    </cdr:from>
    <cdr:to>
      <cdr:x>0.62795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6531" y="2981325"/>
          <a:ext cx="222194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>
              <a:latin typeface="Times New Roman" pitchFamily="18" charset="0"/>
              <a:cs typeface="Times New Roman" pitchFamily="18" charset="0"/>
            </a:rPr>
            <a:t>Количество</a:t>
          </a:r>
          <a:r>
            <a:rPr lang="ru-RU" sz="1100"/>
            <a:t> сульфат-ионов</a:t>
          </a:r>
        </a:p>
      </cdr:txBody>
    </cdr:sp>
  </cdr:relSizeAnchor>
  <cdr:relSizeAnchor xmlns:cdr="http://schemas.openxmlformats.org/drawingml/2006/chartDrawing">
    <cdr:from>
      <cdr:x>0.00984</cdr:x>
      <cdr:y>0.06509</cdr:y>
    </cdr:from>
    <cdr:to>
      <cdr:x>0.05166</cdr:x>
      <cdr:y>0.70414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811" y="209550"/>
          <a:ext cx="215889" cy="205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r>
            <a:rPr lang="ru-RU" sz="1100" baseline="0">
              <a:latin typeface="Times New Roman" pitchFamily="18" charset="0"/>
              <a:cs typeface="Times New Roman" pitchFamily="18" charset="0"/>
            </a:rPr>
            <a:t>Суспензирующая</a:t>
          </a:r>
          <a:r>
            <a:rPr lang="ru-RU" sz="1100" baseline="0"/>
            <a:t> </a:t>
          </a:r>
          <a:r>
            <a:rPr lang="ru-RU" sz="1100"/>
            <a:t> способность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0.29829</cdr:x>
      <cdr:y>0.09643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630846" cy="26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>
              <a:latin typeface="Times New Roman" pitchFamily="18" charset="0"/>
              <a:cs typeface="Times New Roman" pitchFamily="18" charset="0"/>
            </a:rPr>
            <a:t>                     Мг\дм</a:t>
          </a:r>
          <a:r>
            <a:rPr lang="ru-RU" sz="1050" baseline="3000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8C84-7141-41B4-A284-D0B00E5582F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9A75-F9E6-48C4-A058-A088B42E2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357158" y="-214338"/>
            <a:ext cx="8643998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 и науки          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Республики Казахстан Восточно-Казахстанской области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Направление: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природная среда-основа реализации стратегии «Казахстан-2050»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Секция: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Химия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физико-химических свойств шампуней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786058"/>
            <a:ext cx="5286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Шарбекова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Канатовна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«Б»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Коммунальное Государственное Учреждение «Средняя общеобразовательная школа №19»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Буркутхановна,учитель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химии «Средняя общеобразовательная школа №19»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консультант: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Сапакова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Айгуль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Касенкановна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,кандидат биологических наук и.о.доцента кафедры химии и географии  естественно-математического факультета ГУ имени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Шакарима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г. Семей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71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 №1 Изучение органолептических свойств шампуней.</a:t>
            </a:r>
            <a:endParaRPr kumimoji="0" lang="kk-KZ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C:\Users\компьютер\Desktop\SdYM9kfaM8Q.jpg"/>
          <p:cNvPicPr/>
          <p:nvPr/>
        </p:nvPicPr>
        <p:blipFill>
          <a:blip r:embed="rId2" cstate="print"/>
          <a:srcRect l="2495"/>
          <a:stretch>
            <a:fillRect/>
          </a:stretch>
        </p:blipFill>
        <p:spPr bwMode="auto">
          <a:xfrm>
            <a:off x="357158" y="1928802"/>
            <a:ext cx="50720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1571612"/>
            <a:ext cx="3071834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выборе шампуней, как и других бытовых продуктов, мы чаще всего руководствуемся их органолептическими свойствами. Мы определили цвет, запах и консистенцию  исследуемых шампуней.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Органолептические показатели образцов проверяют по требованиям  ГОСТ Р 52345-2005.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8596" y="214290"/>
            <a:ext cx="8229600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Органолептические свойства шампуней</a:t>
            </a: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00108"/>
          <a:ext cx="8429684" cy="39109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81855"/>
                <a:gridCol w="1680808"/>
                <a:gridCol w="1803120"/>
                <a:gridCol w="1963901"/>
              </a:tblGrid>
              <a:tr h="40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Названия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шампуней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Однородность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  <a:tr h="40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Ароматный цветочный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Бежевый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Позрачный</a:t>
                      </a:r>
                      <a:endParaRPr lang="ru-RU" sz="20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  <a:tr h="40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Shoulders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1»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marL="0" indent="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Резкий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запах ментола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Молочный</a:t>
                      </a:r>
                      <a:endParaRPr lang="ru-RU" sz="20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Очень густой</a:t>
                      </a:r>
                      <a:endParaRPr lang="ru-RU" sz="20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  <a:tr h="60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Schauma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marL="0" indent="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Резкий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фиолетовым оттенком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Густой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  <a:tr h="31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«Яичный шампунь»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marL="0" indent="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Запах яиц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Ярко желтый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Прозрачный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  <a:tr h="645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Средний с морским ароматом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Очень густой</a:t>
                      </a:r>
                      <a:endParaRPr lang="ru-RU" sz="20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434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4786322"/>
            <a:ext cx="864403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По результатам опрошенных приятный запах, натуральный цвет и прозрачность имеет шампунь «Рецепты бабушки Агафьи». Шампуни торговой марки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Clear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Schauma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обладают неестественным белым с отливом цветом, что указывает на наличие большого количества красителей в составе.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Органолептические показатели образцов полностью соответствуют требованиям ГОСТ Р 52345-2005.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2852"/>
            <a:ext cx="8229600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small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 №2 Определение </a:t>
            </a:r>
            <a:r>
              <a:rPr kumimoji="0" lang="ru-RU" sz="2000" b="0" i="0" u="none" strike="noStrike" kern="1200" cap="small" spc="1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en-US" sz="2000" b="0" i="0" u="none" strike="noStrike" kern="1200" cap="small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 </a:t>
            </a:r>
            <a:r>
              <a:rPr kumimoji="0" lang="ru-RU" sz="2000" b="0" i="0" u="none" strike="noStrike" kern="1200" cap="small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шампуней.</a:t>
            </a:r>
            <a:endParaRPr kumimoji="0" lang="kk-KZ" sz="2000" b="0" i="0" u="none" strike="noStrike" kern="1200" cap="small" spc="150" normalizeH="0" baseline="0" noProof="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8501122" cy="16430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89162"/>
                <a:gridCol w="1660300"/>
                <a:gridCol w="1067852"/>
                <a:gridCol w="993294"/>
                <a:gridCol w="1103125"/>
                <a:gridCol w="724727"/>
                <a:gridCol w="1262662"/>
              </a:tblGrid>
              <a:tr h="1298077"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Названия средств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Shoulders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Schauma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«Яичный шампунь»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Домашний шампунь на основе кефира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</a:tr>
              <a:tr h="344997"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≈6,0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≈6,0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≈6,0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≈6,0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≈6,0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≈4,0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72132" y="2928934"/>
            <a:ext cx="3071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все анализируемые образцы имеют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приблизительно равный 6 (слабокислая среда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Соотвествует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стандарту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 52345-2005.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приготовленном домашнем шампуне среда кислая.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омпьютер\Desktop\H0LDvmwTEbQ.jpg"/>
          <p:cNvPicPr/>
          <p:nvPr/>
        </p:nvPicPr>
        <p:blipFill>
          <a:blip r:embed="rId2" cstate="print"/>
          <a:srcRect l="2007" r="6467"/>
          <a:stretch>
            <a:fillRect/>
          </a:stretch>
        </p:blipFill>
        <p:spPr bwMode="auto">
          <a:xfrm>
            <a:off x="285720" y="378619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571868" y="3071810"/>
            <a:ext cx="1857388" cy="92869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6429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 №3 Пенообразование шампуней.</a:t>
            </a:r>
            <a:endParaRPr kumimoji="0" lang="ru-RU" sz="2800" i="0" u="none" strike="noStrike" kern="1200" cap="none" spc="150" normalizeH="0" baseline="0" noProof="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785794"/>
          <a:ext cx="4288548" cy="42270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28760"/>
                <a:gridCol w="1285884"/>
                <a:gridCol w="1573904"/>
              </a:tblGrid>
              <a:tr h="1254903">
                <a:tc>
                  <a:txBody>
                    <a:bodyPr/>
                    <a:lstStyle/>
                    <a:p>
                      <a:pPr marL="946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Устойчи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46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вость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пены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Норма устойчивости пены по ГОСТ 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972844"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53%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10 -100%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941178"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«Head and Shoulders 2 in 1»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39"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39"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39"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«Clear»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" descr="20160512_154415"/>
          <p:cNvPicPr/>
          <p:nvPr/>
        </p:nvPicPr>
        <p:blipFill>
          <a:blip r:embed="rId2" cstate="print"/>
          <a:srcRect l="7609" r="5086"/>
          <a:stretch>
            <a:fillRect/>
          </a:stretch>
        </p:blipFill>
        <p:spPr bwMode="auto">
          <a:xfrm>
            <a:off x="4643438" y="85723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14351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Наибольшей устойчивостью пены в водопроводной воде обладает шампунь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1» - 87%. Наименьшая устойчивость пены у шампуня «Рецепты бабушки Агафьи» - 53%.  Слишком большая высота пенного столба указывает на большую концентрацию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Lauramide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плохо влияет на волосы и кожу головы.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29322" y="4000504"/>
            <a:ext cx="714380" cy="100013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5572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№4.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Суспензирующая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способность анализируемых шампуней.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6" y="785794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3571900" cy="4572033"/>
        </p:xfrm>
        <a:graphic>
          <a:graphicData uri="http://schemas.openxmlformats.org/drawingml/2006/table">
            <a:tbl>
              <a:tblPr/>
              <a:tblGrid>
                <a:gridCol w="1562706"/>
                <a:gridCol w="2009194"/>
              </a:tblGrid>
              <a:tr h="130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шампуней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0080" algn="l"/>
                        </a:tabLst>
                      </a:pP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масса подвергшегося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суспензированию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угля,г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22"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«Рецепты бабушки Агафьи»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22"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Head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Shoulders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7"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Schauma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«Яичный»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Clear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4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563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9058" y="3786190"/>
            <a:ext cx="464345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показали, что все шампуни обладают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суспензирующей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способностью. Если расположить в ряд, то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- 0,24 г,   «Рецепты бабушки Агафьи» -0,21 г,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1» - 0,19,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Schauma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- 0,18 г,  «Яичный шампунь» - 0,12 г. Наилучшей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суспензирующей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способностью обладает шампунь торговой марки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а наихудшие результаты показал шампунь -  «Яичный».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6693" y="99956"/>
            <a:ext cx="76729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№5.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Эмульгирующая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 анализируемых шампуней.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785794"/>
          <a:ext cx="4714908" cy="52864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30409"/>
                <a:gridCol w="1886776"/>
                <a:gridCol w="1497723"/>
              </a:tblGrid>
              <a:tr h="1626588">
                <a:tc>
                  <a:txBody>
                    <a:bodyPr/>
                    <a:lstStyle/>
                    <a:p>
                      <a:pPr marL="444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V (масла), подвергшегося эмульгированию, см</a:t>
                      </a:r>
                      <a:r>
                        <a:rPr lang="ru-RU" sz="20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V (масла), перешедшего в раствор СМС, %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1219942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32%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1219942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«Head and Shoulders 2 in 1»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406647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32%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406647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1,13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  <a:tr h="406647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«Clear»</a:t>
                      </a:r>
                      <a:endParaRPr lang="ru-RU" sz="16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6348" marT="0" marB="0"/>
                </a:tc>
              </a:tr>
            </a:tbl>
          </a:graphicData>
        </a:graphic>
      </p:graphicFrame>
      <p:pic>
        <p:nvPicPr>
          <p:cNvPr id="6" name="Picture" descr="C:\Users\user\Desktop\НАУЧНЫЙ ПРОЕКТ\опыты\rJ__tNiKJsE.jpg"/>
          <p:cNvPicPr/>
          <p:nvPr/>
        </p:nvPicPr>
        <p:blipFill>
          <a:blip r:embed="rId2" cstate="print"/>
          <a:srcRect b="14418"/>
          <a:stretch>
            <a:fillRect/>
          </a:stretch>
        </p:blipFill>
        <p:spPr bwMode="auto">
          <a:xfrm>
            <a:off x="5857884" y="3857628"/>
            <a:ext cx="3143272" cy="27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58" y="571480"/>
            <a:ext cx="4214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шампуни обладают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эмульгирующей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способностью. Наибольшей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эмульгирующей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способностью обладают растворы средств: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1» - 37%, одинаковые результаты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эмульгирующей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способности у шампуней торговой марки «Рецепты бабушки Агафьи» 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Schauma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наименьшей – «Яичный шампунь» - 18%.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077478">
            <a:off x="4951474" y="4184888"/>
            <a:ext cx="1000132" cy="169278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735811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№6. Определение плотности шампуней.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642918"/>
          <a:ext cx="8358246" cy="392909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20303"/>
                <a:gridCol w="1536498"/>
                <a:gridCol w="2485983"/>
                <a:gridCol w="1108799"/>
                <a:gridCol w="1106663"/>
              </a:tblGrid>
              <a:tr h="109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V, г/см³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шампуня,г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ρ, г/см³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Норма ρ г/см</a:t>
                      </a:r>
                      <a:r>
                        <a:rPr lang="ru-RU" sz="1800" baseline="30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 по ГОСТ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090612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1,00 — 1,25 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717100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«Head and Shoulders 2 in 1»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89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1,13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89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89">
                <a:tc>
                  <a:txBody>
                    <a:bodyPr/>
                    <a:lstStyle/>
                    <a:p>
                      <a:pPr marL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4652141"/>
            <a:ext cx="792961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Шампунь не должен обладать слишком большой плотностью, так как это затрудняет нанесение на волосы и удаление после мытья с волос. Самые плотные шампуни из всех исследуемых торговых марок: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Clear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-1,23 г/см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Shoulders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1» 1,19 г/см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данных шампуней требуется большое количество воды. Наименьшие результаты показал шампунь «Рецепты бабушки Агафьи» чуть плотнее воды.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175638">
            <a:off x="7858148" y="2857496"/>
            <a:ext cx="1071570" cy="171451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792961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№7. Поверхностное натяжение. ПАВ шампуней.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8286808" cy="32718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57454"/>
                <a:gridCol w="5929354"/>
              </a:tblGrid>
              <a:tr h="930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поверхностного натяжения,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σ н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/м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58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6,33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23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Shoulders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1»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78,67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29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Schauma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38,33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29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12,67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29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  <a:endParaRPr lang="ru-RU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862005"/>
            <a:ext cx="67866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Поверхностно-активные вещества снижают поверхностное натяжение между водой и жировыми частицами, облегчая таким образом удаление этих частиц и грязи; увеличивают вязкость шампуней. Таким образом, чем меньше коэффициент поверхностного натяжения раствора, тем лучше моющие свойства шампуня. Лучшими моющими способностями обладает шампунь «Рецепты бабушки Агафьи» - 6,33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/м, наихудшие результаты показал шампунь торговой марки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- 78,67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500958" y="3357562"/>
            <a:ext cx="1143008" cy="2500330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8786842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 №8. Определение количественного состава сульфат- иона методом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комплексонометрического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титрования.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5643604" cy="432496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819835"/>
                <a:gridCol w="998949"/>
                <a:gridCol w="1146827"/>
                <a:gridCol w="997944"/>
                <a:gridCol w="680049"/>
              </a:tblGrid>
              <a:tr h="1039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хлорид- ионов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мг/дм</a:t>
                      </a:r>
                      <a:r>
                        <a:rPr lang="ru-RU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  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отклонение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мг/дм</a:t>
                      </a:r>
                      <a:r>
                        <a:rPr lang="ru-RU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варьирования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дм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  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511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9,60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  <a:tr h="511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«Head and Shoulders 2 in 1»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80,00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9,39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23,04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  <a:tr h="458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62,08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3.41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9,60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  <a:tr h="458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54,40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  <a:tr h="705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«Clear»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56,32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  <a:tr h="458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Холостой опыт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280,32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9,60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64" marR="40264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5357826"/>
            <a:ext cx="600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проведенному исследованию во всех шампунях содержатся сульфаты.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Наименьшее содержание количества сульфат — ионов в шампуне торговой марки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«Рецепты бабушки Агафьи» - 30,08 мг/дм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омпьютер\Desktop\научный проект\опыты\2Fmg4xx_JaM.jpg"/>
          <p:cNvPicPr/>
          <p:nvPr/>
        </p:nvPicPr>
        <p:blipFill>
          <a:blip r:embed="rId2" cstate="print"/>
          <a:srcRect t="3782" b="11584"/>
          <a:stretch>
            <a:fillRect/>
          </a:stretch>
        </p:blipFill>
        <p:spPr bwMode="auto">
          <a:xfrm>
            <a:off x="6715140" y="785794"/>
            <a:ext cx="2286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компьютер\Desktop\научный проект\опыты\kSprFTRACXA.jpg"/>
          <p:cNvPicPr/>
          <p:nvPr/>
        </p:nvPicPr>
        <p:blipFill>
          <a:blip r:embed="rId3" cstate="print"/>
          <a:srcRect t="10818" b="8709"/>
          <a:stretch>
            <a:fillRect/>
          </a:stretch>
        </p:blipFill>
        <p:spPr bwMode="auto">
          <a:xfrm>
            <a:off x="5929323" y="3357562"/>
            <a:ext cx="2286016" cy="324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chive.ambermd.org/201008/att-0196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 обработка экспериментальных данных.Коэффициент корреляции.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02281"/>
            <a:ext cx="900115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расчета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оэффициента корреляции количества сульфат- ионов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суспензирующей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способности, мы выяснили,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корреляционная связь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-0,078.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Коэффициент корреляции количества сульфат- ионов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эмульгирующей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способности=0,2917.  Наличие количества сульфат- ионов не влияет или слабо влияет 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эмульгирующую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суспензирующую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29124" y="2928934"/>
          <a:ext cx="4214842" cy="36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42844" y="2857496"/>
          <a:ext cx="41434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7166"/>
            <a:ext cx="8372476" cy="2643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Шампуни — одно из главных и самых распространенных средств по уходу за волосами. Вредны ли они для человека? </a:t>
            </a: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качестве тест – объекта, используется шампуни торговой марки «Рецепты бабушки Агафьи», «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Head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Shoulders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1», «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Schauma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», «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Clear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», «Яичный шампунь»,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шампунь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домашнего приготовления.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</a:t>
            </a: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Провести исследования на соответствие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физико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химического состава шампуней стандарту </a:t>
            </a:r>
            <a:r>
              <a:rPr kumimoji="0" lang="ru-RU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ГОСТа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проведя ряд опытов. Выбор наиболее безопасного для здоровья человека шампуня. </a:t>
            </a:r>
            <a:endParaRPr kumimoji="0" lang="kk-KZ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0034" y="3136949"/>
            <a:ext cx="7169994" cy="3363885"/>
            <a:chOff x="500034" y="3136949"/>
            <a:chExt cx="7169994" cy="3363885"/>
          </a:xfrm>
        </p:grpSpPr>
        <p:pic>
          <p:nvPicPr>
            <p:cNvPr id="6" name="Picture 2" descr="http://eko-grad.com/image/i/product_i/2824_1_b.jpg"/>
            <p:cNvPicPr>
              <a:picLocks noChangeAspect="1" noChangeArrowheads="1"/>
            </p:cNvPicPr>
            <p:nvPr/>
          </p:nvPicPr>
          <p:blipFill>
            <a:blip r:embed="rId2" cstate="print"/>
            <a:srcRect l="33537" r="34451"/>
            <a:stretch>
              <a:fillRect/>
            </a:stretch>
          </p:blipFill>
          <p:spPr bwMode="auto">
            <a:xfrm>
              <a:off x="500034" y="3143248"/>
              <a:ext cx="1315483" cy="3357586"/>
            </a:xfrm>
            <a:prstGeom prst="rect">
              <a:avLst/>
            </a:prstGeom>
            <a:noFill/>
          </p:spPr>
        </p:pic>
        <p:pic>
          <p:nvPicPr>
            <p:cNvPr id="7" name="Picture 4" descr="http://pobut-xim.com/timthumb/timthumb.php?src=userfiles/butximia/products/361_large.jpg&amp;w=3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3143248"/>
              <a:ext cx="1427063" cy="3357562"/>
            </a:xfrm>
            <a:prstGeom prst="rect">
              <a:avLst/>
            </a:prstGeom>
            <a:noFill/>
          </p:spPr>
        </p:pic>
        <p:pic>
          <p:nvPicPr>
            <p:cNvPr id="8" name="Picture 6" descr="http://images.wildberries.ru/big/new/2340000/2349120-1.jpg"/>
            <p:cNvPicPr>
              <a:picLocks noChangeAspect="1" noChangeArrowheads="1"/>
            </p:cNvPicPr>
            <p:nvPr/>
          </p:nvPicPr>
          <p:blipFill>
            <a:blip r:embed="rId4" cstate="print"/>
            <a:srcRect l="18750" r="18750"/>
            <a:stretch>
              <a:fillRect/>
            </a:stretch>
          </p:blipFill>
          <p:spPr bwMode="auto">
            <a:xfrm flipH="1">
              <a:off x="3214678" y="3143248"/>
              <a:ext cx="1573869" cy="3357586"/>
            </a:xfrm>
            <a:prstGeom prst="rect">
              <a:avLst/>
            </a:prstGeom>
            <a:noFill/>
          </p:spPr>
        </p:pic>
        <p:pic>
          <p:nvPicPr>
            <p:cNvPr id="9" name="Picture 8" descr="http://www.posuda.ru/upload/resize_cache/iblock/19f/900_900_1af6e65faa8e3fc3b9cc985d7aafb5ac6/19f9eab48c6c5cbb3feced4a7d4df57a.jpg"/>
            <p:cNvPicPr>
              <a:picLocks noChangeAspect="1" noChangeArrowheads="1"/>
            </p:cNvPicPr>
            <p:nvPr/>
          </p:nvPicPr>
          <p:blipFill>
            <a:blip r:embed="rId5" cstate="print"/>
            <a:srcRect l="27352" r="29315" b="2833"/>
            <a:stretch>
              <a:fillRect/>
            </a:stretch>
          </p:blipFill>
          <p:spPr bwMode="auto">
            <a:xfrm>
              <a:off x="4714876" y="3136949"/>
              <a:ext cx="1500198" cy="3363885"/>
            </a:xfrm>
            <a:prstGeom prst="rect">
              <a:avLst/>
            </a:prstGeom>
            <a:noFill/>
          </p:spPr>
        </p:pic>
        <p:pic>
          <p:nvPicPr>
            <p:cNvPr id="10" name="Picture 12" descr="http://www.mycharm.ru/data/cache/2015jun/24/08/103996_24915thumb650.jpg"/>
            <p:cNvPicPr>
              <a:picLocks noChangeAspect="1" noChangeArrowheads="1"/>
            </p:cNvPicPr>
            <p:nvPr/>
          </p:nvPicPr>
          <p:blipFill>
            <a:blip r:embed="rId6" cstate="print"/>
            <a:srcRect l="24589" t="7246" r="22136" b="5797"/>
            <a:stretch>
              <a:fillRect/>
            </a:stretch>
          </p:blipFill>
          <p:spPr bwMode="auto">
            <a:xfrm>
              <a:off x="6215074" y="3143248"/>
              <a:ext cx="1454954" cy="33575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№9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содержания хлорид- ионов методом осажденного титрования.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5929355" cy="34396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45441"/>
                <a:gridCol w="1264545"/>
                <a:gridCol w="1021522"/>
                <a:gridCol w="876325"/>
                <a:gridCol w="1021522"/>
              </a:tblGrid>
              <a:tr h="104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Название шампуней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хлорид- ионов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мг/дм</a:t>
                      </a:r>
                      <a:r>
                        <a:rPr lang="ru-RU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  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отклонение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мг/дм</a:t>
                      </a:r>
                      <a:r>
                        <a:rPr lang="ru-RU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варьирования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дм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  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51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20,11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5,10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51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«Head and Shoulders 2 in 1»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77,59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4,91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14,44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4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36,53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2,83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7,65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4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33,41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7,37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6,80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  <a:tr h="421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«Clear»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49,56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12,74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000" marR="46000" marT="0" marB="0"/>
                </a:tc>
              </a:tr>
            </a:tbl>
          </a:graphicData>
        </a:graphic>
      </p:graphicFrame>
      <p:pic>
        <p:nvPicPr>
          <p:cNvPr id="4" name="Рисунок 3" descr="C:\Users\компьютер\Desktop\научный проект\опыты\Рисунок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27860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4645634"/>
            <a:ext cx="8715436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проведении к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ачественного определения установили, что содержание 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хлор-иона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анализируемых шампунях  находится в пределах 20,0-80,0 мг/дм</a:t>
            </a:r>
            <a:r>
              <a:rPr kumimoji="0" lang="ru-RU" b="0" i="0" u="none" strike="noStrike" cap="none" normalizeH="0" baseline="3000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 bmk="__DdeLink__1810_91857149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Наибольшие показатели содержания хлорид — ионов в шампуне торговой марки «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Shoulders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1»-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77,59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мг/дм</a:t>
            </a:r>
            <a:r>
              <a:rPr kumimoji="0" lang="ru-RU" b="0" i="0" u="none" strike="noStrike" cap="none" normalizeH="0" baseline="3000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Предельные показатели хлорид — ионов в шампуне торговой марки «</a:t>
            </a:r>
            <a:r>
              <a:rPr kumimoji="0" lang="ru-RU" b="0" i="0" u="none" strike="noStrike" cap="none" normalizeH="0" baseline="0" dirty="0" err="1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Schauma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»-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36,53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мг/дм</a:t>
            </a:r>
            <a:r>
              <a:rPr kumimoji="0" lang="ru-RU" b="0" i="0" u="none" strike="noStrike" cap="none" normalizeH="0" baseline="30000" dirty="0" smtClean="0" bmk="__DdeLink__1810_91857149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 bmk="__DdeLink__1810_91857149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Наименьшее количество хлорид — ионов в торговой марки «Рецепты бабушки Агафьи»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20,11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мг/дм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Чем меньше среднее отклонение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размах варьирования, тем точнее результат.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758977">
            <a:off x="6030314" y="3160689"/>
            <a:ext cx="2071702" cy="95440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50112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Коэффициент корреляции количества сульфат-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хлорид-ионов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683532"/>
          <a:ext cx="8715436" cy="2447086"/>
        </p:xfrm>
        <a:graphic>
          <a:graphicData uri="http://schemas.openxmlformats.org/drawingml/2006/table">
            <a:tbl>
              <a:tblPr/>
              <a:tblGrid>
                <a:gridCol w="2706941"/>
                <a:gridCol w="2801798"/>
                <a:gridCol w="3206697"/>
              </a:tblGrid>
              <a:tr h="243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шампуней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хлорид- ионов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сульфат- ионов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«Рецепты бабушки Агафьи»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mtClean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20,11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60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«Head and Shoulders 2 in 1»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mtClean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77,59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80,00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«Schauma»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36,53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62,08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«Яичный»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33,41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54,40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«Clear»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49,56</a:t>
                      </a:r>
                      <a:endParaRPr lang="ru-RU" sz="120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56,32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 корреляции 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0.896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3143248"/>
          <a:ext cx="585791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00760" y="3205862"/>
            <a:ext cx="3000396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Хлорид натрия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Sodium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chloride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используется в качестве загустителя в шампунях и кондиционерах, содержащих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лаурилсульфат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натрия. Поэтому к показателей величин хлорид- и сульфат- ионов сильная прямая взаимосвязь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№10.  Определение наличия красителей.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14356"/>
          <a:ext cx="5786478" cy="1892808"/>
        </p:xfrm>
        <a:graphic>
          <a:graphicData uri="http://schemas.openxmlformats.org/drawingml/2006/table">
            <a:tbl>
              <a:tblPr/>
              <a:tblGrid>
                <a:gridCol w="3582128"/>
                <a:gridCol w="2204350"/>
              </a:tblGrid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Названия шампуней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красителей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«Рецепты бабушки Агафьи»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содержит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Head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Shoulders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Schauma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Яичный шампунь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содержит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Clear</a:t>
                      </a:r>
                      <a:endParaRPr lang="ru-RU" sz="12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</a:t>
                      </a:r>
                      <a:endParaRPr lang="ru-RU" sz="1800" dirty="0">
                        <a:solidFill>
                          <a:srgbClr val="00000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113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2928934"/>
            <a:ext cx="385762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Из пяти образцов шампунь, в основу которого взяты яичные желтки (Яичный шампунь), не содержит красителей и шампунь торговой марки «Рецепты бабушки Агафьи» не содержит красители, состоит из природных растительных экстрактов.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омпьютер\Desktop\Xh-bRSTveDw.jpg"/>
          <p:cNvPicPr/>
          <p:nvPr/>
        </p:nvPicPr>
        <p:blipFill>
          <a:blip r:embed="rId2" cstate="print"/>
          <a:srcRect l="6452"/>
          <a:stretch>
            <a:fillRect/>
          </a:stretch>
        </p:blipFill>
        <p:spPr bwMode="auto">
          <a:xfrm>
            <a:off x="4500562" y="3000372"/>
            <a:ext cx="41433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Развернутая стрелка 7"/>
          <p:cNvSpPr/>
          <p:nvPr/>
        </p:nvSpPr>
        <p:spPr>
          <a:xfrm rot="1972254">
            <a:off x="6388378" y="1254145"/>
            <a:ext cx="2009480" cy="1321081"/>
          </a:xfrm>
          <a:prstGeom prst="utur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 11. Действие на кожу.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14356"/>
          <a:ext cx="5047197" cy="40102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18711"/>
                <a:gridCol w="2828486"/>
              </a:tblGrid>
              <a:tr h="757243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шампуней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 обработки (мягкость, эластичность, блеск)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Шероховатость, не эластичный, блеск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Shoulders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1»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Гладкость, блеск, эластичность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«Schauma»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Эластичность, без блеска, шероховатость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«Яичный»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Шероховатость, эластичность, без блеска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«Clear»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Гладкость, блеск, эластичность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04829"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«Домашний»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Гладкость, эластичность,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блеск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57818" y="714356"/>
            <a:ext cx="378618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Шампуни торговой марки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показал лучшие результаты при нанесении на кожу, кожа стала мягче, более гладкой и блестящей. Шампуни торговой марки «Яичный» и «Рецепты бабушки Агафьи»  показали следующие результаты: при нанесении кожа стала жестче и шероховатой. Данные шампуни не имеют в своем составе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стеаратов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парабенов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придающие волосам блеск, гладкость, легкое расчесывание.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" descr="C:\Users\user\Desktop\НАУЧНЫЙ ПРОЕКТ\опыты\tMEY9Vv8Ibk.jpg"/>
          <p:cNvPicPr/>
          <p:nvPr/>
        </p:nvPicPr>
        <p:blipFill>
          <a:blip r:embed="rId2" cstate="print"/>
          <a:srcRect t="26446" b="36069"/>
          <a:stretch>
            <a:fillRect/>
          </a:stretch>
        </p:blipFill>
        <p:spPr bwMode="auto">
          <a:xfrm>
            <a:off x="642910" y="4786322"/>
            <a:ext cx="8143932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60722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Подведение итогов результатов исследования.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71546"/>
          <a:ext cx="8572560" cy="15001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112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Шампуни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«Рецепты бабушки Агафьи»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Shoulders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Schauma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Яичный шампунь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62081" marT="0" marB="0"/>
                </a:tc>
              </a:tr>
              <a:tr h="6814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значение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2643182"/>
            <a:ext cx="828680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 По результатам исследования следует что шампунь торговой марки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1» набрал наибольшее среднее значение, следовательно, данный шампунь не рекомендуется для использования. Шампунь торговой марки «Рецепты бабушки Агафьи» набрал наименьшее среднее значение- 1,5, данный шампунь рекомендуется для каждодневного использования без вреда для здоровья. </a:t>
            </a:r>
            <a:endParaRPr lang="ru-RU" sz="1100" dirty="0" smtClean="0">
              <a:solidFill>
                <a:srgbClr val="00000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00628" y="3929066"/>
            <a:ext cx="2643206" cy="2928934"/>
            <a:chOff x="2928926" y="3782308"/>
            <a:chExt cx="2643206" cy="2928934"/>
          </a:xfrm>
        </p:grpSpPr>
        <p:pic>
          <p:nvPicPr>
            <p:cNvPr id="8" name="Picture 2" descr="http://duhobr.ru/olimp2013/images/cartoon-41242_64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5203788"/>
              <a:ext cx="2643206" cy="1507454"/>
            </a:xfrm>
            <a:prstGeom prst="rect">
              <a:avLst/>
            </a:prstGeom>
            <a:noFill/>
          </p:spPr>
        </p:pic>
        <p:pic>
          <p:nvPicPr>
            <p:cNvPr id="9" name="Picture 2" descr="http://eko-grad.com/image/i/product_i/2824_1_b.jpg"/>
            <p:cNvPicPr>
              <a:picLocks noChangeAspect="1" noChangeArrowheads="1"/>
            </p:cNvPicPr>
            <p:nvPr/>
          </p:nvPicPr>
          <p:blipFill>
            <a:blip r:embed="rId3" cstate="print"/>
            <a:srcRect l="33537" r="34451"/>
            <a:stretch>
              <a:fillRect/>
            </a:stretch>
          </p:blipFill>
          <p:spPr bwMode="auto">
            <a:xfrm>
              <a:off x="3929058" y="3782308"/>
              <a:ext cx="615758" cy="1571636"/>
            </a:xfrm>
            <a:prstGeom prst="rect">
              <a:avLst/>
            </a:prstGeom>
            <a:noFill/>
          </p:spPr>
        </p:pic>
        <p:pic>
          <p:nvPicPr>
            <p:cNvPr id="10" name="Picture 12" descr="http://www.mycharm.ru/data/cache/2015jun/24/08/103996_24915thumb650.jpg"/>
            <p:cNvPicPr>
              <a:picLocks noChangeAspect="1" noChangeArrowheads="1"/>
            </p:cNvPicPr>
            <p:nvPr/>
          </p:nvPicPr>
          <p:blipFill>
            <a:blip r:embed="rId4" cstate="print"/>
            <a:srcRect l="24589" t="7246" r="22136" b="5797"/>
            <a:stretch>
              <a:fillRect/>
            </a:stretch>
          </p:blipFill>
          <p:spPr bwMode="auto">
            <a:xfrm>
              <a:off x="3000364" y="4286256"/>
              <a:ext cx="642942" cy="1483712"/>
            </a:xfrm>
            <a:prstGeom prst="rect">
              <a:avLst/>
            </a:prstGeom>
            <a:noFill/>
          </p:spPr>
        </p:pic>
        <p:pic>
          <p:nvPicPr>
            <p:cNvPr id="11" name="Picture 8" descr="http://www.posuda.ru/upload/resize_cache/iblock/19f/900_900_1af6e65faa8e3fc3b9cc985d7aafb5ac6/19f9eab48c6c5cbb3feced4a7d4df57a.jpg"/>
            <p:cNvPicPr>
              <a:picLocks noChangeAspect="1" noChangeArrowheads="1"/>
            </p:cNvPicPr>
            <p:nvPr/>
          </p:nvPicPr>
          <p:blipFill>
            <a:blip r:embed="rId5" cstate="print"/>
            <a:srcRect l="27352" r="29315" b="2833"/>
            <a:stretch>
              <a:fillRect/>
            </a:stretch>
          </p:blipFill>
          <p:spPr bwMode="auto">
            <a:xfrm>
              <a:off x="4857752" y="4786322"/>
              <a:ext cx="573468" cy="12858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"/>
            <a:ext cx="8208912" cy="4616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Проведенный физико-химический анализ позволяет сделать вывод о том, что   состав любого современного шампуня соответствует некоей устоявшейся схеме.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 результатам исследований, содержание состава шампуней соответствует стандарту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только наибольшее содержание сульфат — ионов и хлорид - ионов обнаружено  в шампуне торговой марки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 and Shoulders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Длительное использование моющих средств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лаурилсульфатом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 может привести к развитию сухости кожи, ее шелушению, выпадению волос, появлению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комедонов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спровоцировать дерматиты.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Шампунь торговой марки «Рецепты бабушки Агафьи» набрал наименьшее среднее значение по результатам исследования.  Данный шампунь рекомендуется как безопасный шампунь для здоровья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Шампунь сделанный из натуральных домашних продуктов зарекомендовал себя, как шампунь придающий волосам блеск, питание, рост, укрепление волосяных луковиц,  с богатым набором витаминов. Но не владеющий очищающей,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суспензирующей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эмульгирующей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пенообразовательной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способностями. Поэтому рекомендуется для использования раз в неделю в дополнение к основному шампуню.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Проведенный социологический опрос среди 9  - 11 классов показал, что 11% учащихся используют шампунь не читая, состава этикетки, а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орентируясь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рекламу, 28%  внимательно рассматривают содержание этикетки, 61% опрошенных безразлично относятся к покупке выбора шампуня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приборетают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тот, который попался под руки. 100% учащихся отметили что, не знают о вреде   и правилах хранения шампуней. Поэтому считаю, необходимым в школе среди учащихся провести  информационную работу по формированию правил приобретения шампуня и дать рекомендации правильного использования и хранения шампуней.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4.Математический анализ показал, что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суспензирующая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эмульгирующая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способности не зависят или слабо зависят от наличия в шампунях сульфат- ионов, следовательно шампуни с содержанием сульфатов по свойствам не сильно отличаются от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бессульфатных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шампуней.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33723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52"/>
            <a:ext cx="642940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хранения шампуней</a:t>
            </a:r>
            <a:endParaRPr lang="kk-KZ" sz="2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640960" cy="57631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Шампуни для волос могут вызвать аллергические реакции, болезни глаз, а также мозга, печени и других внутренних органов. Но шампуни эффективно очищают кожу головы и придают волосам блеск, </a:t>
            </a:r>
            <a:r>
              <a:rPr lang="ru-RU" kern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шелковатость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, чистоту, объем, питает волосы. 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При использовании шампуней следует пользоваться рядом правил: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Храните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косметику в темном прохладном месте.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Плотно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закрывайте, закручивайте крышку после каждого применения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Помните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, что повышение температуры и влажности снижает время жизни шампуней.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Перед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тем как нанести шампунь на волосы,  следует </a:t>
            </a:r>
            <a:r>
              <a:rPr lang="ru-RU" kern="50" dirty="0" err="1">
                <a:solidFill>
                  <a:srgbClr val="000000"/>
                </a:solidFill>
                <a:latin typeface="Times New Roman"/>
                <a:ea typeface="Times New Roman"/>
              </a:rPr>
              <a:t>размылить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 и согреть его в начале на руках.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Тщательно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смывайте волосы от </a:t>
            </a: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шампуней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попадании в глаза следует немедленно промыть глаза чистой проточной водой.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Помечайте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дату вскрытия маркером на упаковке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храните косметику на солнечном свету</a:t>
            </a:r>
            <a:endParaRPr lang="ru-RU" sz="1600" dirty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kern="50" dirty="0">
                <a:solidFill>
                  <a:srgbClr val="000000"/>
                </a:solidFill>
                <a:latin typeface="Times New Roman"/>
                <a:ea typeface="Times New Roman"/>
              </a:rPr>
              <a:t>покупайте вскрытые </a:t>
            </a: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продукты</a:t>
            </a:r>
            <a:r>
              <a:rPr lang="ru-RU" sz="1600" dirty="0">
                <a:latin typeface="Times New Roman"/>
                <a:ea typeface="Symbol"/>
              </a:rPr>
              <a:t> </a:t>
            </a:r>
            <a:endParaRPr lang="ru-RU" sz="1600" dirty="0" smtClean="0">
              <a:latin typeface="Times New Roman"/>
              <a:ea typeface="Symbol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/>
                <a:latin typeface="Times New Roman"/>
                <a:ea typeface="Symbol"/>
              </a:rPr>
              <a:t>Домашний шампунь хранить в закрытой таре, в холодильнике не более 2-х недель.</a:t>
            </a:r>
            <a:endParaRPr lang="ru-RU" sz="1600" dirty="0">
              <a:effectLst/>
              <a:latin typeface="Times New Roman"/>
              <a:ea typeface="Symbol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676" r="12957"/>
          <a:stretch>
            <a:fillRect/>
          </a:stretch>
        </p:blipFill>
        <p:spPr bwMode="auto">
          <a:xfrm>
            <a:off x="0" y="0"/>
            <a:ext cx="9144000" cy="68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Изготовление шампуня в домашних условиях.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 приготовления: измельчили 100 г ржаного хлеба, добавили 100 мл кефира, 1 яйцо и 3 капли эфирного масла апельсина,  размешали миксером.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ermic.ru/wp-content/uploads/2015/12/Infant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14356"/>
            <a:ext cx="4711931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4" descr="http://www.podrujka.com/uploads/posts/2015-09/1442293354_191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5048264" cy="33634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15328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796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Кто изобрел шампунь?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14290"/>
            <a:ext cx="8229600" cy="694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sm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Механизм действия шампуней.</a:t>
            </a:r>
            <a:endParaRPr kumimoji="0" lang="kk-KZ" sz="3200" b="0" i="0" u="none" strike="noStrike" kern="1200" cap="small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14422"/>
            <a:ext cx="4821116" cy="17912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215" algn="just">
              <a:lnSpc>
                <a:spcPct val="115000"/>
              </a:lnSpc>
              <a:spcAft>
                <a:spcPts val="1000"/>
              </a:spcAft>
              <a:tabLst>
                <a:tab pos="46101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Механизм действия основан на способности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эмульгировать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жиры с последующим растворением их в воде. </a:t>
            </a:r>
            <a:endParaRPr lang="ru-RU" dirty="0">
              <a:solidFill>
                <a:srgbClr val="00000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500570"/>
            <a:ext cx="407196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Вода способствует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гидролизации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шампуня, при этом образуется пена. Происходит механическое удаление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чашуек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эпидермиса (перхоти) и всех видов загрязнений.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4341894" cy="302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kapushka.ru/wp-content/uploads/2016/04/6b28b7a8c4e56b392d6292b890671d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357298"/>
            <a:ext cx="3534119" cy="2351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286248" y="3071810"/>
            <a:ext cx="841822" cy="1192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88640"/>
            <a:ext cx="7467600" cy="562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входит в состав шампуня?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908720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908720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Пенообразователи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780928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Загустители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780928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Кондиционирующие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добавки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2780928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Регуляторы кислотности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653136"/>
            <a:ext cx="2605398" cy="1633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Лечебные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добавки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725144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Красители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4725144"/>
            <a:ext cx="259228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Консерваторы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457200" y="428604"/>
          <a:ext cx="8258204" cy="604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14290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2192</Words>
  <Application>Microsoft Office PowerPoint</Application>
  <PresentationFormat>Экран (4:3)</PresentationFormat>
  <Paragraphs>369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Министерство образования и науки                 Республики Казахстан Восточно-Казахстанской области Направление: Здоровая природная среда-основа реализации стратегии «Казахстан-2050» Секция: Химия Тема: Исследование физико-химических свойств шампуней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18</vt:lpstr>
      <vt:lpstr>Математическая обработка экспериментальных данных.Коэффициент корреляции.</vt:lpstr>
      <vt:lpstr>Опыт №9. Определение содержания хлорид- ионов методом осажденного титрования. </vt:lpstr>
      <vt:lpstr>Слайд 21</vt:lpstr>
      <vt:lpstr>Опыт №10.  Определение наличия красителей.</vt:lpstr>
      <vt:lpstr>Опыт № 11. Действие на кожу.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               Республики Казахстан Восточно-Казахстанской области Направление: Здоровая природная среда-основа реализации стратегии «Казахстан-2050» Секция: Химия Тема: Исследование физико-химических свойств шампуней</dc:title>
  <dc:creator>компьютер</dc:creator>
  <cp:lastModifiedBy>компьютер</cp:lastModifiedBy>
  <cp:revision>55</cp:revision>
  <dcterms:created xsi:type="dcterms:W3CDTF">2016-11-29T07:51:25Z</dcterms:created>
  <dcterms:modified xsi:type="dcterms:W3CDTF">2016-11-30T16:33:06Z</dcterms:modified>
</cp:coreProperties>
</file>