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notesMasterIdLst>
    <p:notesMasterId r:id="rId20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67" r:id="rId13"/>
    <p:sldId id="274" r:id="rId14"/>
    <p:sldId id="268" r:id="rId15"/>
    <p:sldId id="275" r:id="rId16"/>
    <p:sldId id="273" r:id="rId17"/>
    <p:sldId id="269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471B2-7B4B-4848-AEFC-7EAC589FA984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1B51F-83FE-42DC-A054-8CEFE78E5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1B51F-83FE-42DC-A054-8CEFE78E59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4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9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2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0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6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09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4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3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2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6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0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5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3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42384" y="609601"/>
            <a:ext cx="3762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 </a:t>
            </a:r>
          </a:p>
          <a:p>
            <a:r>
              <a:rPr lang="ru-RU" sz="2800" b="1" dirty="0"/>
              <a:t>ИЗУЧЕНИЕ СОДЕРЖАНИЯ ВИТАМИНА Р (БИОФЛАВОНОИДОВ) В ПРОДУКТАХ РАСТИТЕЛЬНОГО ПРОИСХОЖДЕНИЯ</a:t>
            </a:r>
            <a:endParaRPr lang="ru-RU" sz="2800" dirty="0"/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4372" y="5301208"/>
            <a:ext cx="3978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Авторы: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Здановский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Владислав Витальевич, учащийся XI класса,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Концевая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Александра Витальевна, учащаяся VIII класса</a:t>
            </a: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84584" y="1628800"/>
            <a:ext cx="6120680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8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964524"/>
              </p:ext>
            </p:extLst>
          </p:nvPr>
        </p:nvGraphicFramePr>
        <p:xfrm>
          <a:off x="971600" y="1412774"/>
          <a:ext cx="7144375" cy="4824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876"/>
                <a:gridCol w="2619221"/>
                <a:gridCol w="3096278"/>
              </a:tblGrid>
              <a:tr h="1590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Водный экстракт продукта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Результат реакции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хлоридом железа(</a:t>
                      </a:r>
                      <a:r>
                        <a:rPr lang="en-US" sz="1400" dirty="0">
                          <a:effectLst/>
                        </a:rPr>
                        <a:t>III</a:t>
                      </a:r>
                      <a:r>
                        <a:rPr lang="ru-RU" sz="1400" dirty="0">
                          <a:effectLst/>
                        </a:rPr>
                        <a:t>), окрашивание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 реакции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магнием и соляной кислотой,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окрашивание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Рутин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зеленый цвет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красный цвет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843915" algn="l"/>
                        </a:tabLst>
                      </a:pPr>
                      <a:r>
                        <a:rPr lang="ru-RU" sz="1400">
                          <a:effectLst/>
                        </a:rPr>
                        <a:t>Яблоко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светло-зеленого цвета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красный цвет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Лимон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темно-зеленого цвета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красный цвет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8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Перец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зеленый цвет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красный цвет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Морковь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зеленый цвет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красно-оранжевый цвет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Грейпфрут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коричневый цвет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красный цвет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5326" y="476672"/>
            <a:ext cx="6511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определение витамина Р</a:t>
            </a:r>
          </a:p>
        </p:txBody>
      </p:sp>
    </p:spTree>
    <p:extLst>
      <p:ext uri="{BB962C8B-B14F-4D97-AF65-F5344CB8AC3E}">
        <p14:creationId xmlns:p14="http://schemas.microsoft.com/office/powerpoint/2010/main" val="3483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648072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Количественный метод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980729"/>
            <a:ext cx="7414592" cy="2256655"/>
          </a:xfrm>
        </p:spPr>
        <p:txBody>
          <a:bodyPr>
            <a:normAutofit fontScale="47500" lnSpcReduction="20000"/>
          </a:bodyPr>
          <a:lstStyle/>
          <a:p>
            <a:pPr lvl="0"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sz="4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Перманганатометрия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Биофлавоноиды способны окисляться раствором перманганата калия (КМnO4). </a:t>
            </a:r>
          </a:p>
          <a:p>
            <a:pPr algn="just"/>
            <a:r>
              <a:rPr lang="ru-RU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индикатора применяется индигокармин, который вступает в реакцию с перманганатом калия после того, как окислятся все </a:t>
            </a:r>
            <a:r>
              <a:rPr lang="ru-RU" sz="4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флавовоноиды</a:t>
            </a:r>
            <a:endParaRPr lang="ru-RU" sz="45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27763"/>
            <a:ext cx="1984003" cy="259800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24" y="3306416"/>
            <a:ext cx="1562363" cy="2664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6165304"/>
            <a:ext cx="333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Водный экстракт до титрования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78253" y="6165304"/>
            <a:ext cx="3665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Водный экстракт после титрования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65" y="3245601"/>
            <a:ext cx="1737677" cy="2733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83447" y="5883342"/>
            <a:ext cx="150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Титрование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7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570351"/>
              </p:ext>
            </p:extLst>
          </p:nvPr>
        </p:nvGraphicFramePr>
        <p:xfrm>
          <a:off x="1115616" y="2132856"/>
          <a:ext cx="7200800" cy="3672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834"/>
                <a:gridCol w="1799834"/>
                <a:gridCol w="1800566"/>
                <a:gridCol w="1800566"/>
              </a:tblGrid>
              <a:tr h="14525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VH</a:t>
                      </a:r>
                      <a:r>
                        <a:rPr lang="ru-RU" sz="2000" baseline="-25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C</a:t>
                      </a:r>
                      <a:r>
                        <a:rPr lang="ru-RU" sz="2000" baseline="-25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O</a:t>
                      </a:r>
                      <a:r>
                        <a:rPr lang="ru-RU" sz="2000" baseline="-25000" dirty="0" smtClean="0">
                          <a:effectLst/>
                        </a:rPr>
                        <a:t>4</a:t>
                      </a:r>
                      <a:r>
                        <a:rPr lang="ru-RU" sz="2000" dirty="0" smtClean="0">
                          <a:effectLst/>
                        </a:rPr>
                        <a:t>*2</a:t>
                      </a:r>
                      <a:r>
                        <a:rPr lang="en-US" sz="2000" dirty="0">
                          <a:effectLst/>
                        </a:rPr>
                        <a:t>H</a:t>
                      </a:r>
                      <a:r>
                        <a:rPr lang="ru-RU" sz="2000" baseline="-25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O</a:t>
                      </a:r>
                      <a:r>
                        <a:rPr lang="ru-RU" sz="2000" dirty="0">
                          <a:effectLst/>
                        </a:rPr>
                        <a:t>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мл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</a:t>
                      </a:r>
                      <a:r>
                        <a:rPr lang="ru-RU" sz="2000" dirty="0">
                          <a:effectLst/>
                        </a:rPr>
                        <a:t>(KМnO</a:t>
                      </a:r>
                      <a:r>
                        <a:rPr lang="ru-RU" sz="2000" baseline="-25000" dirty="0">
                          <a:effectLst/>
                        </a:rPr>
                        <a:t>4</a:t>
                      </a:r>
                      <a:r>
                        <a:rPr lang="ru-RU" sz="2000" dirty="0">
                          <a:effectLst/>
                        </a:rPr>
                        <a:t>),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мл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</a:t>
                      </a:r>
                      <a:r>
                        <a:rPr lang="ru-RU" sz="2000" dirty="0">
                          <a:effectLst/>
                        </a:rPr>
                        <a:t>ср(KМnO</a:t>
                      </a:r>
                      <a:r>
                        <a:rPr lang="ru-RU" sz="2000" baseline="-25000" dirty="0">
                          <a:effectLst/>
                        </a:rPr>
                        <a:t>4</a:t>
                      </a:r>
                      <a:r>
                        <a:rPr lang="ru-RU" sz="2000" dirty="0">
                          <a:effectLst/>
                        </a:rPr>
                        <a:t>),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мл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Сн</a:t>
                      </a:r>
                      <a:r>
                        <a:rPr lang="ru-RU" sz="2000" dirty="0" smtClean="0">
                          <a:effectLst/>
                        </a:rPr>
                        <a:t>(KМnO</a:t>
                      </a:r>
                      <a:r>
                        <a:rPr lang="ru-RU" sz="2000" baseline="-25000" dirty="0" smtClean="0">
                          <a:effectLst/>
                        </a:rPr>
                        <a:t>4</a:t>
                      </a:r>
                      <a:r>
                        <a:rPr lang="ru-RU" sz="2000" dirty="0" smtClean="0">
                          <a:effectLst/>
                        </a:rPr>
                        <a:t>),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моль-</a:t>
                      </a:r>
                      <a:r>
                        <a:rPr lang="ru-RU" sz="2000" dirty="0" err="1" smtClean="0">
                          <a:effectLst/>
                        </a:rPr>
                        <a:t>экв</a:t>
                      </a:r>
                      <a:r>
                        <a:rPr lang="ru-RU" sz="2000" dirty="0" smtClean="0">
                          <a:effectLst/>
                        </a:rPr>
                        <a:t>/л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9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10,0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10,0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10,0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10,0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9,8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9,7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9,8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0.1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9591" y="836712"/>
            <a:ext cx="7920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титрования и нормальность раствора KМnO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128"/>
              </p:ext>
            </p:extLst>
          </p:nvPr>
        </p:nvGraphicFramePr>
        <p:xfrm>
          <a:off x="827585" y="1574215"/>
          <a:ext cx="7776863" cy="4879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9167"/>
                <a:gridCol w="1822668"/>
                <a:gridCol w="2126922"/>
                <a:gridCol w="2188106"/>
              </a:tblGrid>
              <a:tr h="2316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продуктов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</a:t>
                      </a:r>
                      <a:r>
                        <a:rPr lang="ru-RU" sz="1800" dirty="0">
                          <a:effectLst/>
                        </a:rPr>
                        <a:t>ср(KМnO</a:t>
                      </a:r>
                      <a:r>
                        <a:rPr lang="ru-RU" sz="1800" baseline="-25000" dirty="0">
                          <a:effectLst/>
                        </a:rPr>
                        <a:t>4</a:t>
                      </a:r>
                      <a:r>
                        <a:rPr lang="ru-RU" sz="1800" dirty="0">
                          <a:effectLst/>
                        </a:rPr>
                        <a:t>),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водный экстракт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</a:t>
                      </a:r>
                      <a:r>
                        <a:rPr lang="ru-RU" sz="1800" dirty="0">
                          <a:effectLst/>
                        </a:rPr>
                        <a:t>ср(KМnO</a:t>
                      </a:r>
                      <a:r>
                        <a:rPr lang="ru-RU" sz="1800" baseline="-25000" dirty="0">
                          <a:effectLst/>
                        </a:rPr>
                        <a:t>4</a:t>
                      </a:r>
                      <a:r>
                        <a:rPr lang="ru-RU" sz="1800" dirty="0">
                          <a:effectLst/>
                        </a:rPr>
                        <a:t>),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свежевыжатый сок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ru-RU" sz="1800">
                          <a:effectLst/>
                        </a:rPr>
                        <a:t>ср(KМnO</a:t>
                      </a:r>
                      <a:r>
                        <a:rPr lang="ru-RU" sz="1800" baseline="-25000">
                          <a:effectLst/>
                        </a:rPr>
                        <a:t>4</a:t>
                      </a:r>
                      <a:r>
                        <a:rPr lang="ru-RU" sz="1800">
                          <a:effectLst/>
                        </a:rPr>
                        <a:t>),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контрольное титрование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5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перец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0,4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0,4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5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лимон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0,4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0,4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5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грейпфрут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0,4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1,1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0,4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5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морковь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0,4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0,75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0,4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5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яблоко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0,4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0,8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0,4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1680" y="404664"/>
            <a:ext cx="61926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Объем  KМnO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мл расходованный на титрование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244284"/>
              </p:ext>
            </p:extLst>
          </p:nvPr>
        </p:nvGraphicFramePr>
        <p:xfrm>
          <a:off x="467543" y="1556794"/>
          <a:ext cx="8496944" cy="4492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609"/>
                <a:gridCol w="3144408"/>
                <a:gridCol w="162560"/>
                <a:gridCol w="3149807"/>
                <a:gridCol w="162560"/>
              </a:tblGrid>
              <a:tr h="127572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 Название продукта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водный экстракт,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свежевыжатый сок,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в 25г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в 25г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5682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перец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3,48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лимон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1,53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532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яблоко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0,76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619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грейпфрут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1,88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532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морковь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0,62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3" y="116632"/>
            <a:ext cx="792088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Содержание биофлавоноидов в продуктах растительного происхождения в испытуемой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массе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zastavki.com/pictures/originals/2019Girls___Beautyful_Girls_Smiling_girl_with_red_sweet_pepper_in_hand_133557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5544616" cy="3379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87724" y="4504561"/>
            <a:ext cx="59046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исследуемых продуктов наибольшее содержание биофлавоноидов в перце, в лимоне их среднее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Заключение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1)Нами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были выявлены методы определения биофлавоноидов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качественный метод определения витамина Р представлен цветными реакциями, количественное определение титрованием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2)Проведя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анализ качественных реакций мы доказали наличие биофлавоноидов в наших продуктах. Наибольшее содержание биофлавоноидов показали свежевыжатые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соки.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содержания витамина Р в продуктах растительного происхождения. В исследуемых продуктах лидером по содержанию биофлавоноидов является перец. Наименьшее количество витамина Р содержится в моркови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 этого следует, что наибольшим количеством биофлавоноидов обладают свежие продукты, чем водные экстракты этих продуктов.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37935"/>
            <a:ext cx="214059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3529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мы планируем расширить количество исследуемых овощей и фруктов, провести исследование спиртовых экстрактов продуктов и изучить содержание  витамина Р, используя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хроматографические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идентификации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флавоноидов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Картинки по запросу витамин 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/>
          <a:stretch/>
        </p:blipFill>
        <p:spPr bwMode="auto">
          <a:xfrm>
            <a:off x="899592" y="2924944"/>
            <a:ext cx="734481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B718A2-3B4B-41F0-9D38-F3EA24EEA38F}"/>
              </a:ext>
            </a:extLst>
          </p:cNvPr>
          <p:cNvSpPr txBox="1"/>
          <p:nvPr/>
        </p:nvSpPr>
        <p:spPr>
          <a:xfrm>
            <a:off x="1763688" y="148478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4116368" cy="2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альберт де сент дьёр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22" y="1066432"/>
            <a:ext cx="364807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764704"/>
            <a:ext cx="40257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1936 г. Американский биохимик венгерского происхождения, позже лауреат Нобелевской премии (1937 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.), Альберт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Сент-Дьердьи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из лимона и перца, получил вещество,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тогда назвали «Фактором проницаемости капилляров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и был витамин Р</a:t>
            </a:r>
          </a:p>
        </p:txBody>
      </p:sp>
      <p:pic>
        <p:nvPicPr>
          <p:cNvPr id="1028" name="Picture 4" descr="https://sovetclub.ru/tim/fc8b6625e3cdfe413d2ace29fe3394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3559"/>
            <a:ext cx="216024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kengo.market/upload/iblock/aba/aba4663846a3ff776994f9c17155707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16375"/>
            <a:ext cx="1702800" cy="17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87164" y="332656"/>
            <a:ext cx="1574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История</a:t>
            </a:r>
          </a:p>
        </p:txBody>
      </p:sp>
    </p:spTree>
    <p:extLst>
      <p:ext uri="{BB962C8B-B14F-4D97-AF65-F5344CB8AC3E}">
        <p14:creationId xmlns:p14="http://schemas.microsoft.com/office/powerpoint/2010/main" val="3483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5432" y="836712"/>
            <a:ext cx="244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3075" y="1866038"/>
            <a:ext cx="2627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Одним из важнейших витаминов, который влияет на здоровье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капилляров,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является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Витамин 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же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биофлаваноиды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Картинки по запросу биофлавоноид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7" t="42759"/>
          <a:stretch/>
        </p:blipFill>
        <p:spPr bwMode="auto">
          <a:xfrm>
            <a:off x="4932040" y="678067"/>
            <a:ext cx="3867334" cy="278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здоровые капилля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7632848" cy="263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836712"/>
            <a:ext cx="33123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наше время широко распространены вирусные заболевания. Вирусные инфекции повышают сосудистую проницаемость, делая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сосуды более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ломкими и уязвимыми. Основная функция витамина Р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укреплять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стенки кровеносных  сосудов,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благодаря этому применение его будет очень полезно в целях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профилактики любого типа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ОРВИ.</a:t>
            </a: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7089" r="13197" b="6644"/>
          <a:stretch/>
        </p:blipFill>
        <p:spPr bwMode="auto">
          <a:xfrm>
            <a:off x="5220072" y="836712"/>
            <a:ext cx="3233914" cy="55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4848" y="468805"/>
            <a:ext cx="8293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Объекты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плоды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 лимона,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грейпфрута,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яблони, перца и корнеплоды моркови.</a:t>
            </a:r>
          </a:p>
        </p:txBody>
      </p:sp>
      <p:pic>
        <p:nvPicPr>
          <p:cNvPr id="5" name="Picture 4" descr="https://sovetclub.ru/tim/fc8b6625e3cdfe413d2ace29fe3394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8" y="1864307"/>
            <a:ext cx="216024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kengo.market/upload/iblock/aba/aba4663846a3ff776994f9c1715570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17" y="4207544"/>
            <a:ext cx="1702800" cy="17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oodfort.ru/wp-content/uploads/2020/04/1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44327"/>
            <a:ext cx="1584175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os.zenge.kz/assets/menu/293/679438_1539: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37" y="3815981"/>
            <a:ext cx="1636050" cy="12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dazona.ru/upload/iblock/19f/19f2006d2c1be226c06fdff2f5f38ad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5578"/>
          <a:stretch/>
        </p:blipFill>
        <p:spPr bwMode="auto">
          <a:xfrm>
            <a:off x="5470493" y="2194500"/>
            <a:ext cx="2948763" cy="32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ovetclub.ru/tim/fc8b6625e3cdfe413d2ace29fe3394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8" y="1871765"/>
            <a:ext cx="216024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1287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биофлавоноидов (витамина Р) в продуктах растительного происхождения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Picture 4" descr="http://healthilytolive.ru/wp-content/uploads/2016/07/poleznye_bioflavonoidy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1" b="7940"/>
          <a:stretch/>
        </p:blipFill>
        <p:spPr bwMode="auto">
          <a:xfrm>
            <a:off x="827584" y="2204864"/>
            <a:ext cx="7416824" cy="384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80728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пределение </a:t>
            </a:r>
            <a:r>
              <a:rPr lang="ru-RU" sz="2000" dirty="0">
                <a:latin typeface="Arial Black" panose="020B0A04020102020204" pitchFamily="34" charset="0"/>
                <a:cs typeface="Arial" panose="020B0604020202020204" pitchFamily="34" charset="0"/>
              </a:rPr>
              <a:t>содержания водорастворимого витамина Р в продуктах растительного происхождения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  <a:cs typeface="Arial" panose="020B0604020202020204" pitchFamily="34" charset="0"/>
              </a:rPr>
              <a:t>1.Выявить методы определения биофлавоноидов; </a:t>
            </a:r>
            <a:endParaRPr lang="ru-RU" sz="20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  <a:cs typeface="Arial" panose="020B0604020202020204" pitchFamily="34" charset="0"/>
              </a:rPr>
              <a:t>2.Определить качественное и количественное содержание водорастворимого витамина Р в продуктах растительного </a:t>
            </a:r>
            <a:r>
              <a:rPr lang="ru-RU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происхождения</a:t>
            </a:r>
            <a:r>
              <a:rPr lang="ru-RU" sz="2000" dirty="0">
                <a:latin typeface="Arial Black" panose="020B0A04020102020204" pitchFamily="34" charset="0"/>
                <a:cs typeface="Arial" panose="020B0604020202020204" pitchFamily="34" charset="0"/>
              </a:rPr>
              <a:t>;</a:t>
            </a:r>
            <a:endParaRPr lang="ru-RU" sz="20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  <a:cs typeface="Arial" panose="020B0604020202020204" pitchFamily="34" charset="0"/>
              </a:rPr>
              <a:t>3.Провести сравнительный анализ содержания витамина Р в продуктах растительного происхождения</a:t>
            </a: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Picture 1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48"/>
          <a:stretch/>
        </p:blipFill>
        <p:spPr bwMode="auto">
          <a:xfrm>
            <a:off x="611560" y="0"/>
            <a:ext cx="2003342" cy="14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94815"/>
            <a:ext cx="1998961" cy="185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4664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Гипотеза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предполагаем, что наибольшее количество витамина Р содержится в перце 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лимоне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s://sun9-45.userapi.com/I56ELXAJuEzhYqfk3lpOIAkWEcGFOJDY6tyzuA/tT_hXpt0A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35648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 descr="https://www.zastavki.com/pictures/originals/2019Girls___Beautyful_Girls_Smiling_girl_with_red_sweet_pepper_in_hand_133557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528392" cy="2371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3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Методы исследования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Качественный метод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цветными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реакциями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1.Реакция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хлоридом железа(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2.Реакция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магнием и концентрированной соляной кислотой </a:t>
            </a:r>
          </a:p>
          <a:p>
            <a:pPr lvl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6" y="2492896"/>
            <a:ext cx="1252220" cy="3415030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66" y="2486036"/>
            <a:ext cx="1292860" cy="3415030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26" y="2479176"/>
            <a:ext cx="1236345" cy="3415030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85" y="2479176"/>
            <a:ext cx="796925" cy="3415030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47" y="2479176"/>
            <a:ext cx="628015" cy="3415030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76" y="2476290"/>
            <a:ext cx="1395730" cy="3417916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32" y="2466797"/>
            <a:ext cx="1242512" cy="34150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09194" y="5892579"/>
            <a:ext cx="1327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1-Водный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экстракт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грейпфрута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13091" y="5878932"/>
            <a:ext cx="1156412" cy="93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2-Водный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кстракт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лимона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08142" y="5907926"/>
            <a:ext cx="12167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3-Водный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кстракт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яблока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22595" y="5907926"/>
            <a:ext cx="1240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4-Водный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3376" y="5907926"/>
            <a:ext cx="12466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5-Водный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экстракт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перца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37046" y="5878932"/>
            <a:ext cx="1238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6-Водный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аствор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рутина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</TotalTime>
  <Words>578</Words>
  <Application>Microsoft Office PowerPoint</Application>
  <PresentationFormat>Экран (4:3)</PresentationFormat>
  <Paragraphs>176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Количественный метод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HP</cp:lastModifiedBy>
  <cp:revision>40</cp:revision>
  <dcterms:created xsi:type="dcterms:W3CDTF">2020-10-09T01:16:18Z</dcterms:created>
  <dcterms:modified xsi:type="dcterms:W3CDTF">2020-10-30T09:06:02Z</dcterms:modified>
</cp:coreProperties>
</file>