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85" r:id="rId9"/>
    <p:sldId id="264" r:id="rId10"/>
    <p:sldId id="276" r:id="rId11"/>
    <p:sldId id="279" r:id="rId12"/>
    <p:sldId id="266" r:id="rId13"/>
    <p:sldId id="283" r:id="rId14"/>
    <p:sldId id="280" r:id="rId15"/>
    <p:sldId id="281" r:id="rId16"/>
    <p:sldId id="267" r:id="rId17"/>
    <p:sldId id="282" r:id="rId18"/>
    <p:sldId id="268" r:id="rId19"/>
    <p:sldId id="28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98282B2-9555-4ADD-9C24-A471836E4CE6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85"/>
            <p14:sldId id="264"/>
            <p14:sldId id="276"/>
            <p14:sldId id="279"/>
            <p14:sldId id="266"/>
            <p14:sldId id="283"/>
            <p14:sldId id="280"/>
            <p14:sldId id="281"/>
            <p14:sldId id="267"/>
            <p14:sldId id="282"/>
            <p14:sldId id="268"/>
            <p14:sldId id="284"/>
            <p14:sldId id="275"/>
          </p14:sldIdLst>
        </p14:section>
        <p14:section name="Раздел без заголовка" id="{8C62F99B-3FFF-4E11-84F2-5C3A78D9768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5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6;&#1088;&#1073;&#1080;&#1085;&#1082;&#1072;\&#1053;&#1040;&#1059;&#1063;&#1053;&#1040;&#1071;%20&#1056;&#1040;&#1041;&#1054;&#1058;&#104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89;&#1086;&#1088;&#1073;&#1080;&#1085;&#1082;&#1072;\&#1053;&#1040;&#1059;&#1063;&#1053;&#1040;&#1071;%20&#1056;&#1040;&#1041;&#1054;&#1058;&#104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20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defRPr>
            </a:pPr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График зависимости скорости</a:t>
            </a:r>
            <a:r>
              <a:rPr lang="ru-RU" sz="2200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 </a:t>
            </a:r>
            <a:r>
              <a:rPr lang="ru-RU" sz="2200" baseline="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прорастания плесени от </a:t>
            </a:r>
            <a:r>
              <a:rPr lang="ru-RU" sz="2200" baseline="0" dirty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времени (чашки Петри) </a:t>
            </a:r>
            <a:r>
              <a:rPr lang="ru-RU" sz="2200" b="1" i="0" u="none" strike="noStrike" baseline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при </a:t>
            </a:r>
            <a:r>
              <a:rPr lang="ru-RU" sz="2200" b="1" i="0" u="none" strike="noStrike" baseline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разной температуре</a:t>
            </a:r>
            <a:endParaRPr lang="ru-RU" sz="2200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v>t=23ºC </c:v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Pt>
            <c:idx val="0"/>
            <c:marker>
              <c:spPr>
                <a:solidFill>
                  <a:srgbClr val="00206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7030A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Лист5!$A$1:$A$4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smooth val="0"/>
        </c:ser>
        <c:ser>
          <c:idx val="1"/>
          <c:order val="1"/>
          <c:tx>
            <c:v>t=3ºC </c:v>
          </c:tx>
          <c:spPr>
            <a:ln>
              <a:solidFill>
                <a:srgbClr val="002060"/>
              </a:solidFill>
            </a:ln>
          </c:spPr>
          <c:marker>
            <c:spPr>
              <a:ln>
                <a:solidFill>
                  <a:srgbClr val="002060"/>
                </a:solidFill>
              </a:ln>
            </c:spPr>
          </c:marker>
          <c:dPt>
            <c:idx val="0"/>
            <c:marker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7030A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Лист5!$B$1:$B$4</c:f>
              <c:numCache>
                <c:formatCode>General</c:formatCode>
                <c:ptCount val="4"/>
                <c:pt idx="0">
                  <c:v>21</c:v>
                </c:pt>
                <c:pt idx="1">
                  <c:v>20</c:v>
                </c:pt>
                <c:pt idx="2">
                  <c:v>16</c:v>
                </c:pt>
                <c:pt idx="3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779776"/>
        <c:axId val="64781696"/>
      </c:lineChart>
      <c:catAx>
        <c:axId val="64779776"/>
        <c:scaling>
          <c:orientation val="minMax"/>
        </c:scaling>
        <c:delete val="0"/>
        <c:axPos val="b"/>
        <c:minorGridlines>
          <c:spPr>
            <a:ln>
              <a:solidFill>
                <a:schemeClr val="bg1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10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Comic Sans MS" pitchFamily="66" charset="0"/>
                  </a:defRPr>
                </a:pPr>
                <a:r>
                  <a:rPr lang="ru-RU" sz="2400" b="1" i="0" baseline="0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/>
                    <a:latin typeface="Comic Sans MS" pitchFamily="66" charset="0"/>
                  </a:rPr>
                  <a:t>номера групп</a:t>
                </a:r>
                <a:endParaRPr lang="ru-RU" sz="1100" dirty="0">
                  <a:solidFill>
                    <a:schemeClr val="bg1">
                      <a:lumMod val="95000"/>
                      <a:lumOff val="5000"/>
                    </a:schemeClr>
                  </a:solidFill>
                  <a:effectLst/>
                  <a:latin typeface="Comic Sans MS" pitchFamily="66" charset="0"/>
                </a:endParaRPr>
              </a:p>
            </c:rich>
          </c:tx>
          <c:layout/>
          <c:overlay val="0"/>
        </c:title>
        <c:majorTickMark val="none"/>
        <c:minorTickMark val="none"/>
        <c:tickLblPos val="nextTo"/>
        <c:crossAx val="64781696"/>
        <c:crosses val="autoZero"/>
        <c:auto val="1"/>
        <c:lblAlgn val="ctr"/>
        <c:lblOffset val="100"/>
        <c:noMultiLvlLbl val="0"/>
      </c:catAx>
      <c:valAx>
        <c:axId val="6478169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Comic Sans MS" pitchFamily="66" charset="0"/>
                  </a:defRPr>
                </a:pPr>
                <a:r>
                  <a:rPr lang="en-US" sz="2400" b="1" i="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/>
                    <a:latin typeface="Comic Sans MS" pitchFamily="66" charset="0"/>
                  </a:rPr>
                  <a:t>t</a:t>
                </a:r>
                <a:r>
                  <a:rPr lang="ru-RU" sz="2400" b="1" i="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/>
                    <a:latin typeface="Comic Sans MS" pitchFamily="66" charset="0"/>
                  </a:rPr>
                  <a:t>,дни</a:t>
                </a:r>
                <a:endParaRPr lang="ru-RU" sz="1100">
                  <a:solidFill>
                    <a:schemeClr val="bg1">
                      <a:lumMod val="95000"/>
                      <a:lumOff val="5000"/>
                    </a:schemeClr>
                  </a:solidFill>
                  <a:effectLst/>
                  <a:latin typeface="Comic Sans MS" pitchFamily="66" charset="0"/>
                </a:endParaRPr>
              </a:p>
            </c:rich>
          </c:tx>
          <c:layout>
            <c:manualLayout>
              <c:xMode val="edge"/>
              <c:yMode val="edge"/>
              <c:x val="1.9130460254968132E-2"/>
              <c:y val="0.4461426734158611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defRPr>
            </a:pPr>
            <a:endParaRPr lang="ru-RU"/>
          </a:p>
        </c:txPr>
        <c:crossAx val="64779776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 b="1">
              <a:solidFill>
                <a:schemeClr val="bg1">
                  <a:lumMod val="95000"/>
                  <a:lumOff val="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220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defRPr>
            </a:pPr>
            <a:r>
              <a:rPr lang="ru-RU" sz="2200" b="1" i="0" baseline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График зависимости скорости прорастания </a:t>
            </a:r>
            <a:r>
              <a:rPr lang="ru-RU" sz="2200" b="1" i="0" baseline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плесени от </a:t>
            </a:r>
            <a:r>
              <a:rPr lang="ru-RU" sz="2200" b="1" i="0" baseline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времени (непосредственная </a:t>
            </a:r>
            <a:r>
              <a:rPr lang="ru-RU" sz="2200" b="1" i="0" baseline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обработка продукта) </a:t>
            </a:r>
            <a:r>
              <a:rPr lang="ru-RU" sz="2200" b="1" i="0" baseline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при </a:t>
            </a:r>
            <a:r>
              <a:rPr lang="ru-RU" sz="2200" b="1" i="0" baseline="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Comic Sans MS" pitchFamily="66" charset="0"/>
              </a:rPr>
              <a:t>разной температуре</a:t>
            </a:r>
            <a:endParaRPr lang="ru-RU" sz="2200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Comic Sans MS" pitchFamily="66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1488615086129"/>
          <c:y val="0.2337577963301754"/>
          <c:w val="0.67445024175272306"/>
          <c:h val="0.60747586157212052"/>
        </c:manualLayout>
      </c:layout>
      <c:lineChart>
        <c:grouping val="standard"/>
        <c:varyColors val="0"/>
        <c:ser>
          <c:idx val="0"/>
          <c:order val="0"/>
          <c:tx>
            <c:v>при t=23ºC</c:v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Pt>
            <c:idx val="0"/>
            <c:marker>
              <c:spPr>
                <a:solidFill>
                  <a:srgbClr val="00206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00B05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7030A0"/>
                </a:solidFill>
                <a:ln>
                  <a:solidFill>
                    <a:srgbClr val="FF0000"/>
                  </a:solidFill>
                </a:ln>
              </c:spPr>
            </c:marker>
            <c:bubble3D val="0"/>
          </c:dPt>
          <c:dLbls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Comic Sans MS" pitchFamily="66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Лист6!$A$1:$A$4</c:f>
              <c:numCache>
                <c:formatCode>General</c:formatCode>
                <c:ptCount val="4"/>
                <c:pt idx="0">
                  <c:v>11</c:v>
                </c:pt>
                <c:pt idx="1">
                  <c:v>10</c:v>
                </c:pt>
                <c:pt idx="2">
                  <c:v>9</c:v>
                </c:pt>
                <c:pt idx="3">
                  <c:v>7</c:v>
                </c:pt>
              </c:numCache>
            </c:numRef>
          </c:val>
          <c:smooth val="0"/>
        </c:ser>
        <c:ser>
          <c:idx val="1"/>
          <c:order val="1"/>
          <c:tx>
            <c:v>при t=3ºC</c:v>
          </c:tx>
          <c:spPr>
            <a:ln>
              <a:solidFill>
                <a:srgbClr val="002060"/>
              </a:solidFill>
            </a:ln>
          </c:spPr>
          <c:marker>
            <c:spPr>
              <a:ln>
                <a:solidFill>
                  <a:srgbClr val="002060"/>
                </a:solidFill>
              </a:ln>
            </c:spPr>
          </c:marker>
          <c:dPt>
            <c:idx val="0"/>
            <c:marker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rgbClr val="FF000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45D55D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7030A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Lbls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Comic Sans MS" pitchFamily="66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Лист6!$B$1:$B$4</c:f>
              <c:numCache>
                <c:formatCode>General</c:formatCode>
                <c:ptCount val="4"/>
                <c:pt idx="0">
                  <c:v>24</c:v>
                </c:pt>
                <c:pt idx="1">
                  <c:v>23</c:v>
                </c:pt>
                <c:pt idx="2">
                  <c:v>20</c:v>
                </c:pt>
                <c:pt idx="3">
                  <c:v>16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879488"/>
        <c:axId val="70889856"/>
      </c:lineChart>
      <c:catAx>
        <c:axId val="70879488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2400" b="1" i="0" baseline="0" dirty="0">
                    <a:effectLst/>
                    <a:latin typeface="Comic Sans MS" pitchFamily="66" charset="0"/>
                  </a:rPr>
                  <a:t>номера групп</a:t>
                </a:r>
                <a:endParaRPr lang="ru-RU" sz="1100" dirty="0">
                  <a:effectLst/>
                  <a:latin typeface="Comic Sans MS" pitchFamily="66" charset="0"/>
                </a:endParaRPr>
              </a:p>
            </c:rich>
          </c:tx>
          <c:layout/>
          <c:overlay val="0"/>
        </c:title>
        <c:majorTickMark val="out"/>
        <c:minorTickMark val="none"/>
        <c:tickLblPos val="nextTo"/>
        <c:crossAx val="70889856"/>
        <c:crosses val="autoZero"/>
        <c:auto val="1"/>
        <c:lblAlgn val="ctr"/>
        <c:lblOffset val="100"/>
        <c:noMultiLvlLbl val="0"/>
      </c:catAx>
      <c:valAx>
        <c:axId val="7088985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Comic Sans MS" pitchFamily="66" charset="0"/>
                    <a:ea typeface="+mn-ea"/>
                    <a:cs typeface="+mn-cs"/>
                  </a:defRPr>
                </a:pPr>
                <a:r>
                  <a:rPr lang="en-US" sz="2400" b="1" i="0" baseline="0">
                    <a:effectLst/>
                    <a:latin typeface="Comic Sans MS" pitchFamily="66" charset="0"/>
                  </a:rPr>
                  <a:t>t</a:t>
                </a:r>
                <a:r>
                  <a:rPr lang="ru-RU" sz="2400" b="1" i="0" baseline="0">
                    <a:effectLst/>
                    <a:latin typeface="Comic Sans MS" pitchFamily="66" charset="0"/>
                  </a:rPr>
                  <a:t>,дни</a:t>
                </a:r>
                <a:endParaRPr lang="ru-RU" sz="1100">
                  <a:effectLst/>
                  <a:latin typeface="Comic Sans MS" pitchFamily="66" charset="0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defRPr>
            </a:pPr>
            <a:endParaRPr lang="ru-RU"/>
          </a:p>
        </c:txPr>
        <c:crossAx val="7087948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600" b="1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8F4A577-C6C4-41B6-B4F8-4D67C8055E72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B3DB316-9528-4168-BF18-B18C177F3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A577-C6C4-41B6-B4F8-4D67C8055E72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B316-9528-4168-BF18-B18C177F3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A577-C6C4-41B6-B4F8-4D67C8055E72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B316-9528-4168-BF18-B18C177F3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8F4A577-C6C4-41B6-B4F8-4D67C8055E72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B316-9528-4168-BF18-B18C177F3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8F4A577-C6C4-41B6-B4F8-4D67C8055E72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B3DB316-9528-4168-BF18-B18C177F326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F4A577-C6C4-41B6-B4F8-4D67C8055E72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3DB316-9528-4168-BF18-B18C177F3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8F4A577-C6C4-41B6-B4F8-4D67C8055E72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B3DB316-9528-4168-BF18-B18C177F3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A577-C6C4-41B6-B4F8-4D67C8055E72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DB316-9528-4168-BF18-B18C177F3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8F4A577-C6C4-41B6-B4F8-4D67C8055E72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B3DB316-9528-4168-BF18-B18C177F3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8F4A577-C6C4-41B6-B4F8-4D67C8055E72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B3DB316-9528-4168-BF18-B18C177F3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8F4A577-C6C4-41B6-B4F8-4D67C8055E72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B3DB316-9528-4168-BF18-B18C177F3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8F4A577-C6C4-41B6-B4F8-4D67C8055E72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B3DB316-9528-4168-BF18-B18C177F32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jpe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лександр\Desktop\TDWC_Water_In_Medic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6613" y="730952"/>
            <a:ext cx="7776864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КОНСЕРВИРУЮЩИХ СВОЙСТВ  НАТУРАЛЬНОЙ И ИСКУССТВЕННО 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СИНТЕЗИРОВАННОЙ СОРБИНОВОЙ 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КИСЛОТЫ</a:t>
            </a:r>
            <a:endParaRPr lang="ru-RU" sz="2800" b="1" dirty="0">
              <a:ln w="50800"/>
              <a:solidFill>
                <a:schemeClr val="bg1">
                  <a:shade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31477" y="3429000"/>
            <a:ext cx="4572000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Автор: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Котова Полина,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учащаяся 8 класса</a:t>
            </a:r>
          </a:p>
          <a:p>
            <a:pPr algn="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ГУО «Средняя школа № 45 </a:t>
            </a:r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г.Могилева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»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06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23520" y="4695"/>
            <a:ext cx="43204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МЕТОД ЛАБОРАТОРНОГО ЭКСПЕРИМЕНТА</a:t>
            </a:r>
          </a:p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Для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определения сроков хранения использовался метод лабораторного эксперимента. Он состоял из посева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плесени на обработанную консервантами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питательную среду и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непосредственную обработку консервантами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продукта и хранения в разных условиях.   </a:t>
            </a:r>
            <a:endParaRPr lang="ru-RU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5" name="Picture 3" descr="G:\сорбинка\ФОТО\закладка\IMG_20180119_1549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6" r="9089" b="23786"/>
          <a:stretch/>
        </p:blipFill>
        <p:spPr bwMode="auto">
          <a:xfrm>
            <a:off x="167528" y="3482570"/>
            <a:ext cx="8767229" cy="2793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2805264"/>
            <a:ext cx="2310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Метод посева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4" descr="G:\сорбинка\ФОТО\до\IMG_20180119_1614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32" r="8338" b="38789"/>
          <a:stretch/>
        </p:blipFill>
        <p:spPr bwMode="auto">
          <a:xfrm>
            <a:off x="167528" y="341540"/>
            <a:ext cx="4446748" cy="2496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16922" y="6283254"/>
            <a:ext cx="7132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Метод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непосредственной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обработки продукта</a:t>
            </a:r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сорбинка\ФОТО\закладка\IMG_20180119_1607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3" t="5377" r="10130" b="9286"/>
          <a:stretch/>
        </p:blipFill>
        <p:spPr bwMode="auto">
          <a:xfrm>
            <a:off x="1" y="0"/>
            <a:ext cx="3168352" cy="31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2051" name="Picture 3" descr="G:\сорбинка\ФОТО\закладка\IMG_20180119_1608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5" t="11791" r="9718" b="13015"/>
          <a:stretch/>
        </p:blipFill>
        <p:spPr bwMode="auto">
          <a:xfrm>
            <a:off x="3141000" y="0"/>
            <a:ext cx="3059832" cy="31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сорбинка\ФОТО\до\IMG_20180119_1608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5" t="6624" b="16491"/>
          <a:stretch/>
        </p:blipFill>
        <p:spPr bwMode="auto">
          <a:xfrm>
            <a:off x="6200832" y="1"/>
            <a:ext cx="2942022" cy="31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сорбинка\ФОТО\закладка\IMG_20180119_1617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76" r="17539" b="12403"/>
          <a:stretch/>
        </p:blipFill>
        <p:spPr bwMode="auto">
          <a:xfrm>
            <a:off x="-23905" y="3145876"/>
            <a:ext cx="4159258" cy="371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сорбинка\ФОТО\закладка\IMG_20180119_16163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t="7804" r="7977" b="25475"/>
          <a:stretch/>
        </p:blipFill>
        <p:spPr bwMode="auto">
          <a:xfrm>
            <a:off x="2219244" y="3145876"/>
            <a:ext cx="4705512" cy="37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сорбинка\ФОТО\закладка\IMG_20180119_161724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5" t="19245" r="10496" b="23034"/>
          <a:stretch/>
        </p:blipFill>
        <p:spPr bwMode="auto">
          <a:xfrm>
            <a:off x="4427983" y="3145876"/>
            <a:ext cx="4721843" cy="37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7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06895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В результате мы выяснили,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что вначале плесень появилась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на той чашке, которая ничем не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обрабатывалась(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4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. Далее  на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чашке с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сорбиновой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кислотой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, после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с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рябиновым соком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, а затем  и на чашке с уксусной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кислотой (1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).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C:\Users\Александр\Desktop\сорбинка\ФОТО\выборка\wbvcEnc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32856"/>
            <a:ext cx="6336704" cy="33427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8483" y="5488171"/>
            <a:ext cx="9119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1-уксусная кислота; 2-рябиновый сок; </a:t>
            </a:r>
            <a:endParaRPr lang="ru-RU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3-сорбиновая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кислота;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4- контрольная группа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6206837"/>
            <a:ext cx="8532440" cy="6511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4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-27384"/>
            <a:ext cx="3096344" cy="421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5636" y="522920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1-уксусная кислота;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2-рябиновый сок;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3-сорбиновая кислота; 4-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контрольная группа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59832" y="-17092"/>
            <a:ext cx="3096344" cy="277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  <a:endParaRPr lang="ru-RU" sz="1600" b="1" dirty="0">
              <a:latin typeface="Comic Sans MS" pitchFamily="66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969287"/>
              </p:ext>
            </p:extLst>
          </p:nvPr>
        </p:nvGraphicFramePr>
        <p:xfrm>
          <a:off x="329045" y="465544"/>
          <a:ext cx="8707451" cy="4907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</p:spTree>
    <p:extLst>
      <p:ext uri="{BB962C8B-B14F-4D97-AF65-F5344CB8AC3E}">
        <p14:creationId xmlns:p14="http://schemas.microsoft.com/office/powerpoint/2010/main" val="38828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3074" name="Picture 2" descr="G:\сорбинка\ФОТО\закладка\IMG_20180119_1555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t="20836" r="33250" b="21636"/>
          <a:stretch/>
        </p:blipFill>
        <p:spPr bwMode="auto">
          <a:xfrm>
            <a:off x="-1" y="1"/>
            <a:ext cx="4788025" cy="364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сорбинка\ФОТО\закладка\IMG_20180119_1555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" t="9820" r="26780" b="26583"/>
          <a:stretch/>
        </p:blipFill>
        <p:spPr bwMode="auto">
          <a:xfrm>
            <a:off x="4572000" y="-1"/>
            <a:ext cx="4571999" cy="36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pic>
        <p:nvPicPr>
          <p:cNvPr id="3076" name="Picture 4" descr="G:\сорбинка\ФОТО\закладка\IMG_20180119_1556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6" b="25903"/>
          <a:stretch/>
        </p:blipFill>
        <p:spPr bwMode="auto">
          <a:xfrm>
            <a:off x="-1" y="2924945"/>
            <a:ext cx="4572001" cy="392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сорбинка\ФОТО\закладка\IMG_20180119_1559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95" b="28969"/>
          <a:stretch/>
        </p:blipFill>
        <p:spPr bwMode="auto">
          <a:xfrm>
            <a:off x="4572000" y="2924946"/>
            <a:ext cx="4572000" cy="393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5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485" y="150324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При непосредственной обработке продукта использовалась тертая морковь. Тертая морковь одинаково распределялась по рюмкам. В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четвертую,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контрольную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группу,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ничего не добавлялось, во вторую –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рябиновый сок,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в третью – </a:t>
            </a:r>
            <a:r>
              <a:rPr lang="ru-RU" sz="2000" b="1" dirty="0" err="1" smtClean="0">
                <a:solidFill>
                  <a:schemeClr val="bg1"/>
                </a:solidFill>
                <a:latin typeface="Comic Sans MS" pitchFamily="66" charset="0"/>
              </a:rPr>
              <a:t>сорбиновая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 кислота, а в первую - уксусная кислота. 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Рюмки накрывались пищевой пленкой для исключения контакта с окружающей средой. </a:t>
            </a:r>
            <a:endParaRPr lang="ru-RU" sz="2000" b="1" dirty="0"/>
          </a:p>
        </p:txBody>
      </p:sp>
      <p:pic>
        <p:nvPicPr>
          <p:cNvPr id="4" name="Рисунок 3" descr="C:\Users\Александр\Desktop\сорбинка\ФОТО\до\IMG_20180119_15504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6" b="35234"/>
          <a:stretch/>
        </p:blipFill>
        <p:spPr bwMode="auto">
          <a:xfrm>
            <a:off x="0" y="2409313"/>
            <a:ext cx="3600400" cy="1871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Александр\Desktop\сорбинка\ФОТО\после\IMG_20180123_1533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1" b="27757"/>
          <a:stretch/>
        </p:blipFill>
        <p:spPr bwMode="auto">
          <a:xfrm>
            <a:off x="3571265" y="2397093"/>
            <a:ext cx="2798650" cy="18324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Александр\Desktop\сорбинка\ФОТО\после\IMG_20180123_152001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26743" b="23574"/>
          <a:stretch/>
        </p:blipFill>
        <p:spPr bwMode="auto">
          <a:xfrm>
            <a:off x="6372200" y="2409313"/>
            <a:ext cx="2771800" cy="1818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Александр\Desktop\сорбинка\ФОТО\после\IMG_20180123_15220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33" b="23828"/>
          <a:stretch/>
        </p:blipFill>
        <p:spPr bwMode="auto">
          <a:xfrm>
            <a:off x="3585102" y="4227658"/>
            <a:ext cx="2770975" cy="18138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Users\Александр\Desktop\сорбинка\ФОТО\после\IMG_20180123_152315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b="17237"/>
          <a:stretch/>
        </p:blipFill>
        <p:spPr bwMode="auto">
          <a:xfrm>
            <a:off x="6356077" y="4227658"/>
            <a:ext cx="2771800" cy="18058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376523"/>
            <a:ext cx="358733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latin typeface="Comic Sans MS" pitchFamily="66" charset="0"/>
              </a:rPr>
              <a:t>1-уксусная кислота; </a:t>
            </a:r>
            <a:endParaRPr lang="ru-RU" sz="23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300" b="1" dirty="0">
                <a:solidFill>
                  <a:schemeClr val="bg1"/>
                </a:solidFill>
                <a:latin typeface="Comic Sans MS" pitchFamily="66" charset="0"/>
              </a:rPr>
              <a:t>2-рябиновый сок; </a:t>
            </a:r>
            <a:endParaRPr lang="ru-RU" sz="23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ru-RU" sz="2300" b="1" dirty="0">
                <a:solidFill>
                  <a:schemeClr val="bg1"/>
                </a:solidFill>
                <a:latin typeface="Comic Sans MS" pitchFamily="66" charset="0"/>
              </a:rPr>
              <a:t>3-сорбиновая </a:t>
            </a:r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кислота; </a:t>
            </a:r>
          </a:p>
          <a:p>
            <a:r>
              <a:rPr lang="ru-RU" sz="2300" b="1" dirty="0" smtClean="0">
                <a:solidFill>
                  <a:schemeClr val="bg1"/>
                </a:solidFill>
                <a:latin typeface="Comic Sans MS" pitchFamily="66" charset="0"/>
              </a:rPr>
              <a:t>4- </a:t>
            </a:r>
            <a:r>
              <a:rPr lang="ru-RU" sz="2300" b="1" dirty="0">
                <a:solidFill>
                  <a:schemeClr val="bg1"/>
                </a:solidFill>
                <a:latin typeface="Comic Sans MS" pitchFamily="66" charset="0"/>
              </a:rPr>
              <a:t>контрольная группа</a:t>
            </a:r>
            <a:endParaRPr lang="ru-RU" sz="23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97460" y="0"/>
            <a:ext cx="5184576" cy="1748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Comic Sans MS" pitchFamily="66" charset="0"/>
              </a:rPr>
              <a:t>СШ №45 г. Могилева Котова Полина</a:t>
            </a:r>
            <a:endParaRPr lang="ru-RU" sz="15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692696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Через </a:t>
            </a:r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7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дней </a:t>
            </a:r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в 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четвертой </a:t>
            </a:r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контрольной группе (без </a:t>
            </a:r>
            <a:r>
              <a:rPr lang="ru-RU" sz="2600" b="1" dirty="0">
                <a:solidFill>
                  <a:schemeClr val="bg1"/>
                </a:solidFill>
                <a:latin typeface="Comic Sans MS" pitchFamily="66" charset="0"/>
              </a:rPr>
              <a:t>обработки</a:t>
            </a:r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) появилась плесень. </a:t>
            </a:r>
            <a:r>
              <a:rPr lang="ru-RU" sz="2600">
                <a:solidFill>
                  <a:schemeClr val="bg1"/>
                </a:solidFill>
                <a:latin typeface="Comic Sans MS" pitchFamily="66" charset="0"/>
              </a:rPr>
              <a:t>На </a:t>
            </a:r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9</a:t>
            </a:r>
            <a:r>
              <a:rPr lang="ru-RU" sz="260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день в 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3-ей </a:t>
            </a:r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группе, где 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была </a:t>
            </a:r>
            <a:r>
              <a:rPr lang="ru-RU" sz="2600" dirty="0" err="1" smtClean="0">
                <a:solidFill>
                  <a:schemeClr val="bg1"/>
                </a:solidFill>
                <a:latin typeface="Comic Sans MS" pitchFamily="66" charset="0"/>
              </a:rPr>
              <a:t>сорбиновая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кислота, во 2-ой </a:t>
            </a:r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группе с 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рябиновым соком на 10-ый день, а в 1-ой на 11-ый день. </a:t>
            </a:r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Опыт проводился при комнатной температуре.</a:t>
            </a:r>
          </a:p>
          <a:p>
            <a:pPr algn="just"/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Проведение такого же опыта при других условиях хранения (в холодильнике) сроки увеличивались до 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24 </a:t>
            </a:r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дней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</a:p>
          <a:p>
            <a:pPr algn="just"/>
            <a:r>
              <a:rPr lang="ru-RU" sz="2600" b="1" u="sng" dirty="0" smtClean="0">
                <a:solidFill>
                  <a:schemeClr val="bg1"/>
                </a:solidFill>
                <a:latin typeface="Comic Sans MS" pitchFamily="66" charset="0"/>
              </a:rPr>
              <a:t>Итак</a:t>
            </a:r>
            <a:r>
              <a:rPr lang="ru-RU" sz="2600" b="1" u="sng" dirty="0">
                <a:solidFill>
                  <a:schemeClr val="bg1"/>
                </a:solidFill>
                <a:latin typeface="Comic Sans MS" pitchFamily="66" charset="0"/>
              </a:rPr>
              <a:t>, наша гипотеза подтвердилась.  Действительно, рябиновый сок увеличивает срок годности натуральных продуктов. 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-159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056" y="5419213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Comic Sans MS" pitchFamily="66" charset="0"/>
              </a:rPr>
              <a:t>1-уксусная кислота; </a:t>
            </a:r>
            <a:r>
              <a:rPr lang="ru-RU" sz="2200" b="1" dirty="0" smtClean="0">
                <a:solidFill>
                  <a:schemeClr val="bg1"/>
                </a:solidFill>
                <a:latin typeface="Comic Sans MS" pitchFamily="66" charset="0"/>
              </a:rPr>
              <a:t>2-рябиновый сок;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Comic Sans MS" pitchFamily="66" charset="0"/>
              </a:rPr>
              <a:t>3- </a:t>
            </a:r>
            <a:r>
              <a:rPr lang="ru-RU" sz="2200" b="1" dirty="0" err="1" smtClean="0">
                <a:solidFill>
                  <a:schemeClr val="bg1"/>
                </a:solidFill>
                <a:latin typeface="Comic Sans MS" pitchFamily="66" charset="0"/>
              </a:rPr>
              <a:t>сорбиновая</a:t>
            </a:r>
            <a:r>
              <a:rPr lang="ru-RU" sz="2200" b="1" dirty="0" smtClean="0">
                <a:solidFill>
                  <a:schemeClr val="bg1"/>
                </a:solidFill>
                <a:latin typeface="Comic Sans MS" pitchFamily="66" charset="0"/>
              </a:rPr>
              <a:t> кислота; 4- </a:t>
            </a:r>
            <a:r>
              <a:rPr lang="ru-RU" sz="2200" b="1" dirty="0">
                <a:solidFill>
                  <a:schemeClr val="bg1"/>
                </a:solidFill>
                <a:latin typeface="Comic Sans MS" pitchFamily="66" charset="0"/>
              </a:rPr>
              <a:t>контрольная группа</a:t>
            </a:r>
            <a:endParaRPr lang="ru-RU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145447"/>
              </p:ext>
            </p:extLst>
          </p:nvPr>
        </p:nvGraphicFramePr>
        <p:xfrm>
          <a:off x="179512" y="375689"/>
          <a:ext cx="8856984" cy="5069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1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0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Выводы: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1) осуществили литературный обзор по теме;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2) методом ВЭЖХ определили что в 100г рябины содержится 264 мг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сорбиновой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кислоты;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3) в ходе проделанной работы выяснили, что рябиновый сок и искусственно синтезированная кислота обладают консервирующими свойствами, продлевая сроки хранения;</a:t>
            </a: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4) в домашних условиях рябиновый сок можно применять при квашении капусты и других овощей. Если в рассол добавить немного рябинового сока, квашение будет протекать нормально и плесень на поверхности не будет образовываться.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0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Comic Sans MS" pitchFamily="66" charset="0"/>
              </a:rPr>
              <a:t>Выводы: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Из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этого следует, что рябиновый сок, а также температура хранения увеличивает срок годности натуральных продуктов. </a:t>
            </a:r>
            <a:endParaRPr lang="ru-RU" sz="2400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/>
            <a:r>
              <a:rPr lang="ru-RU" sz="2400" b="1" u="sng" dirty="0">
                <a:solidFill>
                  <a:schemeClr val="bg1"/>
                </a:solidFill>
                <a:latin typeface="Comic Sans MS" pitchFamily="66" charset="0"/>
              </a:rPr>
              <a:t>Практическая значимость работы.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В дальнейшем я планирую изучить видовой состав колоний. Опробовать рябиновый сок не только при непосредственной обработке продуктов, но и при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консервации.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34076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это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группа пищевых добавок, без которых в настоящее время не выпускается ни один продукт. 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9772" y="476672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Консерванты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2050" name="Picture 2" descr="C:\Users\Александр\Desktop\frokostblanding-tilsetningsstoffer-1-1024x6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8" r="20281"/>
          <a:stretch/>
        </p:blipFill>
        <p:spPr bwMode="auto">
          <a:xfrm>
            <a:off x="412954" y="1361696"/>
            <a:ext cx="3565563" cy="3542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\Desktop\863b09c392a5c0bb60e2472f02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21" y="3298843"/>
            <a:ext cx="4283968" cy="2650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</p:spTree>
    <p:extLst>
      <p:ext uri="{BB962C8B-B14F-4D97-AF65-F5344CB8AC3E}">
        <p14:creationId xmlns:p14="http://schemas.microsoft.com/office/powerpoint/2010/main" val="9669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8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3040" y="836712"/>
            <a:ext cx="6359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mic Sans MS" pitchFamily="66" charset="0"/>
              </a:rPr>
              <a:t>Спасибо за внимание!</a:t>
            </a:r>
            <a:endParaRPr lang="ru-RU" sz="4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218" name="Picture 2" descr="http://on-desktop.com/wps/Animals___Beasts_Chipmunk_eating_rowan_096663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835685" cy="272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7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4612" y="836712"/>
            <a:ext cx="4320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*Консерванты продлевают срок годности продуктов, предотвращая их от появления плесени, изменения вкусовых качеств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7" name="Picture 5" descr="https://upload.wikimedia.org/wikipedia/commons/4/4d/Sorbic-acid-3D-balls-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5" y="4056709"/>
            <a:ext cx="4849233" cy="203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860032" y="3573016"/>
            <a:ext cx="432048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*Наиболее распространенным </a:t>
            </a: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консервантом в наших продуктах является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b="1" u="sng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сорбиновая</a:t>
            </a:r>
            <a:r>
              <a:rPr lang="ru-RU" sz="2400" b="1" u="sng" dirty="0" smtClean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 кислота </a:t>
            </a:r>
            <a:r>
              <a:rPr lang="ru-RU" sz="2400" b="1" u="sng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</a:rPr>
              <a:t>или Е 200 </a:t>
            </a:r>
          </a:p>
        </p:txBody>
      </p:sp>
      <p:pic>
        <p:nvPicPr>
          <p:cNvPr id="3075" name="Picture 3" descr="C:\Users\Александр\Desktop\E-250-pishhevaja-dobav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3" y="476672"/>
            <a:ext cx="4608511" cy="35800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</p:spTree>
    <p:extLst>
      <p:ext uri="{BB962C8B-B14F-4D97-AF65-F5344CB8AC3E}">
        <p14:creationId xmlns:p14="http://schemas.microsoft.com/office/powerpoint/2010/main" val="9669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375756" y="-17092"/>
            <a:ext cx="4104456" cy="3326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  <p:pic>
        <p:nvPicPr>
          <p:cNvPr id="4099" name="Picture 3" descr="C:\Users\Александр\Desktop\659172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464" y="25649"/>
            <a:ext cx="5216376" cy="39122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лександр\Desktop\img_7509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13"/>
            <a:ext cx="3162672" cy="42168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pic>
        <p:nvPicPr>
          <p:cNvPr id="4101" name="Picture 5" descr="C:\Users\Александр\Desktop\ikra_moivi_baltiiskii_bereg_v_souse_s_krevetkami_10832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6" y="2924944"/>
            <a:ext cx="5100903" cy="3825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79712" y="2648682"/>
            <a:ext cx="864096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C:\Users\Александр\Desktop\kEPvoSbvwITZujluQvAY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014" y="997521"/>
            <a:ext cx="4314826" cy="575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ександр\Desktop\img-138616141613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93" y="764704"/>
            <a:ext cx="5023941" cy="37679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-308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hozuyut.ru/wp-content/uploads/2016/11/7561c6cf59baf7b7748ef99952f13d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1" y="2883315"/>
            <a:ext cx="4035019" cy="2905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340710" y="2428621"/>
            <a:ext cx="45714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chemeClr val="bg1"/>
                </a:solidFill>
                <a:latin typeface="Comic Sans MS" pitchFamily="66" charset="0"/>
              </a:rPr>
              <a:t>Актуальность работы: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продление сроков хранения продуктов в домашних условиях с использованием природных консервантов.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76672"/>
            <a:ext cx="84851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chemeClr val="bg1"/>
                </a:solidFill>
                <a:latin typeface="Comic Sans MS" pitchFamily="66" charset="0"/>
              </a:rPr>
              <a:t>Известно, что в домашних условиях при обработке или консервации продуктов можно обойтись без искусственных консервантов.  Например, в плодах рябины полезной </a:t>
            </a:r>
            <a:r>
              <a:rPr lang="ru-RU" sz="2200" dirty="0" err="1" smtClean="0">
                <a:solidFill>
                  <a:schemeClr val="bg1"/>
                </a:solidFill>
                <a:latin typeface="Comic Sans MS" pitchFamily="66" charset="0"/>
              </a:rPr>
              <a:t>сорбиновой</a:t>
            </a:r>
            <a:r>
              <a:rPr lang="ru-RU" sz="2200" dirty="0" smtClean="0">
                <a:solidFill>
                  <a:schemeClr val="bg1"/>
                </a:solidFill>
                <a:latin typeface="Comic Sans MS" pitchFamily="66" charset="0"/>
              </a:rPr>
              <a:t> кислоты содержится до 2%. Положенные в воду  несколько ягод рябины очистят её  и защитят варенье и прочие заготовки от плесени. </a:t>
            </a:r>
            <a:endParaRPr lang="ru-RU" sz="22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Picture 6" descr="https://otchistka.com/wp-content/uploads/2017/05/chorples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655" y="4336031"/>
            <a:ext cx="4068794" cy="1757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96010" y="332656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Объект исследования:</a:t>
            </a:r>
            <a:r>
              <a:rPr lang="ru-RU" sz="2400" dirty="0">
                <a:solidFill>
                  <a:schemeClr val="bg1"/>
                </a:solidFill>
                <a:latin typeface="Comic Sans MS" pitchFamily="66" charset="0"/>
              </a:rPr>
              <a:t> плоды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рябины 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www.playcast.ru/uploads/2012/03/01/3147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61" y="836711"/>
            <a:ext cx="4565074" cy="22691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https://upload.wikimedia.org/wikipedia/commons/4/4d/Sorbic-acid-3D-balls-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76" y="2863453"/>
            <a:ext cx="8445624" cy="36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19" y="3105835"/>
            <a:ext cx="85935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редмет исследования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ru-RU" sz="2400" dirty="0" err="1" smtClean="0">
                <a:solidFill>
                  <a:schemeClr val="bg1"/>
                </a:solidFill>
                <a:latin typeface="Comic Sans MS" pitchFamily="66" charset="0"/>
              </a:rPr>
              <a:t>сорбиновая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кислота.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Comic Sans MS" pitchFamily="66" charset="0"/>
              </a:rPr>
              <a:t>C6H8O2</a:t>
            </a:r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135" y="620688"/>
            <a:ext cx="871296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b="1" u="sng" dirty="0" smtClean="0">
                <a:solidFill>
                  <a:schemeClr val="bg1"/>
                </a:solidFill>
                <a:latin typeface="Comic Sans MS" pitchFamily="66" charset="0"/>
              </a:rPr>
              <a:t>Цель</a:t>
            </a: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ru-RU" sz="2800" b="1" dirty="0">
                <a:solidFill>
                  <a:schemeClr val="bg1"/>
                </a:solidFill>
                <a:latin typeface="Comic Sans MS" pitchFamily="66" charset="0"/>
              </a:rPr>
              <a:t>определение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содержания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сорбиновой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кислоты в соке рябины и  проверка действия сока рябины и </a:t>
            </a:r>
            <a:r>
              <a:rPr lang="ru-RU" sz="2800" dirty="0" err="1">
                <a:solidFill>
                  <a:schemeClr val="bg1"/>
                </a:solidFill>
                <a:latin typeface="Comic Sans MS" pitchFamily="66" charset="0"/>
              </a:rPr>
              <a:t>сорбиновой</a:t>
            </a:r>
            <a:r>
              <a:rPr lang="ru-RU" sz="2800" dirty="0">
                <a:solidFill>
                  <a:schemeClr val="bg1"/>
                </a:solidFill>
                <a:latin typeface="Comic Sans MS" pitchFamily="66" charset="0"/>
              </a:rPr>
              <a:t> кислоты на длительность хранения в домашних условиях</a:t>
            </a:r>
            <a:r>
              <a:rPr lang="ru-RU" sz="32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</a:p>
          <a:p>
            <a:pPr algn="just"/>
            <a:r>
              <a:rPr lang="ru-RU" sz="2600" b="1" u="sng" dirty="0" smtClean="0">
                <a:solidFill>
                  <a:schemeClr val="bg1"/>
                </a:solidFill>
                <a:latin typeface="Comic Sans MS" pitchFamily="66" charset="0"/>
              </a:rPr>
              <a:t>Задачи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ru-RU" sz="2600" dirty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осуществить теоритическое  исследование по теме;</a:t>
            </a:r>
          </a:p>
          <a:p>
            <a:pPr algn="just"/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определить содержание </a:t>
            </a:r>
            <a:r>
              <a:rPr lang="ru-RU" sz="2800" dirty="0" err="1" smtClean="0">
                <a:solidFill>
                  <a:schemeClr val="bg1"/>
                </a:solidFill>
                <a:latin typeface="Comic Sans MS" pitchFamily="66" charset="0"/>
              </a:rPr>
              <a:t>сорбиновой</a:t>
            </a:r>
            <a:r>
              <a:rPr lang="ru-RU" sz="2800" dirty="0" smtClean="0">
                <a:solidFill>
                  <a:schemeClr val="bg1"/>
                </a:solidFill>
                <a:latin typeface="Comic Sans MS" pitchFamily="66" charset="0"/>
              </a:rPr>
              <a:t> кислоты в рябиновом соке методом ВЭЖХ;</a:t>
            </a:r>
            <a:endParaRPr lang="ru-RU" sz="2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algn="just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проверить действие </a:t>
            </a:r>
            <a:r>
              <a:rPr lang="ru-RU" sz="2600" dirty="0" err="1">
                <a:solidFill>
                  <a:schemeClr val="bg1"/>
                </a:solidFill>
                <a:latin typeface="Comic Sans MS" pitchFamily="66" charset="0"/>
              </a:rPr>
              <a:t>сорбиновой</a:t>
            </a:r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 кислоты и рябинового сока как 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консерванта; </a:t>
            </a:r>
            <a:endParaRPr lang="ru-RU" sz="26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оценить </a:t>
            </a:r>
            <a:r>
              <a:rPr lang="ru-RU" sz="2600" dirty="0">
                <a:solidFill>
                  <a:schemeClr val="bg1"/>
                </a:solidFill>
                <a:latin typeface="Comic Sans MS" pitchFamily="66" charset="0"/>
              </a:rPr>
              <a:t>возможность использования рябинового сока в домашних условиях</a:t>
            </a:r>
            <a:r>
              <a:rPr lang="ru-RU" sz="26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 algn="just">
              <a:buFontTx/>
              <a:buChar char="-"/>
            </a:pP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516" y="188640"/>
            <a:ext cx="87129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ru-RU" sz="3000" b="1" u="sng" dirty="0">
                <a:solidFill>
                  <a:schemeClr val="bg1"/>
                </a:solidFill>
                <a:latin typeface="Comic Sans MS" pitchFamily="66" charset="0"/>
              </a:rPr>
              <a:t>Гипотеза</a:t>
            </a:r>
            <a:r>
              <a:rPr lang="ru-RU" sz="30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  <a:r>
              <a:rPr lang="ru-RU" sz="3000" dirty="0">
                <a:solidFill>
                  <a:schemeClr val="bg1"/>
                </a:solidFill>
                <a:latin typeface="Comic Sans MS" pitchFamily="66" charset="0"/>
              </a:rPr>
              <a:t> мы предполагаем</a:t>
            </a:r>
            <a:r>
              <a:rPr lang="ru-RU" sz="3000" b="1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sz="3000" dirty="0">
                <a:solidFill>
                  <a:schemeClr val="bg1"/>
                </a:solidFill>
                <a:latin typeface="Comic Sans MS" pitchFamily="66" charset="0"/>
              </a:rPr>
              <a:t>в </a:t>
            </a:r>
            <a:r>
              <a:rPr lang="ru-RU" sz="3000" dirty="0" smtClean="0">
                <a:solidFill>
                  <a:schemeClr val="bg1"/>
                </a:solidFill>
                <a:latin typeface="Comic Sans MS" pitchFamily="66" charset="0"/>
              </a:rPr>
              <a:t>своей работе, </a:t>
            </a:r>
            <a:r>
              <a:rPr lang="ru-RU" sz="3000" dirty="0">
                <a:solidFill>
                  <a:schemeClr val="bg1"/>
                </a:solidFill>
                <a:latin typeface="Comic Sans MS" pitchFamily="66" charset="0"/>
              </a:rPr>
              <a:t>что рябиновый сок увеличивает срок годности натуральных продуктов.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tonnasamogona.ru/wp-content/uploads/2016/01/10483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24936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-17092"/>
            <a:ext cx="3096344" cy="493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7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Desktop\equipment-science-research-lab-background-207045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96726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chemeClr val="bg1"/>
                </a:solidFill>
                <a:latin typeface="Comic Sans MS" pitchFamily="66" charset="0"/>
              </a:rPr>
              <a:t>Высокоэффективная жидкостная хроматография (ВЭЖХ)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, называемая также жидкостной хроматографией высокого давления, – наиболее перспективный аналитический вариант классической колоночной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хроматографии.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ВЭЖХ позволяет проводить одновременное разделение сложных проб на составляющие их компоненты, детектирование большинства компонентов, измерение концентрации одного или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нескольких соединений. Метод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ВЭЖХ широко применяется для целей количественного химического </a:t>
            </a:r>
            <a:r>
              <a:rPr lang="ru-RU" sz="2000" b="1" dirty="0" smtClean="0">
                <a:solidFill>
                  <a:schemeClr val="bg1"/>
                </a:solidFill>
                <a:latin typeface="Comic Sans MS" pitchFamily="66" charset="0"/>
              </a:rPr>
              <a:t>анализа в экологии, санитарно-гигиенических и ветеринарных исследованиях. В </a:t>
            </a:r>
            <a:r>
              <a:rPr lang="ru-RU" sz="2000" b="1" dirty="0">
                <a:solidFill>
                  <a:schemeClr val="bg1"/>
                </a:solidFill>
                <a:latin typeface="Comic Sans MS" pitchFamily="66" charset="0"/>
              </a:rPr>
              <a:t>ходе проведенной работы методом высокоэффективной жидкостной хроматографии было выявлено, что </a:t>
            </a:r>
            <a:r>
              <a:rPr lang="ru-RU" sz="2000" b="1" u="sng" dirty="0">
                <a:solidFill>
                  <a:schemeClr val="bg1"/>
                </a:solidFill>
                <a:latin typeface="Comic Sans MS" pitchFamily="66" charset="0"/>
              </a:rPr>
              <a:t>в 100 г продукта (ягоды рябины) содержится 264 </a:t>
            </a:r>
            <a:r>
              <a:rPr lang="ru-RU" sz="2000" b="1" u="sng" dirty="0" smtClean="0">
                <a:solidFill>
                  <a:schemeClr val="bg1"/>
                </a:solidFill>
                <a:latin typeface="Comic Sans MS" pitchFamily="66" charset="0"/>
              </a:rPr>
              <a:t>мг </a:t>
            </a:r>
            <a:r>
              <a:rPr lang="ru-RU" sz="2000" b="1" u="sng" dirty="0" err="1" smtClean="0">
                <a:solidFill>
                  <a:schemeClr val="bg1"/>
                </a:solidFill>
                <a:latin typeface="Comic Sans MS" pitchFamily="66" charset="0"/>
              </a:rPr>
              <a:t>сорбиновой</a:t>
            </a:r>
            <a:r>
              <a:rPr lang="ru-RU" sz="2000" b="1" u="sng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ru-RU" sz="2000" b="1" u="sng" dirty="0">
                <a:solidFill>
                  <a:schemeClr val="bg1"/>
                </a:solidFill>
                <a:latin typeface="Comic Sans MS" pitchFamily="66" charset="0"/>
              </a:rPr>
              <a:t>кислоты.</a:t>
            </a:r>
          </a:p>
          <a:p>
            <a:pPr algn="just"/>
            <a:endParaRPr lang="ru-RU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phct.ru/assets/images/groups/36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93096"/>
            <a:ext cx="7715250" cy="2214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6093297"/>
            <a:ext cx="8532440" cy="7647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ИССЛЕДОВАНИЕ В ДОМАШНИХ УСЛОВИЯХ</a:t>
            </a:r>
          </a:p>
          <a:p>
            <a:pPr algn="ctr"/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 КОНСЕРВИРУЮЩИХ СВОЙСТВ  НАТУРАЛЬНОЙ И ИСКУССТВЕННО  СИНТЕЗИРОВАННОЙ СОРБИНОВОЙ КИСЛОТЫ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-17092"/>
            <a:ext cx="3096344" cy="4217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omic Sans MS" pitchFamily="66" charset="0"/>
              </a:rPr>
              <a:t>СШ №45 г. Могилева</a:t>
            </a:r>
          </a:p>
          <a:p>
            <a:pPr algn="ctr"/>
            <a:r>
              <a:rPr lang="ru-RU" sz="1600" b="1" dirty="0" smtClean="0">
                <a:latin typeface="Comic Sans MS" pitchFamily="66" charset="0"/>
              </a:rPr>
              <a:t>Котова Полина</a:t>
            </a:r>
            <a:endParaRPr lang="ru-RU" sz="1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820</TotalTime>
  <Words>1087</Words>
  <Application>Microsoft Office PowerPoint</Application>
  <PresentationFormat>Экран (4:3)</PresentationFormat>
  <Paragraphs>133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69</cp:revision>
  <dcterms:created xsi:type="dcterms:W3CDTF">2018-01-04T17:19:53Z</dcterms:created>
  <dcterms:modified xsi:type="dcterms:W3CDTF">2018-04-24T10:34:52Z</dcterms:modified>
</cp:coreProperties>
</file>