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59" autoAdjust="0"/>
    <p:restoredTop sz="86380" autoAdjust="0"/>
  </p:normalViewPr>
  <p:slideViewPr>
    <p:cSldViewPr>
      <p:cViewPr varScale="1">
        <p:scale>
          <a:sx n="63" d="100"/>
          <a:sy n="63" d="100"/>
        </p:scale>
        <p:origin x="-13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73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99085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Исследовательская деятельность</a:t>
            </a:r>
            <a:br>
              <a:rPr lang="ru-RU" b="1" dirty="0" smtClean="0"/>
            </a:br>
            <a:r>
              <a:rPr lang="ru-RU" b="1" dirty="0" smtClean="0"/>
              <a:t>обучающихся на уроках математики и в проектной деятельности, как вид их самостоятельной работы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r" eaLnBrk="1" hangingPunct="1"/>
            <a:r>
              <a:rPr lang="ru-RU" dirty="0" smtClean="0">
                <a:solidFill>
                  <a:schemeClr val="tx1"/>
                </a:solidFill>
              </a:rPr>
              <a:t>с. </a:t>
            </a:r>
            <a:r>
              <a:rPr lang="ru-RU" dirty="0" err="1" smtClean="0">
                <a:solidFill>
                  <a:schemeClr val="tx1"/>
                </a:solidFill>
              </a:rPr>
              <a:t>Корнилово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Болотнинского</a:t>
            </a:r>
            <a:r>
              <a:rPr lang="ru-RU" dirty="0" smtClean="0">
                <a:solidFill>
                  <a:schemeClr val="tx1"/>
                </a:solidFill>
              </a:rPr>
              <a:t> района </a:t>
            </a:r>
          </a:p>
          <a:p>
            <a:pPr algn="r" eaLnBrk="1" hangingPunct="1"/>
            <a:r>
              <a:rPr lang="ru-RU" dirty="0" smtClean="0">
                <a:solidFill>
                  <a:schemeClr val="tx1"/>
                </a:solidFill>
              </a:rPr>
              <a:t>Новосибирской области</a:t>
            </a:r>
          </a:p>
          <a:p>
            <a:pPr algn="r" eaLnBrk="1" hangingPunct="1"/>
            <a:r>
              <a:rPr lang="ru-RU" dirty="0" smtClean="0">
                <a:solidFill>
                  <a:schemeClr val="tx1"/>
                </a:solidFill>
              </a:rPr>
              <a:t>учитель математики </a:t>
            </a:r>
          </a:p>
          <a:p>
            <a:pPr algn="r" eaLnBrk="1" hangingPunct="1"/>
            <a:r>
              <a:rPr lang="ru-RU" dirty="0" smtClean="0">
                <a:solidFill>
                  <a:schemeClr val="tx1"/>
                </a:solidFill>
              </a:rPr>
              <a:t>высшей </a:t>
            </a:r>
            <a:r>
              <a:rPr lang="ru-RU" dirty="0" smtClean="0">
                <a:solidFill>
                  <a:schemeClr val="tx1"/>
                </a:solidFill>
              </a:rPr>
              <a:t>квалификационной категории</a:t>
            </a:r>
          </a:p>
          <a:p>
            <a:pPr algn="r" eaLnBrk="1" hangingPunct="1"/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Митько</a:t>
            </a:r>
            <a:r>
              <a:rPr lang="ru-RU" dirty="0" smtClean="0">
                <a:solidFill>
                  <a:schemeClr val="tx1"/>
                </a:solidFill>
              </a:rPr>
              <a:t> Елена Ивановна.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76400"/>
            <a:ext cx="8229600" cy="29257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Наилучших пожеланий в новом учебном </a:t>
            </a:r>
            <a:r>
              <a:rPr lang="ru-RU" smtClean="0"/>
              <a:t>году!</a:t>
            </a:r>
            <a:br>
              <a:rPr lang="ru-RU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Спасибо за внимание.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81000" y="838200"/>
            <a:ext cx="8229600" cy="5638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“Знание только тогда знание, когда оно приобретено усилиями своей мысли, а не памятью”, - сказал Л.Н.Толстой.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«Математика – самый короткий путь к самостоятельному мышлению», «математика ум человеческий в порядок приводит» отмечал М.В. Ломоносов. 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676400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Основные</a:t>
            </a:r>
            <a:r>
              <a:rPr lang="ru-RU" dirty="0" smtClean="0"/>
              <a:t> </a:t>
            </a:r>
            <a:r>
              <a:rPr lang="ru-RU" sz="4000" dirty="0" smtClean="0"/>
              <a:t>этапы учебного исследования.</a:t>
            </a:r>
            <a:br>
              <a:rPr lang="ru-RU" sz="40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r>
              <a:rPr lang="ru-RU" sz="2400" b="1" i="1" dirty="0" smtClean="0"/>
              <a:t>1) Мотивация</a:t>
            </a:r>
            <a:r>
              <a:rPr lang="ru-RU" sz="2400" dirty="0" smtClean="0"/>
              <a:t> </a:t>
            </a:r>
            <a:endParaRPr lang="ru-RU" sz="2400" b="1" i="1" dirty="0" smtClean="0"/>
          </a:p>
          <a:p>
            <a:r>
              <a:rPr lang="ru-RU" sz="2400" b="1" i="1" dirty="0" smtClean="0"/>
              <a:t>2) Этап формулирования проблемы</a:t>
            </a:r>
            <a:r>
              <a:rPr lang="ru-RU" sz="2400" dirty="0" smtClean="0"/>
              <a:t> </a:t>
            </a:r>
          </a:p>
          <a:p>
            <a:r>
              <a:rPr lang="ru-RU" sz="2400" b="1" i="1" dirty="0" smtClean="0"/>
              <a:t>3) Сбор фактического материала</a:t>
            </a:r>
            <a:r>
              <a:rPr lang="ru-RU" sz="2400" dirty="0" smtClean="0"/>
              <a:t> </a:t>
            </a:r>
          </a:p>
          <a:p>
            <a:r>
              <a:rPr lang="ru-RU" sz="2400" b="1" i="1" dirty="0" smtClean="0"/>
              <a:t>4) Систематизация и анализ полученного материала</a:t>
            </a:r>
            <a:r>
              <a:rPr lang="ru-RU" sz="2400" dirty="0" smtClean="0"/>
              <a:t> </a:t>
            </a:r>
          </a:p>
          <a:p>
            <a:r>
              <a:rPr lang="ru-RU" sz="2400" b="1" i="1" dirty="0" smtClean="0"/>
              <a:t>5) Выдвижение гипотез</a:t>
            </a:r>
          </a:p>
          <a:p>
            <a:r>
              <a:rPr lang="ru-RU" sz="2400" b="1" i="1" dirty="0" smtClean="0"/>
              <a:t>6) Проверка гипотез</a:t>
            </a:r>
            <a:r>
              <a:rPr lang="ru-RU" sz="2400" dirty="0" smtClean="0"/>
              <a:t> </a:t>
            </a:r>
          </a:p>
          <a:p>
            <a:r>
              <a:rPr lang="ru-RU" sz="2400" b="1" i="1" dirty="0" smtClean="0"/>
              <a:t>7)</a:t>
            </a:r>
            <a:r>
              <a:rPr lang="ru-RU" sz="2400" dirty="0" smtClean="0"/>
              <a:t> Д</a:t>
            </a:r>
            <a:r>
              <a:rPr lang="ru-RU" sz="2400" b="1" i="1" dirty="0" smtClean="0"/>
              <a:t>оказательство истинности гипотез</a:t>
            </a:r>
          </a:p>
          <a:p>
            <a:endParaRPr lang="ru-RU" sz="2400" dirty="0" smtClean="0"/>
          </a:p>
          <a:p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Фрагмент урока геометрии по теме </a:t>
            </a:r>
            <a:r>
              <a:rPr lang="ru-RU" b="1" i="1" dirty="0" smtClean="0"/>
              <a:t>«Теорема Пифагора».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Мотивирующей (исходной) задачей может служить следующая задача: </a:t>
            </a:r>
            <a:r>
              <a:rPr lang="ru-RU" i="1" dirty="0" smtClean="0"/>
              <a:t>«Для крепления мачты нужно установить 4 троса. Один конец каждого троса должен крепиться на высоте 12 м, другой на земле на расстоянии 5 м от мачты. Хватит ли 50 м троса для крепления мачты?» </a:t>
            </a:r>
            <a:endParaRPr lang="ru-RU" dirty="0" smtClean="0"/>
          </a:p>
          <a:p>
            <a:r>
              <a:rPr lang="ru-RU" dirty="0" smtClean="0"/>
              <a:t>В качестве домашнего задания по этой теме можно предложить исследовательскую работу со следующей мотивирующей задачей: </a:t>
            </a:r>
            <a:r>
              <a:rPr lang="ru-RU" i="1" dirty="0" smtClean="0"/>
              <a:t>«Кто же на самом деле открыл теорему Пифагор? Почему она долгое время называлась «теоремой невесты»? Существуют ли другие доказательства теоремы?»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При изучении темы </a:t>
            </a:r>
            <a:r>
              <a:rPr lang="ru-RU" b="1" i="1" dirty="0" smtClean="0"/>
              <a:t>«Сумма внутренних углов треугольника»</a:t>
            </a:r>
            <a:r>
              <a:rPr lang="ru-RU" dirty="0" smtClean="0"/>
              <a:t> в качестве исходного задания можно предложить такую задачу: </a:t>
            </a:r>
            <a:r>
              <a:rPr lang="ru-RU" i="1" dirty="0" smtClean="0"/>
              <a:t>«Построить треугольник по трем заданным углам: </a:t>
            </a:r>
            <a:endParaRPr lang="ru-RU" dirty="0" smtClean="0"/>
          </a:p>
          <a:p>
            <a:r>
              <a:rPr lang="ru-RU" i="1" dirty="0" smtClean="0"/>
              <a:t>1)   А = 90</a:t>
            </a:r>
            <a:r>
              <a:rPr lang="ru-RU" i="1" baseline="30000" dirty="0" smtClean="0"/>
              <a:t>о</a:t>
            </a:r>
            <a:r>
              <a:rPr lang="ru-RU" i="1" dirty="0" smtClean="0"/>
              <a:t>,   В = 60</a:t>
            </a:r>
            <a:r>
              <a:rPr lang="ru-RU" i="1" baseline="30000" dirty="0" smtClean="0"/>
              <a:t>о</a:t>
            </a:r>
            <a:r>
              <a:rPr lang="ru-RU" i="1" dirty="0" smtClean="0"/>
              <a:t>,   С = 45</a:t>
            </a:r>
            <a:r>
              <a:rPr lang="ru-RU" i="1" baseline="30000" dirty="0" smtClean="0"/>
              <a:t>о</a:t>
            </a:r>
            <a:r>
              <a:rPr lang="ru-RU" i="1" dirty="0" smtClean="0"/>
              <a:t>;</a:t>
            </a:r>
            <a:br>
              <a:rPr lang="ru-RU" i="1" dirty="0" smtClean="0"/>
            </a:br>
            <a:r>
              <a:rPr lang="ru-RU" i="1" dirty="0" smtClean="0"/>
              <a:t>2)   А = 70</a:t>
            </a:r>
            <a:r>
              <a:rPr lang="ru-RU" i="1" baseline="30000" dirty="0" smtClean="0"/>
              <a:t>о</a:t>
            </a:r>
            <a:r>
              <a:rPr lang="ru-RU" i="1" dirty="0" smtClean="0"/>
              <a:t>,   В = 30</a:t>
            </a:r>
            <a:r>
              <a:rPr lang="ru-RU" i="1" baseline="30000" dirty="0" smtClean="0"/>
              <a:t>о</a:t>
            </a:r>
            <a:r>
              <a:rPr lang="ru-RU" i="1" dirty="0" smtClean="0"/>
              <a:t>,   С = 50</a:t>
            </a:r>
            <a:r>
              <a:rPr lang="ru-RU" i="1" baseline="30000" dirty="0" smtClean="0"/>
              <a:t>о</a:t>
            </a:r>
            <a:r>
              <a:rPr lang="ru-RU" i="1" dirty="0" smtClean="0"/>
              <a:t>;</a:t>
            </a:r>
            <a:br>
              <a:rPr lang="ru-RU" i="1" dirty="0" smtClean="0"/>
            </a:br>
            <a:r>
              <a:rPr lang="ru-RU" i="1" dirty="0" smtClean="0"/>
              <a:t>3)   А = 50</a:t>
            </a:r>
            <a:r>
              <a:rPr lang="ru-RU" i="1" baseline="30000" dirty="0" smtClean="0"/>
              <a:t>о</a:t>
            </a:r>
            <a:r>
              <a:rPr lang="ru-RU" i="1" dirty="0" smtClean="0"/>
              <a:t>,   В = 60</a:t>
            </a:r>
            <a:r>
              <a:rPr lang="ru-RU" i="1" baseline="30000" dirty="0" smtClean="0"/>
              <a:t>о</a:t>
            </a:r>
            <a:r>
              <a:rPr lang="ru-RU" i="1" dirty="0" smtClean="0"/>
              <a:t>,   С = 70</a:t>
            </a:r>
            <a:r>
              <a:rPr lang="ru-RU" i="1" baseline="30000" dirty="0" smtClean="0"/>
              <a:t>о</a:t>
            </a:r>
            <a:r>
              <a:rPr lang="ru-RU" i="1" dirty="0" smtClean="0"/>
              <a:t>».</a:t>
            </a:r>
          </a:p>
          <a:p>
            <a:r>
              <a:rPr lang="ru-RU" dirty="0" smtClean="0"/>
              <a:t>И только в третьем случае выстраивается треугольник по трем заданным углам.</a:t>
            </a:r>
          </a:p>
          <a:p>
            <a:r>
              <a:rPr lang="ru-RU" dirty="0" smtClean="0"/>
              <a:t>Уместен провокационный вопрос: </a:t>
            </a:r>
            <a:r>
              <a:rPr lang="ru-RU" i="1" dirty="0" smtClean="0"/>
              <a:t>«В каком треугольнике, по вашему мнению, сумма внутренних углов больше, в остроугольном или тупоугольном?»</a:t>
            </a: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44762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На уроке алгебры по теме </a:t>
            </a:r>
            <a:r>
              <a:rPr lang="ru-RU" sz="3600" b="1" i="1" dirty="0" smtClean="0"/>
              <a:t>«Сумма бесконечной геометрической прогрессии»</a:t>
            </a:r>
            <a:r>
              <a:rPr lang="ru-RU" sz="3600" dirty="0" smtClean="0"/>
              <a:t> обучающимся можно задать следующий вопрос: </a:t>
            </a:r>
            <a:r>
              <a:rPr lang="ru-RU" sz="3600" i="1" dirty="0" smtClean="0"/>
              <a:t>«Возможно ли найти сумму бесконечного числа слагаемых?»</a:t>
            </a: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3230563"/>
          </a:xfrm>
        </p:spPr>
        <p:txBody>
          <a:bodyPr/>
          <a:lstStyle/>
          <a:p>
            <a:r>
              <a:rPr lang="ru-RU" dirty="0" smtClean="0"/>
              <a:t>Такое учебное исследование можно назвать </a:t>
            </a:r>
            <a:r>
              <a:rPr lang="ru-RU" b="1" i="1" dirty="0" smtClean="0"/>
              <a:t>«учебным расследованием».</a:t>
            </a:r>
            <a:r>
              <a:rPr lang="ru-RU" dirty="0" smtClean="0"/>
              <a:t> </a:t>
            </a:r>
          </a:p>
          <a:p>
            <a:r>
              <a:rPr lang="ru-RU" dirty="0" smtClean="0"/>
              <a:t>Расследование показывает учащимся, что наглядность, жизненный стереотип иногда приводят к ошибке, а может выручить лишь математика.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85000" lnSpcReduction="10000"/>
          </a:bodyPr>
          <a:lstStyle/>
          <a:p>
            <a:r>
              <a:rPr lang="ru-RU" b="1" i="1" dirty="0" smtClean="0"/>
              <a:t>Урок-исследование</a:t>
            </a:r>
            <a:r>
              <a:rPr lang="ru-RU" dirty="0" smtClean="0"/>
              <a:t> по теме </a:t>
            </a:r>
            <a:r>
              <a:rPr lang="ru-RU" b="1" i="1" dirty="0" smtClean="0"/>
              <a:t>«Свойства квадратного корня»</a:t>
            </a:r>
            <a:r>
              <a:rPr lang="ru-RU" dirty="0" smtClean="0"/>
              <a:t> можно провести в форме эвристической беседы, т.е. с помощью системы вопросов-ответов, в результате чего обучающиеся «открывают» свойства квадратного корня. </a:t>
            </a:r>
          </a:p>
          <a:p>
            <a:r>
              <a:rPr lang="ru-RU" i="1" dirty="0" smtClean="0"/>
              <a:t>1) Выполните действия и сравните полученные результаты: </a:t>
            </a:r>
            <a:endParaRPr lang="ru-RU" dirty="0" smtClean="0"/>
          </a:p>
          <a:p>
            <a:r>
              <a:rPr lang="ru-RU" i="1" dirty="0" smtClean="0"/>
              <a:t>2) Запишите в буквенной форме замеченное вами свойство. </a:t>
            </a:r>
            <a:endParaRPr lang="ru-RU" dirty="0" smtClean="0"/>
          </a:p>
          <a:p>
            <a:r>
              <a:rPr lang="ru-RU" i="1" dirty="0" smtClean="0"/>
              <a:t>Каковы допустимые значения входящих в записываемое равенство переменных? </a:t>
            </a:r>
            <a:endParaRPr lang="ru-RU" dirty="0" smtClean="0"/>
          </a:p>
          <a:p>
            <a:r>
              <a:rPr lang="ru-RU" i="1" dirty="0" smtClean="0"/>
              <a:t>3) Выполняется ли записанное вами равенство, если входящие в него множители не являются точными квадратами?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http://donial.ucoz.ru/formulas/ris2.jpg"/>
          <p:cNvPicPr/>
          <p:nvPr/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819400"/>
            <a:ext cx="3429000" cy="30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 fontScale="77500" lnSpcReduction="20000"/>
          </a:bodyPr>
          <a:lstStyle/>
          <a:p>
            <a:r>
              <a:rPr lang="ru-RU" i="1" dirty="0" smtClean="0"/>
              <a:t>4) Докажите ваше предположение, используя определение арифметического квадратного корня. </a:t>
            </a:r>
            <a:endParaRPr lang="ru-RU" dirty="0" smtClean="0"/>
          </a:p>
          <a:p>
            <a:r>
              <a:rPr lang="ru-RU" i="1" dirty="0" smtClean="0"/>
              <a:t>Чему равно выражение                ? </a:t>
            </a:r>
            <a:endParaRPr lang="ru-RU" dirty="0" smtClean="0"/>
          </a:p>
          <a:p>
            <a:r>
              <a:rPr lang="ru-RU" i="1" dirty="0" smtClean="0"/>
              <a:t>Чему равно выражение              ?</a:t>
            </a:r>
            <a:endParaRPr lang="ru-RU" dirty="0" smtClean="0"/>
          </a:p>
          <a:p>
            <a:r>
              <a:rPr lang="ru-RU" i="1" dirty="0" smtClean="0"/>
              <a:t>5) Как бы вы назвали доказанное свойство? Сформулируйте его в словесной форме. </a:t>
            </a:r>
            <a:endParaRPr lang="ru-RU" dirty="0" smtClean="0"/>
          </a:p>
          <a:p>
            <a:r>
              <a:rPr lang="ru-RU" i="1" dirty="0" smtClean="0"/>
              <a:t>6) Выполняется ли такое свойство для корня из произведения трех множителей? </a:t>
            </a:r>
            <a:endParaRPr lang="ru-RU" dirty="0" smtClean="0"/>
          </a:p>
          <a:p>
            <a:r>
              <a:rPr lang="ru-RU" i="1" dirty="0" smtClean="0"/>
              <a:t>7) Можно ли обобщить это свойство на случай произвольного числа сомножителей? </a:t>
            </a:r>
            <a:endParaRPr lang="ru-RU" dirty="0" smtClean="0"/>
          </a:p>
          <a:p>
            <a:r>
              <a:rPr lang="ru-RU" i="1" dirty="0" smtClean="0"/>
              <a:t>8) Имеет ли смысл выражение                    ?</a:t>
            </a:r>
            <a:endParaRPr lang="ru-RU" dirty="0" smtClean="0"/>
          </a:p>
          <a:p>
            <a:r>
              <a:rPr lang="ru-RU" i="1" dirty="0" smtClean="0"/>
              <a:t>9) Можно ли применить к нему свойство корня из произведения? </a:t>
            </a:r>
            <a:endParaRPr lang="ru-RU" dirty="0" smtClean="0"/>
          </a:p>
          <a:p>
            <a:r>
              <a:rPr lang="ru-RU" i="1" dirty="0" smtClean="0"/>
              <a:t>10) Как записать в буквенной форме равенство, позволяющее это сделать?</a:t>
            </a:r>
          </a:p>
          <a:p>
            <a:r>
              <a:rPr lang="ru-RU" i="1" dirty="0" smtClean="0"/>
              <a:t>11) Существует ли свойство корня из суммы; корня из разности? </a:t>
            </a:r>
            <a:endParaRPr lang="ru-RU" dirty="0"/>
          </a:p>
        </p:txBody>
      </p:sp>
      <p:pic>
        <p:nvPicPr>
          <p:cNvPr id="4" name="Рисунок 3" descr="http://donial.ucoz.ru/formulas/ris3.jpg"/>
          <p:cNvPicPr/>
          <p:nvPr/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066800"/>
            <a:ext cx="838200" cy="30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://donial.ucoz.ru/formulas/ris4.jpg"/>
          <p:cNvPicPr/>
          <p:nvPr/>
        </p:nvPicPr>
        <p:blipFill>
          <a:blip r:embed="rId3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447800"/>
            <a:ext cx="838200" cy="38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http://donial.ucoz.ru/formulas/ris5.jpg"/>
          <p:cNvPicPr/>
          <p:nvPr/>
        </p:nvPicPr>
        <p:blipFill>
          <a:blip r:embed="rId4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886200"/>
            <a:ext cx="1219200" cy="30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>
            <a:normAutofit/>
          </a:bodyPr>
          <a:lstStyle/>
          <a:p>
            <a:r>
              <a:rPr lang="ru-RU" sz="3100" dirty="0" smtClean="0"/>
              <a:t>Кроме уроков-исследований существуют также </a:t>
            </a:r>
            <a:r>
              <a:rPr lang="ru-RU" sz="3100" b="1" i="1" dirty="0" smtClean="0"/>
              <a:t>мини-исследования.</a:t>
            </a:r>
            <a:r>
              <a:rPr lang="ru-RU" sz="3100" dirty="0" smtClean="0"/>
              <a:t> </a:t>
            </a:r>
            <a:r>
              <a:rPr lang="ru-RU" sz="2400" dirty="0" smtClean="0"/>
              <a:t>В них присутствуют лишь некоторые исследовательские элементы. Выполнение задания занимает несколько минут. 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2362200"/>
            <a:ext cx="8229600" cy="4068763"/>
          </a:xfrm>
        </p:spPr>
        <p:txBody>
          <a:bodyPr>
            <a:normAutofit fontScale="62500" lnSpcReduction="20000"/>
          </a:bodyPr>
          <a:lstStyle/>
          <a:p>
            <a:r>
              <a:rPr lang="ru-RU" sz="3700" dirty="0" smtClean="0"/>
              <a:t>Проблемы-вопросы: </a:t>
            </a:r>
            <a:r>
              <a:rPr lang="ru-RU" sz="3700" i="1" dirty="0" smtClean="0"/>
              <a:t>«Почему треугольник назван «треугольником»? Можно ли дать ему другое название, также связанное с его свойствами?»</a:t>
            </a:r>
          </a:p>
          <a:p>
            <a:endParaRPr lang="ru-RU" sz="3700" dirty="0" smtClean="0"/>
          </a:p>
          <a:p>
            <a:r>
              <a:rPr lang="ru-RU" sz="3700" i="1" dirty="0" smtClean="0"/>
              <a:t>«Как можно объяснить название «развернутый угол»?»</a:t>
            </a:r>
            <a:r>
              <a:rPr lang="ru-RU" sz="3700" dirty="0" smtClean="0"/>
              <a:t> </a:t>
            </a:r>
          </a:p>
          <a:p>
            <a:endParaRPr lang="ru-RU" sz="3700" dirty="0" smtClean="0"/>
          </a:p>
          <a:p>
            <a:r>
              <a:rPr lang="ru-RU" sz="3700" i="1" dirty="0" smtClean="0"/>
              <a:t>«В Древнем Египте после разлива Нила требовалось восстановить границы земельных участков, для чего на местности необходимо было уметь строить прямые углы. Египтяне поступали следующим образом: брали веревку, завязывали на равных расстояниях узлы и строили треугольники со сторонами, равными 3, 4 и 5 таких отрезков. Правильно ли они поступали?»</a:t>
            </a:r>
            <a:endParaRPr lang="ru-RU" sz="37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103</Words>
  <PresentationFormat>Экран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Office Theme</vt:lpstr>
      <vt:lpstr>Исследовательская деятельность обучающихся на уроках математики и в проектной деятельности, как вид их самостоятельной работы </vt:lpstr>
      <vt:lpstr>“Знание только тогда знание, когда оно приобретено усилиями своей мысли, а не памятью”, - сказал Л.Н.Толстой. «Математика – самый короткий путь к самостоятельному мышлению», «математика ум человеческий в порядок приводит» отмечал М.В. Ломоносов.  </vt:lpstr>
      <vt:lpstr>Основные этапы учебного исследования. </vt:lpstr>
      <vt:lpstr>Фрагмент урока геометрии по теме «Теорема Пифагора». </vt:lpstr>
      <vt:lpstr>Слайд 5</vt:lpstr>
      <vt:lpstr>На уроке алгебры по теме «Сумма бесконечной геометрической прогрессии» обучающимся можно задать следующий вопрос: «Возможно ли найти сумму бесконечного числа слагаемых?» </vt:lpstr>
      <vt:lpstr>Слайд 7</vt:lpstr>
      <vt:lpstr>Слайд 8</vt:lpstr>
      <vt:lpstr>Кроме уроков-исследований существуют также мини-исследования. В них присутствуют лишь некоторые исследовательские элементы. Выполнение задания занимает несколько минут. </vt:lpstr>
      <vt:lpstr>Наилучших пожеланий в новом учебном году!  Спасибо за внимание.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Исследовательская деятельность обучающихся на уроках математики и в проектной деятельности, как вид их самостоятельной работы </dc:title>
  <dc:creator>XAKER</dc:creator>
  <cp:lastModifiedBy>XAKER</cp:lastModifiedBy>
  <cp:revision>16</cp:revision>
  <dcterms:created xsi:type="dcterms:W3CDTF">2015-08-18T08:12:48Z</dcterms:created>
  <dcterms:modified xsi:type="dcterms:W3CDTF">2018-02-15T07:52:40Z</dcterms:modified>
</cp:coreProperties>
</file>