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71" r:id="rId6"/>
    <p:sldId id="259" r:id="rId7"/>
    <p:sldId id="267" r:id="rId8"/>
    <p:sldId id="260" r:id="rId9"/>
    <p:sldId id="272" r:id="rId10"/>
    <p:sldId id="273" r:id="rId11"/>
    <p:sldId id="265" r:id="rId12"/>
    <p:sldId id="274" r:id="rId13"/>
    <p:sldId id="262" r:id="rId14"/>
    <p:sldId id="263" r:id="rId15"/>
    <p:sldId id="264" r:id="rId16"/>
    <p:sldId id="278" r:id="rId17"/>
    <p:sldId id="276" r:id="rId18"/>
    <p:sldId id="26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/>
              <a:t>Любишь</a:t>
            </a:r>
            <a:r>
              <a:rPr lang="ru-RU" sz="1600" baseline="0"/>
              <a:t> ли ты игрушки, сделанные своими руками?</a:t>
            </a:r>
            <a:endParaRPr lang="ru-RU" sz="16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Лист1!$A$1:$C$1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0.85000000000000064</c:v>
                </c:pt>
                <c:pt idx="1">
                  <c:v>5.0000000000000079E-2</c:v>
                </c:pt>
                <c:pt idx="2">
                  <c:v>0.1</c:v>
                </c:pt>
              </c:numCache>
            </c:numRef>
          </c:val>
        </c:ser>
        <c:shape val="box"/>
        <c:axId val="54992256"/>
        <c:axId val="55096448"/>
        <c:axId val="0"/>
      </c:bar3DChart>
      <c:catAx>
        <c:axId val="54992256"/>
        <c:scaling>
          <c:orientation val="minMax"/>
        </c:scaling>
        <c:axPos val="b"/>
        <c:majorTickMark val="none"/>
        <c:tickLblPos val="nextTo"/>
        <c:crossAx val="55096448"/>
        <c:crosses val="autoZero"/>
        <c:auto val="1"/>
        <c:lblAlgn val="ctr"/>
        <c:lblOffset val="100"/>
      </c:catAx>
      <c:valAx>
        <c:axId val="550964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549922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/>
              <a:t>В</a:t>
            </a:r>
            <a:r>
              <a:rPr lang="ru-RU" sz="1600" baseline="0"/>
              <a:t> какие игрушки ты любишь играть?</a:t>
            </a:r>
            <a:endParaRPr lang="ru-RU" sz="16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Лист1!$A$1:$A$3</c:f>
              <c:strCache>
                <c:ptCount val="3"/>
                <c:pt idx="0">
                  <c:v>куклы</c:v>
                </c:pt>
                <c:pt idx="1">
                  <c:v>машинки</c:v>
                </c:pt>
                <c:pt idx="2">
                  <c:v>конструктор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0.60000000000000064</c:v>
                </c:pt>
                <c:pt idx="1">
                  <c:v>0.4</c:v>
                </c:pt>
                <c:pt idx="2">
                  <c:v>1</c:v>
                </c:pt>
              </c:numCache>
            </c:numRef>
          </c:val>
        </c:ser>
        <c:shape val="box"/>
        <c:axId val="55858304"/>
        <c:axId val="55859840"/>
        <c:axId val="0"/>
      </c:bar3DChart>
      <c:catAx>
        <c:axId val="55858304"/>
        <c:scaling>
          <c:orientation val="minMax"/>
        </c:scaling>
        <c:axPos val="b"/>
        <c:majorTickMark val="none"/>
        <c:tickLblPos val="nextTo"/>
        <c:crossAx val="55859840"/>
        <c:crosses val="autoZero"/>
        <c:auto val="1"/>
        <c:lblAlgn val="ctr"/>
        <c:lblOffset val="100"/>
      </c:catAx>
      <c:valAx>
        <c:axId val="5585984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558583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aseline="0" dirty="0"/>
              <a:t>Известны ли тебе народные куклы?</a:t>
            </a:r>
            <a:endParaRPr lang="ru-RU" sz="1600" dirty="0"/>
          </a:p>
        </c:rich>
      </c:tx>
      <c:layout>
        <c:manualLayout>
          <c:xMode val="edge"/>
          <c:yMode val="edge"/>
          <c:x val="0.14166666666666666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2240507436570429"/>
          <c:y val="0.20663203557888599"/>
          <c:w val="0.87759492563429575"/>
          <c:h val="0.70053623505395157"/>
        </c:manualLayout>
      </c:layout>
      <c:bar3DChart>
        <c:barDir val="col"/>
        <c:grouping val="clustered"/>
        <c:ser>
          <c:idx val="0"/>
          <c:order val="0"/>
          <c:cat>
            <c:strRef>
              <c:f>Лист1!$A$1:$C$1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0.35000000000000031</c:v>
                </c:pt>
                <c:pt idx="1">
                  <c:v>0.55000000000000004</c:v>
                </c:pt>
                <c:pt idx="2">
                  <c:v>0.1</c:v>
                </c:pt>
              </c:numCache>
            </c:numRef>
          </c:val>
        </c:ser>
        <c:shape val="box"/>
        <c:axId val="55879936"/>
        <c:axId val="55885824"/>
        <c:axId val="0"/>
      </c:bar3DChart>
      <c:catAx>
        <c:axId val="55879936"/>
        <c:scaling>
          <c:orientation val="minMax"/>
        </c:scaling>
        <c:axPos val="b"/>
        <c:majorTickMark val="none"/>
        <c:tickLblPos val="nextTo"/>
        <c:crossAx val="55885824"/>
        <c:crosses val="autoZero"/>
        <c:auto val="1"/>
        <c:lblAlgn val="ctr"/>
        <c:lblOffset val="100"/>
      </c:catAx>
      <c:valAx>
        <c:axId val="5588582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5587993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lubo-dorogo.com/pic/38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smtClean="0"/>
              <a:t>ГБОУ гимназия </a:t>
            </a:r>
            <a:br>
              <a:rPr lang="ru-RU" dirty="0" smtClean="0"/>
            </a:br>
            <a:r>
              <a:rPr lang="ru-RU" dirty="0" smtClean="0"/>
              <a:t>«ОЦ «Гармония»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entury" pitchFamily="18" charset="0"/>
              </a:rPr>
              <a:t>Исследовательская работа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entury" pitchFamily="18" charset="0"/>
              </a:rPr>
              <a:t>«История появления куклы»</a:t>
            </a:r>
            <a:endParaRPr lang="ru-RU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581128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1152525" algn="l"/>
              </a:tabLst>
            </a:pPr>
            <a:r>
              <a:rPr lang="ru-RU" dirty="0" smtClean="0"/>
              <a:t>Автор Краснова Полина </a:t>
            </a:r>
          </a:p>
          <a:p>
            <a:pPr algn="ctr">
              <a:tabLst>
                <a:tab pos="1152525" algn="l"/>
              </a:tabLst>
            </a:pPr>
            <a:r>
              <a:rPr lang="ru-RU" dirty="0" smtClean="0"/>
              <a:t>Ученица 1 класса Б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1152525" algn="l"/>
              </a:tabLst>
            </a:pPr>
            <a:r>
              <a:rPr lang="ru-RU" dirty="0" smtClean="0"/>
              <a:t>ГБОУ гимназии «ОЦ «Гармония»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1152525" algn="l"/>
              </a:tabLst>
            </a:pPr>
            <a:r>
              <a:rPr lang="ru-RU" dirty="0" smtClean="0"/>
              <a:t>Научный руководитель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1152525" algn="l"/>
              </a:tabLst>
            </a:pPr>
            <a:r>
              <a:rPr lang="ru-RU" dirty="0" smtClean="0"/>
              <a:t>Погорелова Галина Леонидовна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1152525" algn="l"/>
              </a:tabLst>
            </a:pPr>
            <a:endParaRPr lang="ru-RU" dirty="0"/>
          </a:p>
        </p:txBody>
      </p:sp>
      <p:pic>
        <p:nvPicPr>
          <p:cNvPr id="2051" name="Picture 3" descr="C:\Documents and Settings\Admin\Мои документы\школа\5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2299465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05678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В Древней Руси также знали </a:t>
            </a:r>
            <a:r>
              <a:rPr lang="ru-RU" sz="3200" dirty="0" smtClean="0"/>
              <a:t>о куклах</a:t>
            </a:r>
            <a:r>
              <a:rPr lang="ru-RU" sz="3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Тряпичная кукла была традиционной игрушкой русского </a:t>
            </a:r>
            <a:r>
              <a:rPr lang="ru-RU" sz="3200" dirty="0" smtClean="0"/>
              <a:t>народа</a:t>
            </a:r>
            <a:r>
              <a:rPr lang="en-US" sz="3200" dirty="0" smtClean="0"/>
              <a:t> </a:t>
            </a:r>
            <a:r>
              <a:rPr lang="ru-RU" sz="3200" dirty="0" smtClean="0"/>
              <a:t>и</a:t>
            </a:r>
            <a:r>
              <a:rPr lang="ru-RU" sz="3200" dirty="0" smtClean="0"/>
              <a:t> </a:t>
            </a:r>
            <a:r>
              <a:rPr lang="ru-RU" sz="3200" dirty="0" smtClean="0"/>
              <a:t>символом </a:t>
            </a:r>
            <a:r>
              <a:rPr lang="ru-RU" sz="3200" dirty="0" smtClean="0"/>
              <a:t>семейного </a:t>
            </a:r>
            <a:r>
              <a:rPr lang="ru-RU" sz="3200" dirty="0" smtClean="0"/>
              <a:t>счастья.</a:t>
            </a:r>
            <a:endParaRPr lang="ru-RU" sz="3200" dirty="0"/>
          </a:p>
        </p:txBody>
      </p:sp>
      <p:pic>
        <p:nvPicPr>
          <p:cNvPr id="4" name="Рисунок 3" descr="столбушк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3501008"/>
            <a:ext cx="3254061" cy="2440546"/>
          </a:xfrm>
          <a:prstGeom prst="rect">
            <a:avLst/>
          </a:prstGeom>
        </p:spPr>
      </p:pic>
      <p:pic>
        <p:nvPicPr>
          <p:cNvPr id="5" name="Picture 4" descr="ОБЕРЕГ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68960"/>
            <a:ext cx="2212175" cy="3263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школ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1945427" cy="292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789040"/>
            <a:ext cx="307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конце 18 века стали завозить фарфоровые куклы из Европы.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708920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в 20 веке стали продаваться пластиковые и резиновые куклы . </a:t>
            </a:r>
            <a:endParaRPr lang="ru-RU" dirty="0"/>
          </a:p>
        </p:txBody>
      </p:sp>
      <p:pic>
        <p:nvPicPr>
          <p:cNvPr id="10" name="Рисунок 9" descr="пласт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3717032"/>
            <a:ext cx="2016224" cy="2952328"/>
          </a:xfrm>
          <a:prstGeom prst="rect">
            <a:avLst/>
          </a:prstGeom>
        </p:spPr>
      </p:pic>
      <p:pic>
        <p:nvPicPr>
          <p:cNvPr id="2" name="Picture 2" descr="C:\Documents and Settings\Admin\Мои документы\Проект я познаю мир\farforovye-kukly-v-starinnyh-platyah-internet-magazin-132015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88640"/>
            <a:ext cx="2530845" cy="336884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284250" cy="338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57155" y="0"/>
            <a:ext cx="59506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Типы и назначения кукол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19672" y="686163"/>
            <a:ext cx="583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 назначению куклы различались по группам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-обереги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-игровые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-обрядовые.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2579446" cy="34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ОБЕР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1800200" cy="282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СЛАВЯНСКИЕ КУКЛЫ-ОБЕРЕГИ.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207906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cs typeface="Raavi" pitchFamily="2"/>
              </a:rPr>
              <a:t> </a:t>
            </a:r>
            <a:endParaRPr lang="ru-RU" sz="3600" dirty="0">
              <a:cs typeface="Raavi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Куколки «День и Ночь»</a:t>
            </a:r>
            <a:r>
              <a:rPr lang="en-US" i="1" dirty="0" smtClean="0"/>
              <a:t>  </a:t>
            </a:r>
            <a:r>
              <a:rPr lang="ru-RU" dirty="0" smtClean="0"/>
              <a:t>оберегают смену дня и ночи, порядок в мире. </a:t>
            </a:r>
            <a:endParaRPr lang="ru-RU" dirty="0"/>
          </a:p>
        </p:txBody>
      </p:sp>
      <p:pic>
        <p:nvPicPr>
          <p:cNvPr id="5" name="Рисунок 4" descr="17731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76264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549676"/>
            <a:ext cx="1997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Колокольчик</a:t>
            </a:r>
            <a:r>
              <a:rPr lang="en-US" dirty="0" smtClean="0"/>
              <a:t> </a:t>
            </a:r>
            <a:r>
              <a:rPr lang="ru-RU" dirty="0" smtClean="0"/>
              <a:t>- кукла добрых вестей.</a:t>
            </a:r>
            <a:r>
              <a:rPr lang="en-US" dirty="0" smtClean="0"/>
              <a:t> </a:t>
            </a:r>
            <a:r>
              <a:rPr lang="ru-RU" dirty="0" smtClean="0"/>
              <a:t> Эта куколка - веселая, задорная, приносит в дом радость и веселье.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9744" y="2420888"/>
            <a:ext cx="2304256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Пеленашка</a:t>
            </a:r>
            <a:r>
              <a:rPr lang="en-US" dirty="0" smtClean="0"/>
              <a:t> </a:t>
            </a:r>
            <a:r>
              <a:rPr lang="ru-RU" dirty="0" smtClean="0"/>
              <a:t>- древнейшая кукла-оберег, находилась в люльке до крещения ребёнка.</a:t>
            </a:r>
            <a:endParaRPr lang="ru-RU" dirty="0"/>
          </a:p>
        </p:txBody>
      </p:sp>
      <p:pic>
        <p:nvPicPr>
          <p:cNvPr id="9" name="Рисунок 8" descr="115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0775" y="0"/>
            <a:ext cx="2253225" cy="24715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48264" y="4725144"/>
            <a:ext cx="219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i="1" dirty="0" smtClean="0"/>
              <a:t>Желанница</a:t>
            </a:r>
            <a:r>
              <a:rPr lang="en-US" dirty="0" smtClean="0"/>
              <a:t> – </a:t>
            </a:r>
            <a:r>
              <a:rPr lang="en-US" dirty="0" err="1" smtClean="0"/>
              <a:t>народная</a:t>
            </a:r>
            <a:r>
              <a:rPr lang="en-US" dirty="0" smtClean="0"/>
              <a:t> </a:t>
            </a:r>
            <a:r>
              <a:rPr lang="en-US" dirty="0" err="1" smtClean="0"/>
              <a:t>кукла-оберег</a:t>
            </a:r>
            <a:r>
              <a:rPr lang="en-US" dirty="0" smtClean="0"/>
              <a:t>, </a:t>
            </a:r>
            <a:r>
              <a:rPr lang="en-US" dirty="0" err="1" smtClean="0"/>
              <a:t>способная</a:t>
            </a:r>
            <a:r>
              <a:rPr lang="en-US" dirty="0" smtClean="0"/>
              <a:t> </a:t>
            </a:r>
            <a:r>
              <a:rPr lang="en-US" dirty="0" err="1" smtClean="0"/>
              <a:t>исполнять</a:t>
            </a:r>
            <a:r>
              <a:rPr lang="en-US" dirty="0" smtClean="0"/>
              <a:t> </a:t>
            </a:r>
            <a:r>
              <a:rPr lang="en-US" dirty="0" err="1" smtClean="0"/>
              <a:t>желания</a:t>
            </a:r>
            <a:r>
              <a:rPr lang="en-US" dirty="0" smtClean="0"/>
              <a:t> </a:t>
            </a:r>
            <a:r>
              <a:rPr lang="en-US" dirty="0" err="1" smtClean="0"/>
              <a:t>своего</a:t>
            </a:r>
            <a:r>
              <a:rPr lang="en-US" dirty="0" smtClean="0"/>
              <a:t> </a:t>
            </a:r>
            <a:r>
              <a:rPr lang="en-US" dirty="0" err="1" smtClean="0"/>
              <a:t>владельца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5" name="Picture 1" descr="C:\Documents and Settings\Admin\Мои документы\zhelan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1874074" cy="232385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image_224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581128"/>
            <a:ext cx="2592288" cy="19442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0"/>
            <a:ext cx="3437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Куклы- обереги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91683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В древности</a:t>
            </a:r>
            <a:r>
              <a:rPr lang="en-US" sz="2800" dirty="0" smtClean="0"/>
              <a:t> </a:t>
            </a:r>
            <a:r>
              <a:rPr lang="ru-RU" sz="2800" dirty="0" smtClean="0"/>
              <a:t> куколка была человеку защитой от болезней, несчастий. 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5816" y="0"/>
            <a:ext cx="3538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Игровые куклы.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692696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Предназначались для                         забавы детям.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5024"/>
            <a:ext cx="2267744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ru-RU" i="1" dirty="0" smtClean="0"/>
              <a:t>Стригушка-</a:t>
            </a:r>
            <a:r>
              <a:rPr lang="ru-RU" dirty="0" smtClean="0"/>
              <a:t>самая распространенная детская игровая кукла .Делалась она из стриженой травы.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869160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подарок на именины делали куклу </a:t>
            </a:r>
            <a:r>
              <a:rPr lang="en-US" dirty="0" smtClean="0"/>
              <a:t> </a:t>
            </a:r>
            <a:r>
              <a:rPr lang="ru-RU" i="1" dirty="0" smtClean="0"/>
              <a:t>Ангелочка.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636912"/>
            <a:ext cx="2267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Зайчика на пальчик</a:t>
            </a:r>
            <a:r>
              <a:rPr lang="en-US" i="1" dirty="0" smtClean="0"/>
              <a:t> </a:t>
            </a:r>
            <a:r>
              <a:rPr lang="ru-RU" dirty="0" smtClean="0"/>
              <a:t>делали детям с трех лет, чтобы они имели друга, собеседника</a:t>
            </a:r>
            <a:r>
              <a:rPr lang="ru-RU" i="1" dirty="0" smtClean="0"/>
              <a:t>.</a:t>
            </a: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14" name="Рисунок 13" descr="стригушк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088232" cy="2088232"/>
          </a:xfrm>
          <a:prstGeom prst="rect">
            <a:avLst/>
          </a:prstGeom>
        </p:spPr>
      </p:pic>
      <p:pic>
        <p:nvPicPr>
          <p:cNvPr id="15" name="Рисунок 14" descr="ангелоче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825" y="2636913"/>
            <a:ext cx="2448272" cy="2160240"/>
          </a:xfrm>
          <a:prstGeom prst="rect">
            <a:avLst/>
          </a:prstGeom>
        </p:spPr>
      </p:pic>
      <p:pic>
        <p:nvPicPr>
          <p:cNvPr id="16" name="Рисунок 15" descr="зайчик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24" y="4149080"/>
            <a:ext cx="2367078" cy="25319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7704" y="0"/>
            <a:ext cx="5040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Обрядовые куклы.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844824"/>
            <a:ext cx="4860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Наши предки жили довольно весело, с обрядами и праздниками, и в них всегда одна из ведущих ролей отводилась кукле.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16832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Кукла</a:t>
            </a:r>
            <a:r>
              <a:rPr lang="en-US" dirty="0" smtClean="0"/>
              <a:t>  </a:t>
            </a:r>
            <a:r>
              <a:rPr lang="ru-RU" i="1" dirty="0" smtClean="0"/>
              <a:t>Купавка</a:t>
            </a:r>
            <a:r>
              <a:rPr lang="en-US" dirty="0" smtClean="0"/>
              <a:t> </a:t>
            </a:r>
            <a:r>
              <a:rPr lang="ru-RU" dirty="0" smtClean="0"/>
              <a:t>-</a:t>
            </a:r>
            <a:r>
              <a:rPr lang="en-US" dirty="0" smtClean="0"/>
              <a:t> </a:t>
            </a:r>
            <a:r>
              <a:rPr lang="ru-RU" dirty="0" smtClean="0"/>
              <a:t>олицетворяла собой начало купаний.</a:t>
            </a:r>
            <a:endParaRPr lang="ru-RU" dirty="0"/>
          </a:p>
        </p:txBody>
      </p:sp>
      <p:pic>
        <p:nvPicPr>
          <p:cNvPr id="7" name="Рисунок 6" descr="купавк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051720" cy="19888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375355"/>
            <a:ext cx="3419872" cy="148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Масленица-</a:t>
            </a:r>
            <a:r>
              <a:rPr lang="ru-RU" dirty="0" smtClean="0"/>
              <a:t>древний языческий праздник до крещения Руси и посвящался</a:t>
            </a:r>
            <a:r>
              <a:rPr lang="en-US" dirty="0" smtClean="0"/>
              <a:t> </a:t>
            </a:r>
            <a:r>
              <a:rPr lang="ru-RU" dirty="0" smtClean="0"/>
              <a:t> поклонению Солнцу, дающему жизнь и силы всему живому. </a:t>
            </a:r>
            <a:endParaRPr lang="ru-RU" dirty="0"/>
          </a:p>
        </p:txBody>
      </p:sp>
      <p:pic>
        <p:nvPicPr>
          <p:cNvPr id="9" name="Рисунок 8" descr="маслениц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2153210" cy="19297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20272" y="2204864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Кукла</a:t>
            </a:r>
            <a:r>
              <a:rPr lang="en-US" dirty="0" smtClean="0"/>
              <a:t> </a:t>
            </a:r>
            <a:r>
              <a:rPr lang="ru-RU" i="1" dirty="0" smtClean="0"/>
              <a:t>Десятиручка</a:t>
            </a:r>
            <a:r>
              <a:rPr lang="en-US" dirty="0" smtClean="0"/>
              <a:t>  </a:t>
            </a:r>
            <a:r>
              <a:rPr lang="ru-RU" dirty="0" smtClean="0"/>
              <a:t>помогала девушке в хозяйстве.</a:t>
            </a:r>
            <a:endParaRPr lang="ru-RU" dirty="0"/>
          </a:p>
        </p:txBody>
      </p:sp>
      <p:pic>
        <p:nvPicPr>
          <p:cNvPr id="11" name="Рисунок 10" descr="1268434893_image1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2777" y="0"/>
            <a:ext cx="1961223" cy="22028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35688" y="5657671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того чтобы в доме сытно было и богато, хозяйка дома делала</a:t>
            </a:r>
            <a:r>
              <a:rPr lang="en-US" dirty="0" smtClean="0"/>
              <a:t> </a:t>
            </a:r>
            <a:r>
              <a:rPr lang="ru-RU" i="1" dirty="0" smtClean="0"/>
              <a:t>Куклу Зернушку</a:t>
            </a:r>
            <a:endParaRPr lang="ru-RU" dirty="0"/>
          </a:p>
        </p:txBody>
      </p:sp>
      <p:pic>
        <p:nvPicPr>
          <p:cNvPr id="13" name="Рисунок 12" descr="зернушка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0232" y="3140968"/>
            <a:ext cx="2191583" cy="2592288"/>
          </a:xfrm>
          <a:prstGeom prst="rect">
            <a:avLst/>
          </a:prstGeom>
        </p:spPr>
      </p:pic>
      <p:pic>
        <p:nvPicPr>
          <p:cNvPr id="14" name="Рисунок 13" descr="зернушка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2240" y="3140968"/>
            <a:ext cx="219158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57200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0"/>
            <a:ext cx="5099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Социологический опрос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Admin\Мои документы\DSCN2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4283967" cy="3213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6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Изготовление куклы –оберега «Колокольчик».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Мои документы\DSCN2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275855" cy="245708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DSCN2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187620" cy="314096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DSCN2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889" y="620688"/>
            <a:ext cx="3648111" cy="2736303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Мои документы\DSCN2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380" y="3717032"/>
            <a:ext cx="4187620" cy="3140967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Мои документы\71811806.png"/>
          <p:cNvPicPr>
            <a:picLocks noChangeAspect="1" noChangeArrowheads="1"/>
          </p:cNvPicPr>
          <p:nvPr/>
        </p:nvPicPr>
        <p:blipFill>
          <a:blip r:embed="rId6" cstate="print"/>
          <a:srcRect l="14075" t="12513" r="37504" b="39587"/>
          <a:stretch>
            <a:fillRect/>
          </a:stretch>
        </p:blipFill>
        <p:spPr bwMode="auto">
          <a:xfrm>
            <a:off x="3275856" y="2060848"/>
            <a:ext cx="223224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0"/>
            <a:ext cx="2311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Выводы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928464"/>
            <a:ext cx="810039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Первая кукла появилась в эпоху первобытной истории.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Кукла не сразу стала игрушкой, она прошла несколько этапов развития и имела различные назначения.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Кукла развивалась вместе с обществом.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Детям нравиться мастерить куклы своими руками и играть ими ,даже мальчикам.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Исследование подтверждает гипотезу, ведь куклы используются и для игры, и для передачи традиций народной культуры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759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Спасибо за внимание!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098" name="Picture 2" descr="C:\Documents and Settings\Admin\Мои документы\DSCN2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2420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Любой человек, независимо от возраста и профессии, независимо от того, в какой стране, городе он живет, помнит игрушки своего детства.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Неотъемлемой частью мира игрушек являются куклы. В куклы играли всегда и во все времена.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0"/>
            <a:ext cx="6152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Постановка проблемы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Мои документы\Проект я познаю мир\076732ca8a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625047" cy="30769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Проект я познаю мир\4579e55c5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2016224" cy="302622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Проект я познаю мир\4284c714a321ae5029c3a27e0d035a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2207059" cy="294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0"/>
            <a:ext cx="7718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Актуальность исследования.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cs typeface="Raavi" pitchFamily="2"/>
              </a:rPr>
              <a:t>В наших магазинах от разнообразия кукол «разбегаются глаза». </a:t>
            </a:r>
          </a:p>
          <a:p>
            <a:pPr algn="ctr"/>
            <a:r>
              <a:rPr lang="ru-RU" sz="2800" dirty="0" smtClean="0">
                <a:cs typeface="Raavi" pitchFamily="2"/>
              </a:rPr>
              <a:t>На полках сидят всевозможные Барби, Мокси, Братц, Винкс, Бэби Боны…</a:t>
            </a:r>
          </a:p>
          <a:p>
            <a:pPr algn="ctr"/>
            <a:endParaRPr lang="ru-RU" sz="2800" dirty="0" smtClean="0">
              <a:cs typeface="Raavi" pitchFamily="2"/>
            </a:endParaRPr>
          </a:p>
          <a:p>
            <a:pPr algn="ctr"/>
            <a:r>
              <a:rPr lang="ru-RU" sz="2800" dirty="0" smtClean="0">
                <a:cs typeface="Raavi" pitchFamily="2"/>
              </a:rPr>
              <a:t>Играя с этими куклами, мы даже не задумываемся о том, а когда же появилась первая кукла, как она выглядела, как с ней играли</a:t>
            </a:r>
            <a:r>
              <a:rPr lang="en-US" sz="2800" dirty="0" smtClean="0">
                <a:cs typeface="Raavi" pitchFamily="2"/>
              </a:rPr>
              <a:t> </a:t>
            </a:r>
            <a:r>
              <a:rPr lang="ru-RU" sz="2800" dirty="0" smtClean="0"/>
              <a:t>и только ли для игры делали кукол.</a:t>
            </a:r>
          </a:p>
          <a:p>
            <a:pPr algn="ctr"/>
            <a:r>
              <a:rPr lang="ru-RU" sz="2800" dirty="0" smtClean="0">
                <a:cs typeface="Raavi" pitchFamily="2"/>
              </a:rPr>
              <a:t>Именно этим вопросам и посвящено мое исследование.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961" y="4557038"/>
            <a:ext cx="1352039" cy="230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45476"/>
            <a:ext cx="1222737" cy="361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885" y="0"/>
            <a:ext cx="937115" cy="20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75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Цель и задачи исследования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34867"/>
            <a:ext cx="7200800" cy="582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u="sng" dirty="0" smtClean="0">
                <a:cs typeface="Raavi" pitchFamily="2"/>
              </a:rPr>
              <a:t>Цель:</a:t>
            </a:r>
            <a:r>
              <a:rPr lang="ru-RU" sz="2800" b="1" dirty="0" smtClean="0">
                <a:cs typeface="Raavi" pitchFamily="2"/>
              </a:rPr>
              <a:t> </a:t>
            </a:r>
          </a:p>
          <a:p>
            <a:pPr>
              <a:lnSpc>
                <a:spcPct val="90000"/>
              </a:lnSpc>
            </a:pPr>
            <a:endParaRPr lang="ru-RU" sz="2800" dirty="0" smtClean="0">
              <a:cs typeface="Raavi" pitchFamily="2"/>
            </a:endParaRPr>
          </a:p>
          <a:p>
            <a:pPr>
              <a:lnSpc>
                <a:spcPct val="90000"/>
              </a:lnSpc>
            </a:pPr>
            <a:r>
              <a:rPr lang="ru-RU" sz="2800" dirty="0" smtClean="0"/>
              <a:t>Узнать историю возникновения куклы, какие куклы были раньше, из чего и как их делали.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cs typeface="Raavi" pitchFamily="2"/>
            </a:endParaRPr>
          </a:p>
          <a:p>
            <a:r>
              <a:rPr lang="ru-RU" sz="2800" b="1" u="sng" dirty="0" smtClean="0">
                <a:cs typeface="Raavi" pitchFamily="2"/>
              </a:rPr>
              <a:t>Задачи:</a:t>
            </a:r>
          </a:p>
          <a:p>
            <a:r>
              <a:rPr lang="ru-RU" sz="2800" dirty="0" smtClean="0"/>
              <a:t>1) Узнать о происхождении куклы и её роли в жизни людей.</a:t>
            </a:r>
          </a:p>
          <a:p>
            <a:r>
              <a:rPr lang="ru-RU" sz="2800" dirty="0" smtClean="0"/>
              <a:t>2) Типы и назначение кукол.</a:t>
            </a:r>
          </a:p>
          <a:p>
            <a:r>
              <a:rPr lang="ru-RU" sz="2800" dirty="0" smtClean="0"/>
              <a:t>3) Провести опрос в классе.</a:t>
            </a:r>
          </a:p>
          <a:p>
            <a:r>
              <a:rPr lang="ru-RU" sz="2800" dirty="0" smtClean="0"/>
              <a:t>4) Изготовление куклы – оберега «Колокольчик». </a:t>
            </a:r>
          </a:p>
          <a:p>
            <a:pPr>
              <a:lnSpc>
                <a:spcPct val="90000"/>
              </a:lnSpc>
            </a:pPr>
            <a:endParaRPr lang="ru-RU" sz="2800" b="1" u="sng" dirty="0" smtClean="0">
              <a:cs typeface="Raavi" pitchFamily="2"/>
            </a:endParaRPr>
          </a:p>
          <a:p>
            <a:pPr>
              <a:lnSpc>
                <a:spcPct val="90000"/>
              </a:lnSpc>
            </a:pPr>
            <a:endParaRPr lang="ru-RU" sz="2800" b="1" u="sng" dirty="0" smtClean="0">
              <a:cs typeface="Raavi" pitchFamily="2"/>
            </a:endParaRPr>
          </a:p>
        </p:txBody>
      </p:sp>
      <p:pic>
        <p:nvPicPr>
          <p:cNvPr id="4099" name="Picture 3" descr="C:\Documents and Settings\Admin\Мои документы\Проект я познаю мир\image_98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980728"/>
            <a:ext cx="7848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Куклы существуют не только для того, чтобы ими играли дети, а есть еще куклы, которые связаны с народными традициями.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0"/>
            <a:ext cx="6287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Гипотеза исследования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Admin\Мои документы\Проект я познаю мир\168616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169" y="2556703"/>
            <a:ext cx="3225973" cy="4301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094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Методы исследования.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9269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 Поисковый – подбор литературы, систематизация.</a:t>
            </a:r>
          </a:p>
          <a:p>
            <a:endParaRPr lang="ru-RU" sz="2800" dirty="0" smtClean="0"/>
          </a:p>
          <a:p>
            <a:r>
              <a:rPr lang="ru-RU" sz="2800" dirty="0" smtClean="0"/>
              <a:t>2) Исследовательский – изучение литературы по данной теме, получение информации по</a:t>
            </a:r>
          </a:p>
          <a:p>
            <a:r>
              <a:rPr lang="ru-RU" sz="2800" dirty="0" smtClean="0"/>
              <a:t>интернету.</a:t>
            </a:r>
          </a:p>
          <a:p>
            <a:endParaRPr lang="ru-RU" sz="2800" dirty="0" smtClean="0"/>
          </a:p>
          <a:p>
            <a:r>
              <a:rPr lang="ru-RU" sz="2800" dirty="0" smtClean="0"/>
              <a:t>3) Практический – Провести опрос в классе, изготовление куклы.</a:t>
            </a:r>
            <a:endParaRPr lang="ru-RU" sz="2800" dirty="0"/>
          </a:p>
        </p:txBody>
      </p:sp>
      <p:pic>
        <p:nvPicPr>
          <p:cNvPr id="2050" name="Picture 2" descr="C:\Documents and Settings\Admin\Мои документы\DSCN2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53136"/>
            <a:ext cx="2536075" cy="190221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DSCN2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653136"/>
            <a:ext cx="2592288" cy="1944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1206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Raavi" pitchFamily="2"/>
              </a:rPr>
              <a:t>Кукла — один из самых первых спутников человека. Ее можно обнаружить как у первобытных, так и у цивилизованных народов.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C:\Documents and Settings\Admin\Мои документы\школа\kukli-dlya-ispolneniya-zhelaniy-kukli-oberegi-slavyanskie-kukli-kukli-svoimi-rukam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344483" cy="325836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школа\da1682be7adb0f36317ace501c3f3e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247900" cy="3362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617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Что такое кукла и её особенности.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412776"/>
            <a:ext cx="4032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dirty="0" smtClean="0">
                <a:cs typeface="Raavi" pitchFamily="2"/>
              </a:rPr>
              <a:t>По мнению  археологов и искусствоведов, кукла - это  любая фигурка человека, даже та, что создана вовсе не для игры.</a:t>
            </a:r>
          </a:p>
          <a:p>
            <a:pPr>
              <a:buFont typeface="Wingdings" pitchFamily="2" charset="2"/>
              <a:buNone/>
            </a:pPr>
            <a:endParaRPr lang="ru-RU" sz="3200" dirty="0" smtClean="0">
              <a:cs typeface="Raavi" pitchFamily="2"/>
            </a:endParaRPr>
          </a:p>
        </p:txBody>
      </p:sp>
      <p:pic>
        <p:nvPicPr>
          <p:cNvPr id="5124" name="Picture 4" descr="C:\Documents and Settings\Admin\Мои документы\школа\kov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334" y="404664"/>
            <a:ext cx="2787205" cy="177186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Проект я познаю мир\8e39caf3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2321171" cy="348673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Проект я познаю мир\htmlconvd-m3xLJB_html_m7e69d1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3" y="404663"/>
            <a:ext cx="2355319" cy="2107391"/>
          </a:xfrm>
          <a:prstGeom prst="rect">
            <a:avLst/>
          </a:prstGeom>
          <a:noFill/>
        </p:spPr>
      </p:pic>
      <p:pic>
        <p:nvPicPr>
          <p:cNvPr id="3" name="Picture 4" descr="C:\Documents and Settings\Admin\Мои документы\Проект я познаю мир\kuklus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924944"/>
            <a:ext cx="2711016" cy="341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484784"/>
            <a:ext cx="516632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Самым древним египетским куклам около 4 тыс. лет. </a:t>
            </a: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ru-RU" sz="3200" dirty="0" smtClean="0"/>
              <a:t>Вырезались они из тонких дощечек и покрывались геометрическими рисунками, означающими одежду</a:t>
            </a:r>
            <a:r>
              <a:rPr lang="ru-RU" sz="3200" dirty="0" smtClean="0"/>
              <a:t>.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1640" y="0"/>
            <a:ext cx="67569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Когда появилась первая кукла?</a:t>
            </a:r>
            <a:endParaRPr lang="ru-RU" sz="4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Admin\Мои документы\Проект я познаю мир\caab221ae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100870" cy="5286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1391</TotalTime>
  <Words>544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ГБОУ гимназия  «ОЦ «Гармония»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гимназия  «ОЦ «Гармония»</dc:title>
  <cp:lastModifiedBy>Admin</cp:lastModifiedBy>
  <cp:revision>115</cp:revision>
  <dcterms:modified xsi:type="dcterms:W3CDTF">2017-02-20T13:01:08Z</dcterms:modified>
</cp:coreProperties>
</file>