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77" r:id="rId2"/>
    <p:sldId id="316" r:id="rId3"/>
    <p:sldId id="317" r:id="rId4"/>
    <p:sldId id="286" r:id="rId5"/>
    <p:sldId id="287" r:id="rId6"/>
    <p:sldId id="278" r:id="rId7"/>
    <p:sldId id="279" r:id="rId8"/>
    <p:sldId id="284" r:id="rId9"/>
    <p:sldId id="262" r:id="rId10"/>
    <p:sldId id="264" r:id="rId11"/>
    <p:sldId id="265" r:id="rId12"/>
    <p:sldId id="268" r:id="rId13"/>
    <p:sldId id="266" r:id="rId14"/>
    <p:sldId id="267" r:id="rId15"/>
    <p:sldId id="269" r:id="rId16"/>
    <p:sldId id="290" r:id="rId17"/>
    <p:sldId id="270" r:id="rId18"/>
    <p:sldId id="289" r:id="rId19"/>
    <p:sldId id="302" r:id="rId20"/>
    <p:sldId id="292" r:id="rId21"/>
    <p:sldId id="291" r:id="rId22"/>
    <p:sldId id="296" r:id="rId23"/>
    <p:sldId id="295" r:id="rId24"/>
    <p:sldId id="306" r:id="rId25"/>
    <p:sldId id="297" r:id="rId26"/>
    <p:sldId id="337" r:id="rId27"/>
    <p:sldId id="341" r:id="rId28"/>
    <p:sldId id="336" r:id="rId29"/>
    <p:sldId id="338" r:id="rId30"/>
    <p:sldId id="339" r:id="rId31"/>
    <p:sldId id="340" r:id="rId32"/>
    <p:sldId id="324" r:id="rId33"/>
    <p:sldId id="325" r:id="rId34"/>
    <p:sldId id="327" r:id="rId35"/>
    <p:sldId id="333" r:id="rId36"/>
    <p:sldId id="328" r:id="rId37"/>
    <p:sldId id="331" r:id="rId38"/>
    <p:sldId id="332" r:id="rId39"/>
    <p:sldId id="330" r:id="rId40"/>
    <p:sldId id="326" r:id="rId41"/>
    <p:sldId id="334" r:id="rId42"/>
    <p:sldId id="320" r:id="rId43"/>
    <p:sldId id="322" r:id="rId44"/>
    <p:sldId id="321" r:id="rId45"/>
    <p:sldId id="335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BF5F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6" autoAdjust="0"/>
    <p:restoredTop sz="94713" autoAdjust="0"/>
  </p:normalViewPr>
  <p:slideViewPr>
    <p:cSldViewPr>
      <p:cViewPr varScale="1">
        <p:scale>
          <a:sx n="54" d="100"/>
          <a:sy n="54" d="100"/>
        </p:scale>
        <p:origin x="-10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4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57D7E-D8FF-4ACA-A850-ACB5BF2951CA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9A9B1-32EB-450C-96DB-5A20FF2ECC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9A9B1-32EB-450C-96DB-5A20FF2ECC1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9A9B1-32EB-450C-96DB-5A20FF2ECC15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5A2F5-9F88-410C-AF37-95688002BA14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46CC-53A5-4115-A9F4-F4942A05D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5A2F5-9F88-410C-AF37-95688002BA14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46CC-53A5-4115-A9F4-F4942A05D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5A2F5-9F88-410C-AF37-95688002BA14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46CC-53A5-4115-A9F4-F4942A05D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5A2F5-9F88-410C-AF37-95688002BA14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46CC-53A5-4115-A9F4-F4942A05D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5A2F5-9F88-410C-AF37-95688002BA14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46CC-53A5-4115-A9F4-F4942A05D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5A2F5-9F88-410C-AF37-95688002BA14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46CC-53A5-4115-A9F4-F4942A05D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5A2F5-9F88-410C-AF37-95688002BA14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46CC-53A5-4115-A9F4-F4942A05D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5A2F5-9F88-410C-AF37-95688002BA14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46CC-53A5-4115-A9F4-F4942A05D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5A2F5-9F88-410C-AF37-95688002BA14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46CC-53A5-4115-A9F4-F4942A05D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5A2F5-9F88-410C-AF37-95688002BA14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46CC-53A5-4115-A9F4-F4942A05D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5A2F5-9F88-410C-AF37-95688002BA14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46CC-53A5-4115-A9F4-F4942A05D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5A2F5-9F88-410C-AF37-95688002BA14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D46CC-53A5-4115-A9F4-F4942A05D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tutfon.ru/wallpapers/image.raw?view=image&amp;type=orig&amp;id=10459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5157192"/>
            <a:ext cx="9144000" cy="129614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Гимнастика</a:t>
            </a:r>
          </a:p>
        </p:txBody>
      </p:sp>
      <p:pic>
        <p:nvPicPr>
          <p:cNvPr id="61441" name="Picture 1" descr="C:\Users\User\Desktop\00214444_n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8375189" cy="513399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214291"/>
            <a:ext cx="7929617" cy="830997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Monotype Corsiva" pitchFamily="66" charset="0"/>
              </a:rPr>
              <a:t>Бревно</a:t>
            </a:r>
            <a:endParaRPr lang="ru-RU" sz="4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1556792"/>
            <a:ext cx="2714074" cy="4524315"/>
          </a:xfrm>
          <a:prstGeom prst="rect">
            <a:avLst/>
          </a:prstGeom>
          <a:ln w="38100">
            <a:solidFill>
              <a:srgbClr val="00206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dirty="0" smtClean="0">
                <a:solidFill>
                  <a:srgbClr val="C00000"/>
                </a:solidFill>
              </a:rPr>
              <a:t>Бревно</a:t>
            </a:r>
            <a:r>
              <a:rPr lang="ru-RU" sz="2200" dirty="0" smtClean="0">
                <a:solidFill>
                  <a:srgbClr val="002060"/>
                </a:solidFill>
              </a:rPr>
              <a:t> — один из снарядов в спортивной гимнастике, горизонтальный брус длиной </a:t>
            </a:r>
            <a:r>
              <a:rPr lang="en-US" sz="2200" dirty="0" smtClean="0">
                <a:solidFill>
                  <a:srgbClr val="002060"/>
                </a:solidFill>
              </a:rPr>
              <a:t>                 </a:t>
            </a:r>
            <a:r>
              <a:rPr lang="ru-RU" sz="2200" dirty="0" smtClean="0">
                <a:solidFill>
                  <a:srgbClr val="C00000"/>
                </a:solidFill>
              </a:rPr>
              <a:t>5 метров </a:t>
            </a:r>
            <a:r>
              <a:rPr lang="ru-RU" sz="2200" dirty="0" smtClean="0">
                <a:solidFill>
                  <a:srgbClr val="002060"/>
                </a:solidFill>
              </a:rPr>
              <a:t>и шириной</a:t>
            </a:r>
            <a:r>
              <a:rPr lang="ru-RU" sz="2200" dirty="0" smtClean="0"/>
              <a:t> </a:t>
            </a:r>
            <a:r>
              <a:rPr lang="en-US" sz="2200" dirty="0" smtClean="0"/>
              <a:t>                       </a:t>
            </a:r>
            <a:r>
              <a:rPr lang="ru-RU" sz="2200" dirty="0" smtClean="0">
                <a:solidFill>
                  <a:srgbClr val="C00000"/>
                </a:solidFill>
              </a:rPr>
              <a:t>10 сантиметров</a:t>
            </a:r>
            <a:r>
              <a:rPr lang="ru-RU" sz="2200" dirty="0" smtClean="0"/>
              <a:t>, </a:t>
            </a:r>
            <a:r>
              <a:rPr lang="ru-RU" sz="2200" dirty="0" smtClean="0">
                <a:solidFill>
                  <a:srgbClr val="002060"/>
                </a:solidFill>
              </a:rPr>
              <a:t>поставленный на высоте</a:t>
            </a:r>
            <a:r>
              <a:rPr lang="ru-RU" sz="2200" dirty="0" smtClean="0"/>
              <a:t> </a:t>
            </a:r>
            <a:r>
              <a:rPr lang="en-US" sz="2200" dirty="0" smtClean="0"/>
              <a:t>                         </a:t>
            </a:r>
            <a:r>
              <a:rPr lang="ru-RU" sz="2200" dirty="0" smtClean="0">
                <a:solidFill>
                  <a:srgbClr val="C00000"/>
                </a:solidFill>
              </a:rPr>
              <a:t>125 сантиметров</a:t>
            </a:r>
            <a:r>
              <a:rPr lang="ru-RU" sz="2200" dirty="0" smtClean="0"/>
              <a:t>. </a:t>
            </a:r>
            <a:r>
              <a:rPr lang="ru-RU" sz="2200" dirty="0" smtClean="0">
                <a:solidFill>
                  <a:srgbClr val="002060"/>
                </a:solidFill>
              </a:rPr>
              <a:t>Снаряд покрыт кожей или замшей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5" name="Picture 8" descr="m-7220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084168" y="1484785"/>
            <a:ext cx="2714644" cy="460851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12290" name="Picture 2" descr="C:\Documents and Settings\admin\Рабочий стол\sport_gimnastika_foto_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56792"/>
            <a:ext cx="2808312" cy="446449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285728"/>
            <a:ext cx="7858180" cy="707886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Monotype Corsiva" pitchFamily="66" charset="0"/>
              </a:rPr>
              <a:t>Опорный прыжок (женщины)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484784"/>
            <a:ext cx="2571768" cy="4801314"/>
          </a:xfrm>
          <a:prstGeom prst="rect">
            <a:avLst/>
          </a:prstGeom>
          <a:ln w="38100">
            <a:solidFill>
              <a:srgbClr val="00206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При исполнении опорного прыжка спортсмен </a:t>
            </a:r>
            <a:r>
              <a:rPr lang="ru-RU" b="1" u="sng" dirty="0" smtClean="0">
                <a:solidFill>
                  <a:srgbClr val="C00000"/>
                </a:solidFill>
              </a:rPr>
              <a:t>разбегается по дорожке</a:t>
            </a:r>
            <a:r>
              <a:rPr lang="ru-RU" dirty="0" smtClean="0">
                <a:solidFill>
                  <a:srgbClr val="C00000"/>
                </a:solidFill>
              </a:rPr>
              <a:t>, затем </a:t>
            </a:r>
            <a:r>
              <a:rPr lang="ru-RU" b="1" u="sng" dirty="0" smtClean="0">
                <a:solidFill>
                  <a:srgbClr val="C00000"/>
                </a:solidFill>
              </a:rPr>
              <a:t>отталкивается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при помощи специального наклонного пружинящего мостика и </a:t>
            </a:r>
            <a:r>
              <a:rPr lang="ru-RU" b="1" u="sng" dirty="0" smtClean="0">
                <a:solidFill>
                  <a:srgbClr val="C00000"/>
                </a:solidFill>
              </a:rPr>
              <a:t>совершает прыжок</a:t>
            </a:r>
            <a:r>
              <a:rPr lang="ru-RU" dirty="0" smtClean="0">
                <a:solidFill>
                  <a:srgbClr val="002060"/>
                </a:solidFill>
              </a:rPr>
              <a:t>, в ходе которого он должен произвести </a:t>
            </a:r>
            <a:r>
              <a:rPr lang="ru-RU" b="1" u="sng" dirty="0" smtClean="0">
                <a:solidFill>
                  <a:srgbClr val="C00000"/>
                </a:solidFill>
              </a:rPr>
              <a:t>дополнительное отталкивание от снаряда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(гимнастический конь или специальный снаряд).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Picture 7" descr="AliciaSacramone08VJedJacobsohnGETTY823887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357554" y="1928801"/>
            <a:ext cx="2636861" cy="40005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6143636" y="1500174"/>
            <a:ext cx="2714644" cy="4841975"/>
          </a:xfrm>
          <a:prstGeom prst="rect">
            <a:avLst/>
          </a:prstGeom>
          <a:ln w="38100">
            <a:solidFill>
              <a:srgbClr val="00206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900" dirty="0" smtClean="0">
                <a:solidFill>
                  <a:srgbClr val="002060"/>
                </a:solidFill>
              </a:rPr>
              <a:t>В ходе прыжка спортсмен совершает </a:t>
            </a:r>
            <a:r>
              <a:rPr lang="ru-RU" sz="1900" b="1" u="sng" dirty="0" smtClean="0">
                <a:solidFill>
                  <a:srgbClr val="C00000"/>
                </a:solidFill>
              </a:rPr>
              <a:t>дополнительные акробатические элементы в воздухе</a:t>
            </a:r>
            <a:r>
              <a:rPr lang="ru-RU" sz="1900" dirty="0" smtClean="0">
                <a:solidFill>
                  <a:srgbClr val="C00000"/>
                </a:solidFill>
              </a:rPr>
              <a:t> </a:t>
            </a:r>
            <a:r>
              <a:rPr lang="ru-RU" sz="1900" dirty="0" smtClean="0">
                <a:solidFill>
                  <a:srgbClr val="002060"/>
                </a:solidFill>
              </a:rPr>
              <a:t>(сальто, пируэты, вращения). Выступление оценивается по сложности выполненных элементов, их чистоте, отсутствию ошибок. Особое внимание уделяется</a:t>
            </a:r>
            <a:r>
              <a:rPr lang="en-US" sz="1900" dirty="0" smtClean="0">
                <a:solidFill>
                  <a:srgbClr val="002060"/>
                </a:solidFill>
              </a:rPr>
              <a:t> </a:t>
            </a:r>
            <a:r>
              <a:rPr lang="en-US" sz="1900" dirty="0" smtClean="0"/>
              <a:t>                 </a:t>
            </a:r>
            <a:r>
              <a:rPr lang="ru-RU" sz="1900" dirty="0" smtClean="0"/>
              <a:t> </a:t>
            </a:r>
            <a:r>
              <a:rPr lang="ru-RU" sz="1900" b="1" u="sng" dirty="0" smtClean="0">
                <a:solidFill>
                  <a:srgbClr val="C00000"/>
                </a:solidFill>
              </a:rPr>
              <a:t>качеству приземления. </a:t>
            </a:r>
            <a:endParaRPr lang="ru-RU" sz="19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357166"/>
            <a:ext cx="7643866" cy="707886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Monotype Corsiva" pitchFamily="66" charset="0"/>
              </a:rPr>
              <a:t>Опорный прыжок </a:t>
            </a:r>
            <a:r>
              <a:rPr lang="en-US" sz="4000" b="1" i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4000" b="1" i="1" dirty="0" smtClean="0">
                <a:solidFill>
                  <a:srgbClr val="FF0000"/>
                </a:solidFill>
                <a:latin typeface="Monotype Corsiva" pitchFamily="66" charset="0"/>
              </a:rPr>
              <a:t>(мужчины)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Picture 7" descr="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214414" y="1571612"/>
            <a:ext cx="3000396" cy="392909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pic>
        <p:nvPicPr>
          <p:cNvPr id="1026" name="Picture 2" descr="C:\Documents and Settings\admin\Рабочий стол\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500174"/>
            <a:ext cx="3071834" cy="392909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357166"/>
            <a:ext cx="7929618" cy="707886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Вольные упражнения (женщины)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4286256"/>
            <a:ext cx="5643602" cy="2031325"/>
          </a:xfrm>
          <a:prstGeom prst="rect">
            <a:avLst/>
          </a:prstGeom>
          <a:ln w="38100">
            <a:solidFill>
              <a:srgbClr val="00206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000" dirty="0" smtClean="0">
                <a:solidFill>
                  <a:srgbClr val="FF0000"/>
                </a:solidFill>
              </a:rPr>
              <a:t>Вольные упражнения </a:t>
            </a:r>
            <a:r>
              <a:rPr lang="ru-RU" sz="2000" dirty="0" smtClean="0">
                <a:solidFill>
                  <a:srgbClr val="002060"/>
                </a:solidFill>
              </a:rPr>
              <a:t>проходят на «ковре» — квадратном помосте. Женские вольные упражнения — единственный вид программы спортивной гимнастики, выполняющийся под музыку. В женских соревнованиях судьи  учитывают уровень хореографической подготовки. </a:t>
            </a:r>
          </a:p>
        </p:txBody>
      </p:sp>
      <p:pic>
        <p:nvPicPr>
          <p:cNvPr id="2050" name="Picture 2" descr="C:\Documents and Settings\admin\Рабочий стол\sport_gimnastika_foto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4071966" cy="2714644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</p:pic>
      <p:pic>
        <p:nvPicPr>
          <p:cNvPr id="2052" name="Picture 4" descr="http://www.vyatskiydom.ru/gfh/short.asp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285860"/>
            <a:ext cx="4143404" cy="2714644"/>
          </a:xfrm>
          <a:prstGeom prst="rect">
            <a:avLst/>
          </a:prstGeom>
          <a:noFill/>
          <a:ln w="28575">
            <a:solidFill>
              <a:srgbClr val="002060"/>
            </a:solidFill>
            <a:prstDash val="sysDash"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285728"/>
            <a:ext cx="7715304" cy="707886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Monotype Corsiva" pitchFamily="66" charset="0"/>
              </a:rPr>
              <a:t>Вольные упражнения (мужчины)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2066" y="1428736"/>
            <a:ext cx="3214710" cy="4776692"/>
          </a:xfrm>
          <a:prstGeom prst="rect">
            <a:avLst/>
          </a:prstGeom>
          <a:ln w="38100">
            <a:solidFill>
              <a:srgbClr val="00206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FF0000"/>
                </a:solidFill>
              </a:rPr>
              <a:t>Вольные упражнения </a:t>
            </a:r>
            <a:r>
              <a:rPr lang="ru-RU" sz="2000" dirty="0" smtClean="0">
                <a:solidFill>
                  <a:srgbClr val="002060"/>
                </a:solidFill>
              </a:rPr>
              <a:t>входят в программу как женских, так и мужских турниров. Выступление спортсмена оценивается по сложности выполненных элементов, их чистоте, отсутствию ошибок. У мужчин на вольных упражнениях гимнаст должен включить в свою комбинацию элементы из различных структурных групп. Всего таких групп 4 плюс соскок (соскоком на вольных упражнениях считается заключительная акробатическая диагональ). </a:t>
            </a:r>
          </a:p>
        </p:txBody>
      </p:sp>
      <p:pic>
        <p:nvPicPr>
          <p:cNvPr id="28673" name="Picture 1" descr="C:\Documents and Settings\admin\Рабочий стол\sport_gimnastika_foto_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14422"/>
            <a:ext cx="3286148" cy="514353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357166"/>
            <a:ext cx="7715303" cy="707886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Monotype Corsiva" pitchFamily="66" charset="0"/>
              </a:rPr>
              <a:t>Упражнения на коне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86380" y="1500174"/>
            <a:ext cx="2932932" cy="4745915"/>
          </a:xfrm>
          <a:prstGeom prst="rect">
            <a:avLst/>
          </a:prstGeom>
          <a:ln w="38100">
            <a:solidFill>
              <a:srgbClr val="00206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Конь</a:t>
            </a:r>
            <a:r>
              <a:rPr lang="ru-RU" sz="2400" dirty="0" smtClean="0">
                <a:solidFill>
                  <a:srgbClr val="C00000"/>
                </a:solidFill>
              </a:rPr>
              <a:t> </a:t>
            </a:r>
            <a:r>
              <a:rPr lang="ru-RU" sz="2400" dirty="0" smtClean="0">
                <a:solidFill>
                  <a:srgbClr val="002060"/>
                </a:solidFill>
              </a:rPr>
              <a:t>— один из снарядов в спортивной гимнастике. Упражнения на коне входят в программу </a:t>
            </a:r>
            <a:r>
              <a:rPr lang="ru-RU" sz="2400" dirty="0" smtClean="0">
                <a:solidFill>
                  <a:srgbClr val="C00000"/>
                </a:solidFill>
              </a:rPr>
              <a:t>мужских </a:t>
            </a:r>
            <a:r>
              <a:rPr lang="ru-RU" sz="2400" dirty="0" smtClean="0">
                <a:solidFill>
                  <a:srgbClr val="002060"/>
                </a:solidFill>
              </a:rPr>
              <a:t>соревнований, кроме того, конь может использоваться в качестве снаряда для опорного прыжка. </a:t>
            </a:r>
          </a:p>
        </p:txBody>
      </p:sp>
      <p:pic>
        <p:nvPicPr>
          <p:cNvPr id="11266" name="Picture 2" descr="C:\Documents and Settings\admin\Рабочий стол\sport_gimnastika_foto_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285860"/>
            <a:ext cx="3384946" cy="520065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85728"/>
            <a:ext cx="7786742" cy="707886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Monotype Corsiva" pitchFamily="66" charset="0"/>
              </a:rPr>
              <a:t>Упражнения на кольцах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3848" y="1268760"/>
            <a:ext cx="2643206" cy="5324535"/>
          </a:xfrm>
          <a:prstGeom prst="rect">
            <a:avLst/>
          </a:prstGeom>
          <a:ln w="38100">
            <a:solidFill>
              <a:srgbClr val="00206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Кольца</a:t>
            </a:r>
            <a:r>
              <a:rPr lang="ru-RU" sz="2000" dirty="0" smtClean="0">
                <a:solidFill>
                  <a:srgbClr val="002060"/>
                </a:solidFill>
              </a:rPr>
              <a:t> — один из снарядов в спортивной гимнастике. </a:t>
            </a:r>
            <a:r>
              <a:rPr lang="ru-RU" sz="2000" dirty="0" smtClean="0">
                <a:solidFill>
                  <a:srgbClr val="C00000"/>
                </a:solidFill>
              </a:rPr>
              <a:t>Упражнения на кольцах входят в программу мужских соревнований. </a:t>
            </a:r>
            <a:r>
              <a:rPr lang="ru-RU" sz="2000" dirty="0" smtClean="0">
                <a:solidFill>
                  <a:srgbClr val="002060"/>
                </a:solidFill>
              </a:rPr>
              <a:t>Кольца — подвижный снаряд, представляющий собой два кольца из недеформируемого материала, подвешенные на высоте на специальных тросах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8" descr="0_13ddc_a1a98e48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85720" y="1714488"/>
            <a:ext cx="2608231" cy="414340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pic>
        <p:nvPicPr>
          <p:cNvPr id="13316" name="Picture 4" descr="C:\Documents and Settings\admin\Рабочий стол\03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714488"/>
            <a:ext cx="2771775" cy="4143404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357166"/>
            <a:ext cx="7929617" cy="707886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Monotype Corsiva" pitchFamily="66" charset="0"/>
              </a:rPr>
              <a:t>Параллельные брусья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357298"/>
            <a:ext cx="2643190" cy="4801314"/>
          </a:xfrm>
          <a:prstGeom prst="rect">
            <a:avLst/>
          </a:prstGeom>
          <a:ln w="38100">
            <a:solidFill>
              <a:srgbClr val="00206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Параллельные брусья</a:t>
            </a:r>
            <a:r>
              <a:rPr lang="ru-RU" dirty="0" smtClean="0">
                <a:solidFill>
                  <a:srgbClr val="002060"/>
                </a:solidFill>
              </a:rPr>
              <a:t> — спортивный снаряд, применяющийся в спортивной гимнастике у мужчин. У женщин используются разновысокие брусья. Брусья —снаряд, который сочетает в себе как силовые элементы, так и маховые и позволяет  спортсмену использовать максимальное количество элементов из самых разных структурных групп.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4293096"/>
            <a:ext cx="5040560" cy="1862048"/>
          </a:xfrm>
          <a:prstGeom prst="rect">
            <a:avLst/>
          </a:prstGeom>
          <a:ln w="38100">
            <a:solidFill>
              <a:srgbClr val="00206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900" dirty="0" smtClean="0">
                <a:solidFill>
                  <a:srgbClr val="002060"/>
                </a:solidFill>
              </a:rPr>
              <a:t>В комбинацию гимнаста могут входить статические положения — угол, стойка на руках, элементы над и под жердями, элементы в упоре и упоре на руках, элементы с вращением по сальто и без. Концовка комбинации — это соскок</a:t>
            </a:r>
            <a:r>
              <a:rPr lang="ru-RU" sz="2000" dirty="0" smtClean="0">
                <a:solidFill>
                  <a:srgbClr val="002060"/>
                </a:solidFill>
              </a:rPr>
              <a:t>. 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23554" name="Picture 2" descr="Спортивная гимнастика Брусья">
            <a:hlinkClick r:id="rId2" tooltip="Спортивная гимнастика Брусья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285860"/>
            <a:ext cx="4005088" cy="273630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85728"/>
            <a:ext cx="7715304" cy="707886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Monotype Corsiva" pitchFamily="66" charset="0"/>
              </a:rPr>
              <a:t>Перекладина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43240" y="1428736"/>
            <a:ext cx="2500330" cy="4770537"/>
          </a:xfrm>
          <a:prstGeom prst="rect">
            <a:avLst/>
          </a:prstGeom>
          <a:ln w="38100">
            <a:solidFill>
              <a:srgbClr val="00206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C00000"/>
                </a:solidFill>
              </a:rPr>
              <a:t>Перекладина</a:t>
            </a:r>
            <a:r>
              <a:rPr lang="ru-RU" sz="1900" dirty="0" smtClean="0">
                <a:solidFill>
                  <a:srgbClr val="C00000"/>
                </a:solidFill>
              </a:rPr>
              <a:t> или </a:t>
            </a:r>
            <a:r>
              <a:rPr lang="ru-RU" sz="1900" b="1" dirty="0" smtClean="0">
                <a:solidFill>
                  <a:srgbClr val="C00000"/>
                </a:solidFill>
              </a:rPr>
              <a:t>турник</a:t>
            </a:r>
            <a:r>
              <a:rPr lang="ru-RU" sz="1900" dirty="0" smtClean="0">
                <a:solidFill>
                  <a:srgbClr val="002060"/>
                </a:solidFill>
              </a:rPr>
              <a:t> — один из снарядов в спортивной гимнастике. Упражнения на перекладине входят в программу мужских соревнований. Перекладина — штанга из стали, закреплённая на вертикальных стойках и зафиксированная при помощи стальных растяжек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8" descr="400px-Figure_on_horizontal_b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929322" y="1928802"/>
            <a:ext cx="2357454" cy="364333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928802"/>
            <a:ext cx="2428892" cy="3743327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358214" y="6072206"/>
            <a:ext cx="500066" cy="571504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8358246" cy="707886"/>
          </a:xfrm>
          <a:prstGeom prst="rect">
            <a:avLst/>
          </a:prstGeom>
          <a:ln w="38100">
            <a:solidFill>
              <a:srgbClr val="00206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Monotype Corsiva" pitchFamily="66" charset="0"/>
              </a:rPr>
              <a:t>История художественной гимнастики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357298"/>
            <a:ext cx="2500330" cy="4801314"/>
          </a:xfrm>
          <a:prstGeom prst="rect">
            <a:avLst/>
          </a:prstGeom>
          <a:ln w="38100">
            <a:solidFill>
              <a:srgbClr val="00206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Художественная гимнастика </a:t>
            </a:r>
            <a:r>
              <a:rPr lang="ru-RU" dirty="0" smtClean="0">
                <a:solidFill>
                  <a:srgbClr val="002060"/>
                </a:solidFill>
              </a:rPr>
              <a:t>— сравнительно молодой вид спорта; своим появлением он обязан мэтрам балета прославленного </a:t>
            </a:r>
            <a:r>
              <a:rPr lang="ru-RU" dirty="0" err="1" smtClean="0">
                <a:solidFill>
                  <a:srgbClr val="002060"/>
                </a:solidFill>
              </a:rPr>
              <a:t>Мариинского</a:t>
            </a:r>
            <a:r>
              <a:rPr lang="ru-RU" dirty="0" smtClean="0">
                <a:solidFill>
                  <a:srgbClr val="002060"/>
                </a:solidFill>
              </a:rPr>
              <a:t> театра.             За небольшой срок своего существования этот вид спорта завоевал мировую признательность и имеет многочисленных поклонников во всех уголках земного шара. 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1214422"/>
            <a:ext cx="3786214" cy="5355312"/>
          </a:xfrm>
          <a:prstGeom prst="rect">
            <a:avLst/>
          </a:prstGeom>
          <a:ln w="38100">
            <a:solidFill>
              <a:srgbClr val="00206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 апреле 1941 года, был организован и проведен первый чемпионат по художественной гимнастике. </a:t>
            </a:r>
            <a:r>
              <a:rPr lang="ru-RU" dirty="0" smtClean="0">
                <a:solidFill>
                  <a:srgbClr val="002060"/>
                </a:solidFill>
              </a:rPr>
              <a:t>Гимнастки начинают выезжать за пределы СССР с показательными выступлениями в Бельгию, Францию, ФРГ. После этого художественная гимнастика была признана Международной федерацией гимнастики видом спорта. </a:t>
            </a:r>
            <a:r>
              <a:rPr lang="ru-RU" dirty="0" smtClean="0">
                <a:solidFill>
                  <a:srgbClr val="C00000"/>
                </a:solidFill>
              </a:rPr>
              <a:t>В 1960 году в Софии проводится первая официальная международная встреча</a:t>
            </a:r>
            <a:r>
              <a:rPr lang="ru-RU" dirty="0" smtClean="0">
                <a:solidFill>
                  <a:srgbClr val="002060"/>
                </a:solidFill>
              </a:rPr>
              <a:t>: Болгария - СССР - Чехословакия, а спустя 3 года </a:t>
            </a:r>
            <a:r>
              <a:rPr lang="ru-RU" u="sng" dirty="0" smtClean="0">
                <a:solidFill>
                  <a:srgbClr val="C00000"/>
                </a:solidFill>
              </a:rPr>
              <a:t>Будапеште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проходят </a:t>
            </a:r>
            <a:r>
              <a:rPr lang="ru-RU" u="sng" dirty="0" smtClean="0">
                <a:solidFill>
                  <a:srgbClr val="C00000"/>
                </a:solidFill>
              </a:rPr>
              <a:t>первые официальные международные соревнования, названные Кубком Европы.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11" descr="14-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071802" y="2214554"/>
            <a:ext cx="1785950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04664"/>
            <a:ext cx="8136904" cy="707886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i="1" spc="50" dirty="0" smtClean="0">
                <a:ln w="11430"/>
                <a:solidFill>
                  <a:srgbClr val="FF0000"/>
                </a:solidFill>
                <a:latin typeface="Monotype Corsiva" pitchFamily="66" charset="0"/>
              </a:rPr>
              <a:t>Происхождение слова «Гимнастика»</a:t>
            </a:r>
            <a:endParaRPr lang="ru-RU" sz="4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571612"/>
            <a:ext cx="3571900" cy="4154984"/>
          </a:xfrm>
          <a:prstGeom prst="rect">
            <a:avLst/>
          </a:prstGeom>
          <a:ln w="28575">
            <a:solidFill>
              <a:srgbClr val="00206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Слово </a:t>
            </a:r>
            <a:r>
              <a:rPr lang="ru-RU" sz="2400" b="1" dirty="0" smtClean="0">
                <a:solidFill>
                  <a:srgbClr val="C00000"/>
                </a:solidFill>
              </a:rPr>
              <a:t>«гимнастика» </a:t>
            </a:r>
            <a:r>
              <a:rPr lang="ru-RU" sz="2400" dirty="0" smtClean="0">
                <a:solidFill>
                  <a:srgbClr val="002060"/>
                </a:solidFill>
              </a:rPr>
              <a:t>произошло от греческого </a:t>
            </a:r>
            <a:r>
              <a:rPr lang="ru-RU" sz="2400" dirty="0" smtClean="0">
                <a:solidFill>
                  <a:srgbClr val="C00000"/>
                </a:solidFill>
              </a:rPr>
              <a:t>« </a:t>
            </a:r>
            <a:r>
              <a:rPr lang="ru-RU" sz="2400" dirty="0" err="1" smtClean="0">
                <a:solidFill>
                  <a:srgbClr val="C00000"/>
                </a:solidFill>
              </a:rPr>
              <a:t>гимнасио</a:t>
            </a:r>
            <a:r>
              <a:rPr lang="ru-RU" sz="2400" dirty="0" smtClean="0">
                <a:solidFill>
                  <a:srgbClr val="C00000"/>
                </a:solidFill>
              </a:rPr>
              <a:t>», </a:t>
            </a:r>
            <a:r>
              <a:rPr lang="ru-RU" sz="2400" dirty="0" smtClean="0">
                <a:solidFill>
                  <a:srgbClr val="002060"/>
                </a:solidFill>
              </a:rPr>
              <a:t>что означает: </a:t>
            </a:r>
            <a:r>
              <a:rPr lang="ru-RU" sz="2400" i="1" u="sng" dirty="0" smtClean="0">
                <a:solidFill>
                  <a:srgbClr val="002060"/>
                </a:solidFill>
              </a:rPr>
              <a:t>тренирую, упражняю. </a:t>
            </a:r>
            <a:r>
              <a:rPr lang="ru-RU" sz="2400" dirty="0" smtClean="0">
                <a:solidFill>
                  <a:srgbClr val="002060"/>
                </a:solidFill>
              </a:rPr>
              <a:t> В любом виде спорта есть элементы гимнастики. Само название и чёткую структуру гимнастика получила в </a:t>
            </a:r>
            <a:r>
              <a:rPr lang="ru-RU" sz="2400" dirty="0" smtClean="0">
                <a:solidFill>
                  <a:srgbClr val="C00000"/>
                </a:solidFill>
              </a:rPr>
              <a:t>Древней Греции. 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6" name="Picture 9" descr="im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00562" y="1428736"/>
            <a:ext cx="3259137" cy="2260601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9" name="Picture 6" descr="CAYBADQ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143380"/>
            <a:ext cx="2592387" cy="203835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357166"/>
            <a:ext cx="7786742" cy="707886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Monotype Corsiva" pitchFamily="66" charset="0"/>
              </a:rPr>
              <a:t>Художественная гимнастика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357298"/>
            <a:ext cx="2071686" cy="4708981"/>
          </a:xfrm>
          <a:prstGeom prst="rect">
            <a:avLst/>
          </a:prstGeom>
          <a:ln w="38100">
            <a:solidFill>
              <a:srgbClr val="00206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Художественная гимнастика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— вид спорта, выполнение под музыку различных гимнастических и танцевальных упражнений без предмета, </a:t>
            </a:r>
            <a:r>
              <a:rPr lang="en-US" sz="2000" dirty="0" smtClean="0">
                <a:solidFill>
                  <a:srgbClr val="002060"/>
                </a:solidFill>
              </a:rPr>
              <a:t>                 </a:t>
            </a:r>
            <a:r>
              <a:rPr lang="ru-RU" sz="2000" dirty="0" smtClean="0">
                <a:solidFill>
                  <a:srgbClr val="002060"/>
                </a:solidFill>
              </a:rPr>
              <a:t>а также </a:t>
            </a:r>
            <a:r>
              <a:rPr lang="en-US" sz="2000" dirty="0" smtClean="0">
                <a:solidFill>
                  <a:srgbClr val="002060"/>
                </a:solidFill>
              </a:rPr>
              <a:t>                      </a:t>
            </a:r>
            <a:r>
              <a:rPr lang="ru-RU" sz="2000" dirty="0" smtClean="0">
                <a:solidFill>
                  <a:srgbClr val="002060"/>
                </a:solidFill>
              </a:rPr>
              <a:t>с предметом (скакалка, обруч, мяч, булавы, лента).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71802" y="5072074"/>
            <a:ext cx="5500726" cy="1631216"/>
          </a:xfrm>
          <a:prstGeom prst="rect">
            <a:avLst/>
          </a:prstGeom>
          <a:ln w="38100">
            <a:solidFill>
              <a:srgbClr val="00206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В последнее время выступления без предмета не проводятся на соревнованиях мирового класса. При групповых выступлениях используются или одновременно два вида предметов или один вид. 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8" name="Picture 8" descr="774px-Rhythmic_gymnasts_pos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643306" y="1285860"/>
            <a:ext cx="4786346" cy="357504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785786" y="6215082"/>
            <a:ext cx="1857388" cy="51077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предметы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57422" y="188640"/>
            <a:ext cx="4071966" cy="707886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Monotype Corsiva" pitchFamily="66" charset="0"/>
              </a:rPr>
              <a:t>Скакалка, обруч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5" name="Picture 3" descr="C:\Documents and Settings\admin\Рабочий стол\Le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196752"/>
            <a:ext cx="3498752" cy="5282952"/>
          </a:xfrm>
          <a:prstGeom prst="rect">
            <a:avLst/>
          </a:prstGeom>
          <a:noFill/>
          <a:ln w="28575">
            <a:solidFill>
              <a:srgbClr val="002060"/>
            </a:solidFill>
            <a:prstDash val="sysDash"/>
          </a:ln>
        </p:spPr>
      </p:pic>
      <p:pic>
        <p:nvPicPr>
          <p:cNvPr id="6" name="Picture 5" descr="C:\Documents and Settings\admin\Рабочий стол\19th+Commonwealth+Games+Day+10+Rhythmic+Gymnastics+VX3o2K6EgfB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96752"/>
            <a:ext cx="3498752" cy="5328592"/>
          </a:xfrm>
          <a:prstGeom prst="rect">
            <a:avLst/>
          </a:prstGeom>
          <a:noFill/>
          <a:ln w="28575">
            <a:solidFill>
              <a:srgbClr val="002060"/>
            </a:solidFill>
            <a:prstDash val="sysDash"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188640"/>
            <a:ext cx="4071966" cy="707886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Monotype Corsiva" pitchFamily="66" charset="0"/>
              </a:rPr>
              <a:t>Мяч, лента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Documents and Settings\admin\Рабочий стол\son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3" y="1196752"/>
            <a:ext cx="3357587" cy="5304082"/>
          </a:xfrm>
          <a:prstGeom prst="rect">
            <a:avLst/>
          </a:prstGeom>
          <a:noFill/>
          <a:ln w="28575">
            <a:solidFill>
              <a:srgbClr val="002060"/>
            </a:solidFill>
            <a:prstDash val="sysDash"/>
          </a:ln>
        </p:spPr>
      </p:pic>
      <p:pic>
        <p:nvPicPr>
          <p:cNvPr id="5" name="Picture 3" descr="C:\Documents and Settings\admin\Рабочий стол\0013729c05180a1a60a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268760"/>
            <a:ext cx="3290840" cy="5160636"/>
          </a:xfrm>
          <a:prstGeom prst="rect">
            <a:avLst/>
          </a:prstGeom>
          <a:noFill/>
          <a:ln w="28575">
            <a:solidFill>
              <a:srgbClr val="002060"/>
            </a:solidFill>
            <a:prstDash val="sysDash"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428604"/>
            <a:ext cx="4071966" cy="707886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Monotype Corsiva" pitchFamily="66" charset="0"/>
              </a:rPr>
              <a:t>Булава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Picture 2" descr="C:\Documents and Settings\admin\Рабочий стол\000cf1bdd24509aa058b1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412776"/>
            <a:ext cx="3282728" cy="4929222"/>
          </a:xfrm>
          <a:prstGeom prst="rect">
            <a:avLst/>
          </a:prstGeom>
          <a:noFill/>
          <a:ln w="28575">
            <a:solidFill>
              <a:srgbClr val="002060"/>
            </a:solidFill>
            <a:prstDash val="sysDash"/>
          </a:ln>
        </p:spPr>
      </p:pic>
      <p:pic>
        <p:nvPicPr>
          <p:cNvPr id="3076" name="Picture 4" descr="C:\Documents and Settings\admin\Рабочий стол\zhuko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412776"/>
            <a:ext cx="3372694" cy="5020816"/>
          </a:xfrm>
          <a:prstGeom prst="rect">
            <a:avLst/>
          </a:prstGeom>
          <a:noFill/>
          <a:ln w="28575">
            <a:solidFill>
              <a:srgbClr val="002060"/>
            </a:solidFill>
            <a:prstDash val="sysDash"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04664"/>
            <a:ext cx="7560840" cy="769441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Олимпийская история</a:t>
            </a:r>
            <a:endParaRPr lang="ru-RU" sz="44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484784"/>
            <a:ext cx="3960440" cy="4819781"/>
          </a:xfrm>
          <a:prstGeom prst="rect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1980 </a:t>
            </a:r>
            <a:r>
              <a:rPr lang="ru-RU" sz="2400" dirty="0" smtClean="0">
                <a:solidFill>
                  <a:srgbClr val="002060"/>
                </a:solidFill>
              </a:rPr>
              <a:t>год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— стал для художественной гимнастики поворотным, после завершения Олимпийских игр в Москве, на конгрессе МОК было принято решение о включении этого вида спорта в программу Олимпийских игр.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Олимпийская же история художественной гимнастики начинается в </a:t>
            </a:r>
            <a:r>
              <a:rPr lang="ru-RU" sz="2400" b="1" dirty="0" smtClean="0">
                <a:solidFill>
                  <a:srgbClr val="C00000"/>
                </a:solidFill>
              </a:rPr>
              <a:t>1984</a:t>
            </a:r>
            <a:r>
              <a:rPr lang="ru-RU" sz="2400" dirty="0" smtClean="0">
                <a:solidFill>
                  <a:srgbClr val="002060"/>
                </a:solidFill>
              </a:rPr>
              <a:t> году, когда первое Олимпийское золото завоевала в Лос-Анджелесе канадка Лори Фанг.</a:t>
            </a:r>
          </a:p>
        </p:txBody>
      </p:sp>
      <p:pic>
        <p:nvPicPr>
          <p:cNvPr id="5" name="Рисунок 4" descr="f_65535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1976">
            <a:off x="5534328" y="2014597"/>
            <a:ext cx="3181887" cy="3853917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62" y="285728"/>
            <a:ext cx="7286675" cy="646331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Monotype Corsiva" pitchFamily="66" charset="0"/>
              </a:rPr>
              <a:t>Выдающиеся гимнасты и гимнастки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293096"/>
            <a:ext cx="8136904" cy="3471720"/>
          </a:xfrm>
          <a:prstGeom prst="rect">
            <a:avLst/>
          </a:prstGeom>
          <a:noFill/>
          <a:ln w="38100">
            <a:solidFill>
              <a:srgbClr val="00206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numCol="2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Алина </a:t>
            </a:r>
            <a:r>
              <a:rPr lang="ru-RU" sz="2400" b="1" dirty="0" err="1" smtClean="0">
                <a:solidFill>
                  <a:srgbClr val="C00000"/>
                </a:solidFill>
                <a:latin typeface="Arial Black" pitchFamily="34" charset="0"/>
              </a:rPr>
              <a:t>Кабаева</a:t>
            </a:r>
            <a:endParaRPr lang="ru-RU" sz="24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Евгения </a:t>
            </a:r>
            <a:r>
              <a:rPr lang="ru-RU" sz="2400" b="1" dirty="0" err="1" smtClean="0">
                <a:solidFill>
                  <a:srgbClr val="C00000"/>
                </a:solidFill>
                <a:latin typeface="Arial Black" pitchFamily="34" charset="0"/>
              </a:rPr>
              <a:t>Канаева</a:t>
            </a:r>
            <a:endParaRPr lang="ru-RU" sz="24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Николай Андрианов</a:t>
            </a:r>
            <a:endParaRPr lang="ru-RU" sz="24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Ирина Чащина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Алексей </a:t>
            </a:r>
            <a:r>
              <a:rPr lang="ru-RU" sz="2400" b="1" dirty="0" err="1" smtClean="0">
                <a:solidFill>
                  <a:srgbClr val="C00000"/>
                </a:solidFill>
                <a:latin typeface="Arial Black" pitchFamily="34" charset="0"/>
              </a:rPr>
              <a:t>Немов</a:t>
            </a:r>
            <a:endParaRPr lang="ru-RU" sz="24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Светлана </a:t>
            </a:r>
            <a:r>
              <a:rPr lang="ru-RU" sz="2400" b="1" dirty="0" err="1" smtClean="0">
                <a:solidFill>
                  <a:srgbClr val="C00000"/>
                </a:solidFill>
                <a:latin typeface="Arial Black" pitchFamily="34" charset="0"/>
              </a:rPr>
              <a:t>Хоркина</a:t>
            </a:r>
            <a:endParaRPr lang="ru-RU" sz="24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lang="ru-RU" sz="24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lang="ru-RU" sz="24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lang="ru-RU" sz="24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lang="ru-RU" sz="24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Антон </a:t>
            </a:r>
            <a:r>
              <a:rPr lang="ru-RU" sz="2400" b="1" dirty="0" err="1" smtClean="0">
                <a:solidFill>
                  <a:srgbClr val="C00000"/>
                </a:solidFill>
                <a:latin typeface="Arial Black" pitchFamily="34" charset="0"/>
              </a:rPr>
              <a:t>Голоцуцков</a:t>
            </a:r>
            <a:endParaRPr lang="ru-RU" sz="24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2400" b="1" dirty="0" err="1" smtClean="0">
                <a:solidFill>
                  <a:srgbClr val="C00000"/>
                </a:solidFill>
                <a:latin typeface="Arial Black" pitchFamily="34" charset="0"/>
              </a:rPr>
              <a:t>Ляйсан</a:t>
            </a: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Arial Black" pitchFamily="34" charset="0"/>
              </a:rPr>
              <a:t>Утяшева</a:t>
            </a:r>
            <a:endParaRPr lang="ru-RU" sz="24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2400" b="1" dirty="0" err="1" smtClean="0">
                <a:solidFill>
                  <a:srgbClr val="C00000"/>
                </a:solidFill>
                <a:latin typeface="Arial Black" pitchFamily="34" charset="0"/>
              </a:rPr>
              <a:t>Алия</a:t>
            </a: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 Мустафина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Лариса </a:t>
            </a:r>
            <a:r>
              <a:rPr lang="ru-RU" sz="2400" b="1" dirty="0" err="1" smtClean="0">
                <a:solidFill>
                  <a:srgbClr val="C00000"/>
                </a:solidFill>
                <a:latin typeface="Arial Black" pitchFamily="34" charset="0"/>
              </a:rPr>
              <a:t>Латынина</a:t>
            </a:r>
            <a:endParaRPr lang="ru-RU" sz="24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Александр </a:t>
            </a:r>
            <a:r>
              <a:rPr lang="ru-RU" sz="2400" b="1" dirty="0" err="1" smtClean="0">
                <a:solidFill>
                  <a:srgbClr val="C00000"/>
                </a:solidFill>
                <a:latin typeface="Arial Black" pitchFamily="34" charset="0"/>
              </a:rPr>
              <a:t>Баландин</a:t>
            </a:r>
            <a:endParaRPr lang="ru-RU" sz="24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Денис </a:t>
            </a:r>
            <a:r>
              <a:rPr lang="ru-RU" sz="2400" b="1" dirty="0" err="1" smtClean="0">
                <a:solidFill>
                  <a:srgbClr val="C00000"/>
                </a:solidFill>
                <a:latin typeface="Arial Black" pitchFamily="34" charset="0"/>
              </a:rPr>
              <a:t>Аблязин</a:t>
            </a:r>
            <a:endParaRPr lang="ru-RU" sz="24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lang="ru-RU" sz="24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lang="ru-RU" sz="19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90000"/>
              </a:lnSpc>
              <a:defRPr/>
            </a:pPr>
            <a:endParaRPr lang="ru-RU" sz="19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90000"/>
              </a:lnSpc>
              <a:defRPr/>
            </a:pPr>
            <a:endParaRPr lang="ru-RU" sz="19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90000"/>
              </a:lnSpc>
              <a:defRPr/>
            </a:pPr>
            <a:endParaRPr lang="ru-RU" sz="1900" dirty="0" smtClean="0">
              <a:solidFill>
                <a:srgbClr val="C00000"/>
              </a:solidFill>
            </a:endParaRPr>
          </a:p>
        </p:txBody>
      </p:sp>
      <p:pic>
        <p:nvPicPr>
          <p:cNvPr id="7" name="Picture 2" descr="C:\Documents and Settings\admin\Рабочий стол\rhythmic-gymnast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3888432" cy="2988971"/>
          </a:xfrm>
          <a:prstGeom prst="rect">
            <a:avLst/>
          </a:prstGeom>
          <a:noFill/>
          <a:ln w="28575">
            <a:solidFill>
              <a:srgbClr val="002060"/>
            </a:solidFill>
            <a:prstDash val="dash"/>
          </a:ln>
        </p:spPr>
      </p:pic>
      <p:pic>
        <p:nvPicPr>
          <p:cNvPr id="29697" name="Picture 1" descr="C:\Users\User\Desktop\IMG_60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124744"/>
            <a:ext cx="4783519" cy="2952328"/>
          </a:xfrm>
          <a:prstGeom prst="rect">
            <a:avLst/>
          </a:prstGeom>
          <a:noFill/>
          <a:ln w="38100">
            <a:solidFill>
              <a:srgbClr val="002060"/>
            </a:solidFill>
            <a:prstDash val="dash"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967422">
            <a:off x="408494" y="-377250"/>
            <a:ext cx="8397025" cy="74789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endParaRPr lang="ru-RU" sz="9600" b="1" dirty="0" smtClean="0">
              <a:ln>
                <a:prstDash val="solid"/>
              </a:ln>
              <a:solidFill>
                <a:srgbClr val="0000FF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ru-RU" sz="9600" b="1" dirty="0" smtClean="0">
                <a:ln>
                  <a:prstDash val="solid"/>
                </a:ln>
                <a:solidFill>
                  <a:srgbClr val="0000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ГИМНАСТИКА В</a:t>
            </a:r>
          </a:p>
          <a:p>
            <a:pPr algn="ctr"/>
            <a:r>
              <a:rPr lang="ru-RU" sz="9600" b="1" cap="none" spc="0" dirty="0" smtClean="0">
                <a:ln>
                  <a:prstDash val="solid"/>
                </a:ln>
                <a:solidFill>
                  <a:srgbClr val="0000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ШКОЛЕ</a:t>
            </a:r>
          </a:p>
          <a:p>
            <a:pPr algn="ctr"/>
            <a:endParaRPr lang="ru-RU" sz="9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4071942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ГИМНАСТИКА – </a:t>
            </a:r>
          </a:p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это разнообразные </a:t>
            </a:r>
          </a:p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физические упражнения.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79877" name="Picture 5" descr="C:\Users\User\Desktop\skr_080620121732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8568"/>
            <a:ext cx="6357982" cy="400552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User\Desktop\hello_html_m267d07e9.jpg"/>
          <p:cNvPicPr>
            <a:picLocks noChangeAspect="1" noChangeArrowheads="1"/>
          </p:cNvPicPr>
          <p:nvPr/>
        </p:nvPicPr>
        <p:blipFill>
          <a:blip r:embed="rId2" cstate="print"/>
          <a:srcRect t="6249" r="50782" b="9376"/>
          <a:stretch>
            <a:fillRect/>
          </a:stretch>
        </p:blipFill>
        <p:spPr bwMode="auto">
          <a:xfrm>
            <a:off x="0" y="0"/>
            <a:ext cx="4286248" cy="3673953"/>
          </a:xfrm>
          <a:prstGeom prst="rect">
            <a:avLst/>
          </a:prstGeom>
          <a:noFill/>
        </p:spPr>
      </p:pic>
      <p:pic>
        <p:nvPicPr>
          <p:cNvPr id="2050" name="Picture 2" descr="C:\Users\User\Desktop\hello_html_m267d07e9.jpg"/>
          <p:cNvPicPr>
            <a:picLocks noChangeAspect="1" noChangeArrowheads="1"/>
          </p:cNvPicPr>
          <p:nvPr/>
        </p:nvPicPr>
        <p:blipFill>
          <a:blip r:embed="rId2" cstate="print"/>
          <a:srcRect l="50000" b="8984"/>
          <a:stretch>
            <a:fillRect/>
          </a:stretch>
        </p:blipFill>
        <p:spPr bwMode="auto">
          <a:xfrm>
            <a:off x="5500662" y="3541983"/>
            <a:ext cx="3643338" cy="331601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20315564">
            <a:off x="-17008" y="3170006"/>
            <a:ext cx="92614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СТРОЕВЫЕ УПРАЖНЕНИЯ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C:\Users\User\Desktop\image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0892" cy="2857496"/>
          </a:xfrm>
          <a:prstGeom prst="rect">
            <a:avLst/>
          </a:prstGeom>
          <a:noFill/>
        </p:spPr>
      </p:pic>
      <p:pic>
        <p:nvPicPr>
          <p:cNvPr id="76803" name="Picture 3" descr="C:\Users\User\Desktop\img_3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7766" y="0"/>
            <a:ext cx="4136234" cy="2757489"/>
          </a:xfrm>
          <a:prstGeom prst="rect">
            <a:avLst/>
          </a:prstGeom>
          <a:noFill/>
        </p:spPr>
      </p:pic>
      <p:pic>
        <p:nvPicPr>
          <p:cNvPr id="76804" name="Picture 4" descr="C:\Users\User\Desktop\img.jpg"/>
          <p:cNvPicPr>
            <a:picLocks noChangeAspect="1" noChangeArrowheads="1"/>
          </p:cNvPicPr>
          <p:nvPr/>
        </p:nvPicPr>
        <p:blipFill>
          <a:blip r:embed="rId4" cstate="print"/>
          <a:srcRect t="14584" b="10416"/>
          <a:stretch>
            <a:fillRect/>
          </a:stretch>
        </p:blipFill>
        <p:spPr bwMode="auto">
          <a:xfrm>
            <a:off x="0" y="4286232"/>
            <a:ext cx="4572000" cy="2571768"/>
          </a:xfrm>
          <a:prstGeom prst="rect">
            <a:avLst/>
          </a:prstGeom>
          <a:noFill/>
        </p:spPr>
      </p:pic>
      <p:pic>
        <p:nvPicPr>
          <p:cNvPr id="76805" name="Picture 5" descr="C:\Users\User\Desktop\85579_html_m5fd188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98987" y="4214818"/>
            <a:ext cx="3945014" cy="264318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2643182"/>
            <a:ext cx="954794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ОБЩЕРАЗВИВАЮЩИЕ </a:t>
            </a:r>
          </a:p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УПРАЖНЕНИЯ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04664"/>
            <a:ext cx="8136904" cy="707886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i="1" spc="50" dirty="0" smtClean="0">
                <a:ln w="11430"/>
                <a:solidFill>
                  <a:srgbClr val="FF0000"/>
                </a:solidFill>
                <a:latin typeface="Monotype Corsiva" pitchFamily="66" charset="0"/>
              </a:rPr>
              <a:t>Происхождение слова «Гимнастика»</a:t>
            </a:r>
            <a:endParaRPr lang="ru-RU" sz="4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428736"/>
            <a:ext cx="3643338" cy="2308324"/>
          </a:xfrm>
          <a:prstGeom prst="rect">
            <a:avLst/>
          </a:prstGeom>
          <a:ln w="28575">
            <a:solidFill>
              <a:srgbClr val="00206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В то время гимнастикой называли практически все физические упражнения. Она помогала приобрести силу, развить гибкость, ловкость, выносливость.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2285984" y="4000504"/>
            <a:ext cx="4857784" cy="2677656"/>
          </a:xfrm>
          <a:prstGeom prst="rect">
            <a:avLst/>
          </a:prstGeom>
          <a:ln w="28575">
            <a:solidFill>
              <a:srgbClr val="002060"/>
            </a:solidFill>
            <a:prstDash val="sysDash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Сейчас гимнастику выделяют как отдельный вид спорта. Гимнастика является важнейшим направлением физической культуре, с помощью которой возможно развитие всех физических качеств.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7" name="Picture 4" descr="learnenglish-central-stories-ancient-olympics-330x2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428736"/>
            <a:ext cx="3143272" cy="2449511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C:\Users\User\Desktop\hello_html_m719e64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4714876" cy="2849651"/>
          </a:xfrm>
          <a:prstGeom prst="rect">
            <a:avLst/>
          </a:prstGeom>
          <a:noFill/>
        </p:spPr>
      </p:pic>
      <p:pic>
        <p:nvPicPr>
          <p:cNvPr id="77829" name="Picture 5" descr="C:\Users\User\Desktop\100243_html_3841a3b9.gif"/>
          <p:cNvPicPr>
            <a:picLocks noChangeAspect="1" noChangeArrowheads="1"/>
          </p:cNvPicPr>
          <p:nvPr/>
        </p:nvPicPr>
        <p:blipFill>
          <a:blip r:embed="rId3" cstate="print"/>
          <a:srcRect l="51318"/>
          <a:stretch>
            <a:fillRect/>
          </a:stretch>
        </p:blipFill>
        <p:spPr bwMode="auto">
          <a:xfrm>
            <a:off x="0" y="3890131"/>
            <a:ext cx="3000364" cy="2967869"/>
          </a:xfrm>
          <a:prstGeom prst="rect">
            <a:avLst/>
          </a:prstGeom>
          <a:noFill/>
        </p:spPr>
      </p:pic>
      <p:pic>
        <p:nvPicPr>
          <p:cNvPr id="77830" name="Picture 6" descr="C:\Users\User\Desktop\de2bf5c14bf43df1b6e0ce33290a9625c6611a3f.jpg"/>
          <p:cNvPicPr>
            <a:picLocks noChangeAspect="1" noChangeArrowheads="1"/>
          </p:cNvPicPr>
          <p:nvPr/>
        </p:nvPicPr>
        <p:blipFill>
          <a:blip r:embed="rId4" cstate="print"/>
          <a:srcRect l="20673" r="18750"/>
          <a:stretch>
            <a:fillRect/>
          </a:stretch>
        </p:blipFill>
        <p:spPr bwMode="auto">
          <a:xfrm>
            <a:off x="5543531" y="0"/>
            <a:ext cx="3600470" cy="285749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" y="2967335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УПРАЖНЕНИЯ НА СНАРЯДАХ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77831" name="Picture 7" descr="C:\Users\User\Desktop\0016-011-Uprazhnenija-v-dvizhenii-v-ravnovesii.jpg"/>
          <p:cNvPicPr>
            <a:picLocks noChangeAspect="1" noChangeArrowheads="1"/>
          </p:cNvPicPr>
          <p:nvPr/>
        </p:nvPicPr>
        <p:blipFill>
          <a:blip r:embed="rId5" cstate="print"/>
          <a:srcRect l="13891" t="16432" b="9083"/>
          <a:stretch>
            <a:fillRect/>
          </a:stretch>
        </p:blipFill>
        <p:spPr bwMode="auto">
          <a:xfrm>
            <a:off x="4071934" y="3929066"/>
            <a:ext cx="5072066" cy="292893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C:\Users\User\Desktop\normal_8march_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0"/>
            <a:ext cx="3810000" cy="2857500"/>
          </a:xfrm>
          <a:prstGeom prst="rect">
            <a:avLst/>
          </a:prstGeom>
          <a:noFill/>
        </p:spPr>
      </p:pic>
      <p:pic>
        <p:nvPicPr>
          <p:cNvPr id="78851" name="Picture 3" descr="C:\Users\User\Desktop\44-4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007943"/>
            <a:ext cx="4286248" cy="2850057"/>
          </a:xfrm>
          <a:prstGeom prst="rect">
            <a:avLst/>
          </a:prstGeom>
          <a:noFill/>
        </p:spPr>
      </p:pic>
      <p:pic>
        <p:nvPicPr>
          <p:cNvPr id="78854" name="Picture 6" descr="C:\Users\User\Desktop\113147053_3731091_Podvijnie_igri_na_ravnoves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4714876" cy="3367768"/>
          </a:xfrm>
          <a:prstGeom prst="rect">
            <a:avLst/>
          </a:prstGeom>
          <a:noFill/>
        </p:spPr>
      </p:pic>
      <p:pic>
        <p:nvPicPr>
          <p:cNvPr id="78855" name="Picture 7" descr="C:\Users\User\Desktop\uprazhnenija-na-koordinaciju_2-300x2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29065"/>
            <a:ext cx="4286248" cy="292893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" y="300037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4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УПРАЖНЕНИЕ НА РАВНОВЕСИЕ</a:t>
            </a:r>
            <a:endParaRPr lang="ru-RU" sz="4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 descr="IMG_00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348038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 descr="IMG_0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4335463"/>
            <a:ext cx="3492500" cy="252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7" descr="IMG_00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4350633"/>
            <a:ext cx="3571869" cy="2507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8" descr="IMG_00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42952" y="0"/>
            <a:ext cx="5401049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97543" y="2560992"/>
            <a:ext cx="84622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kern="10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Impact"/>
              </a:rPr>
              <a:t>Акробатические      упражнения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5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8351838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Перекаты   в   группировке</a:t>
            </a:r>
          </a:p>
        </p:txBody>
      </p:sp>
      <p:pic>
        <p:nvPicPr>
          <p:cNvPr id="5123" name="Picture 6" descr="IMG_00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25538"/>
            <a:ext cx="8569325" cy="5400675"/>
          </a:xfrm>
          <a:prstGeom prst="rect">
            <a:avLst/>
          </a:prstGeom>
          <a:noFill/>
          <a:ln w="76200" cmpd="tri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IMG_0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268413"/>
            <a:ext cx="7345362" cy="5305425"/>
          </a:xfrm>
          <a:prstGeom prst="rect">
            <a:avLst/>
          </a:prstGeom>
          <a:noFill/>
          <a:ln w="76200" cmpd="tri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4339" name="WordArt 5"/>
          <p:cNvSpPr>
            <a:spLocks noChangeArrowheads="1" noChangeShapeType="1" noTextEdit="1"/>
          </p:cNvSpPr>
          <p:nvPr/>
        </p:nvSpPr>
        <p:spPr bwMode="auto">
          <a:xfrm>
            <a:off x="1116013" y="333375"/>
            <a:ext cx="705643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Стойка  на  лопатках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IMG_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989138"/>
            <a:ext cx="8713787" cy="3756025"/>
          </a:xfrm>
          <a:prstGeom prst="rect">
            <a:avLst/>
          </a:prstGeom>
          <a:noFill/>
          <a:ln w="76200" cmpd="tri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3315" name="WordArt 5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8640762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Стойка  на  лопатках  с  согнутыми  ногами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5"/>
          <p:cNvSpPr>
            <a:spLocks noChangeArrowheads="1" noChangeShapeType="1" noTextEdit="1"/>
          </p:cNvSpPr>
          <p:nvPr/>
        </p:nvSpPr>
        <p:spPr bwMode="auto">
          <a:xfrm>
            <a:off x="684213" y="188913"/>
            <a:ext cx="8064500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Кувырок   вперёд</a:t>
            </a:r>
          </a:p>
        </p:txBody>
      </p:sp>
      <p:pic>
        <p:nvPicPr>
          <p:cNvPr id="10242" name="Picture 2" descr="http://microbik.ru/dostb/%D0%A3%D1%87%D0%B5%D0%B1%D0%BD%D0%B0%D1%8F+%D0%BA%D0%B0%D1%80%D1%82%D0%BE%D1%87%D0%BA%D0%B0+%E2%84%961+%D0%93%D1%80%D1%83%D0%BF%D0%BF%D0%B8%D1%80%D0%BE%D0%B2%D0%BA%D0%B8b/9333_html_423f1bf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277" y="1928802"/>
            <a:ext cx="8559565" cy="2763022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IMG_00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125538"/>
            <a:ext cx="6624637" cy="5491162"/>
          </a:xfrm>
          <a:prstGeom prst="rect">
            <a:avLst/>
          </a:prstGeom>
          <a:noFill/>
          <a:ln w="76200" cmpd="tri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9219" name="WordArt 5"/>
          <p:cNvSpPr>
            <a:spLocks noChangeArrowheads="1" noChangeShapeType="1" noTextEdit="1"/>
          </p:cNvSpPr>
          <p:nvPr/>
        </p:nvSpPr>
        <p:spPr bwMode="auto">
          <a:xfrm>
            <a:off x="468313" y="260350"/>
            <a:ext cx="82073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Длинный  кувырок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4"/>
          <p:cNvSpPr>
            <a:spLocks noChangeArrowheads="1" noChangeShapeType="1" noTextEdit="1"/>
          </p:cNvSpPr>
          <p:nvPr/>
        </p:nvSpPr>
        <p:spPr bwMode="auto">
          <a:xfrm>
            <a:off x="323850" y="404813"/>
            <a:ext cx="331152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Кувырок   назад</a:t>
            </a:r>
          </a:p>
        </p:txBody>
      </p:sp>
      <p:sp>
        <p:nvSpPr>
          <p:cNvPr id="8195" name="WordArt 5"/>
          <p:cNvSpPr>
            <a:spLocks noChangeArrowheads="1" noChangeShapeType="1" noTextEdit="1"/>
          </p:cNvSpPr>
          <p:nvPr/>
        </p:nvSpPr>
        <p:spPr bwMode="auto">
          <a:xfrm>
            <a:off x="3059113" y="6021388"/>
            <a:ext cx="583406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Кувырок   назад  в  стойку  ноги  врозь</a:t>
            </a:r>
          </a:p>
        </p:txBody>
      </p:sp>
      <p:pic>
        <p:nvPicPr>
          <p:cNvPr id="8196" name="Picture 6" descr="I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125538"/>
            <a:ext cx="5256212" cy="2419350"/>
          </a:xfrm>
          <a:prstGeom prst="rect">
            <a:avLst/>
          </a:prstGeom>
          <a:noFill/>
          <a:ln w="76200" cmpd="tri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8197" name="Picture 7" descr="IMG_00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3743325"/>
            <a:ext cx="8356600" cy="2198688"/>
          </a:xfrm>
          <a:prstGeom prst="rect">
            <a:avLst/>
          </a:prstGeom>
          <a:noFill/>
          <a:ln w="76200" cmpd="tri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Мост"  из  положения  лёжа  на  спине</a:t>
            </a:r>
            <a:endParaRPr lang="ru-RU" sz="3600" dirty="0"/>
          </a:p>
        </p:txBody>
      </p:sp>
      <p:pic>
        <p:nvPicPr>
          <p:cNvPr id="3" name="Picture 5" descr="IMG_00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63389"/>
            <a:ext cx="8286776" cy="5694611"/>
          </a:xfrm>
          <a:prstGeom prst="rect">
            <a:avLst/>
          </a:prstGeom>
          <a:noFill/>
          <a:ln w="76200" cmpd="tri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136904" cy="707886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i="1" spc="50" dirty="0" smtClean="0">
                <a:ln w="11430"/>
                <a:solidFill>
                  <a:srgbClr val="FF0000"/>
                </a:solidFill>
                <a:latin typeface="Monotype Corsiva" pitchFamily="66" charset="0"/>
              </a:rPr>
              <a:t>Происхождение слова «Гимнастика»</a:t>
            </a:r>
            <a:endParaRPr lang="ru-RU" sz="4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340768"/>
            <a:ext cx="3240360" cy="4893647"/>
          </a:xfrm>
          <a:prstGeom prst="rect">
            <a:avLst/>
          </a:prstGeom>
          <a:ln w="38100">
            <a:solidFill>
              <a:srgbClr val="00206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i="1" u="sng" dirty="0" smtClean="0">
                <a:solidFill>
                  <a:srgbClr val="FF0000"/>
                </a:solidFill>
              </a:rPr>
              <a:t>Гимнастика</a:t>
            </a:r>
            <a:r>
              <a:rPr lang="ru-RU" sz="2600" dirty="0" smtClean="0">
                <a:solidFill>
                  <a:srgbClr val="FF0000"/>
                </a:solidFill>
              </a:rPr>
              <a:t> </a:t>
            </a:r>
            <a:r>
              <a:rPr lang="ru-RU" sz="2600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ru-RU" sz="2600" dirty="0" smtClean="0">
                <a:solidFill>
                  <a:srgbClr val="002060"/>
                </a:solidFill>
              </a:rPr>
              <a:t>система методически проводимых приемов движения тела и частей его (физических упражнений) с целью укрепления организма и достижения определенных результатов. </a:t>
            </a:r>
            <a:endParaRPr lang="ru-RU" sz="26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vimage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1571612"/>
            <a:ext cx="4433146" cy="4104456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4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84248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Стойка  на  голове  и  руках</a:t>
            </a:r>
          </a:p>
        </p:txBody>
      </p:sp>
      <p:pic>
        <p:nvPicPr>
          <p:cNvPr id="15363" name="Picture 5" descr="IMG_0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052513"/>
            <a:ext cx="7416800" cy="5210175"/>
          </a:xfrm>
          <a:prstGeom prst="rect">
            <a:avLst/>
          </a:prstGeom>
          <a:noFill/>
          <a:ln w="76200" cmpd="tri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4"/>
          <p:cNvSpPr>
            <a:spLocks noChangeArrowheads="1" noChangeShapeType="1" noTextEdit="1"/>
          </p:cNvSpPr>
          <p:nvPr/>
        </p:nvSpPr>
        <p:spPr bwMode="auto">
          <a:xfrm>
            <a:off x="827088" y="260350"/>
            <a:ext cx="76327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Переворот  в  сторону</a:t>
            </a:r>
          </a:p>
        </p:txBody>
      </p:sp>
      <p:pic>
        <p:nvPicPr>
          <p:cNvPr id="16387" name="Picture 5" descr="I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060575"/>
            <a:ext cx="8640762" cy="3414713"/>
          </a:xfrm>
          <a:prstGeom prst="rect">
            <a:avLst/>
          </a:prstGeom>
          <a:noFill/>
          <a:ln w="76200" cmpd="tri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29642" cy="100010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Правила поведения на занятиях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928670"/>
            <a:ext cx="850112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Перед выполнением сложных гимнастических упражнений необходима разминка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 Нельзя выполнять самостоятельно сложные упражнения без страховки 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 Перед началом занятий на снарядах следует убедиться, что они исправны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 Спускаться с каната следует постепенно, перехватывая его руками и ногами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 При соскоке со снарядов приземляться надо на обе ноги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 Начинать выполнять упражнение, только по команде учителя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 При выполнении упражнений в строю или друг за другом, соблюдать дистанцию</a:t>
            </a:r>
            <a:endParaRPr lang="ru-RU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sz="4000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Правила  техники  безопасности  и  страховки</a:t>
            </a:r>
            <a:r>
              <a:rPr lang="ru-RU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/>
            </a:r>
            <a:br>
              <a:rPr lang="ru-RU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372331"/>
            <a:ext cx="9144000" cy="4776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1</a:t>
            </a:r>
            <a:r>
              <a:rPr lang="ru-RU" sz="1400" b="1" dirty="0" smtClean="0">
                <a:solidFill>
                  <a:srgbClr val="0000FF"/>
                </a:solidFill>
                <a:latin typeface="Arial Black" pitchFamily="34" charset="0"/>
                <a:cs typeface="Aharoni" pitchFamily="2" charset="-79"/>
              </a:rPr>
              <a:t>. </a:t>
            </a: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Не выполнять самостоятельно сложных упражнений, требующих страховки.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2. При изучении отдельных упражнений соблюдать строгую последовательность.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3. Нельзя заниматься на снаряде, под которым нет матов.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4. Маты должны лежать плотно друг к другу.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5. Приземляться нужно на середину одного из матов.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6. Нельзя заниматься на неисправных или незакреплённых снарядах.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7. Снаряды надо размещать на достаточном расстоянии от стен и друг от друга.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8. Нельзя ставить снаряды так, чтобы упражнения приходилось выполнять лицом к яркому свету.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9. При потере равновесия нельзя падать на выпрямленные руки.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10. При падении спиной надо отставить назад согнутую ногу, присесть, сгруппироваться и сделать перекат назад.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11. При падении вперёд можно сделать глубокий выпад вперёд, сгруппироваться и мягко перекатиться </a:t>
            </a: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на спину</a:t>
            </a:r>
            <a:r>
              <a:rPr lang="ru-RU" b="1" dirty="0" smtClean="0">
                <a:solidFill>
                  <a:srgbClr val="0000FF"/>
                </a:solidFill>
                <a:latin typeface="Arial Black" pitchFamily="34" charset="0"/>
                <a:cs typeface="Aharoni" pitchFamily="2" charset="-79"/>
              </a:rPr>
              <a:t>.</a:t>
            </a:r>
          </a:p>
        </p:txBody>
      </p:sp>
    </p:spTree>
  </p:cSld>
  <p:clrMapOvr>
    <a:masterClrMapping/>
  </p:clrMapOvr>
  <p:transition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274638"/>
            <a:ext cx="3929090" cy="586900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Гимнастические снаряды и гимнастический инвентарь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3" name="Picture 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4857752" cy="687638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967422">
            <a:off x="390509" y="264781"/>
            <a:ext cx="8397025" cy="60016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endParaRPr lang="ru-RU" sz="9600" b="1" cap="none" spc="0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ru-RU" sz="9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Желаю успехов!</a:t>
            </a:r>
          </a:p>
          <a:p>
            <a:pPr algn="ctr"/>
            <a:endParaRPr lang="ru-RU" sz="9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2285984" y="642918"/>
            <a:ext cx="4824413" cy="914400"/>
          </a:xfrm>
          <a:prstGeom prst="roundRect">
            <a:avLst>
              <a:gd name="adj" fmla="val 16667"/>
            </a:avLst>
          </a:prstGeom>
          <a:ln w="38100">
            <a:solidFill>
              <a:srgbClr val="002060"/>
            </a:solidFill>
            <a:prstDash val="sysDash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Гимнастика</a:t>
            </a:r>
          </a:p>
        </p:txBody>
      </p:sp>
      <p:sp>
        <p:nvSpPr>
          <p:cNvPr id="3" name="AutoShape 12"/>
          <p:cNvSpPr>
            <a:spLocks noChangeArrowheads="1"/>
          </p:cNvSpPr>
          <p:nvPr/>
        </p:nvSpPr>
        <p:spPr bwMode="auto">
          <a:xfrm>
            <a:off x="5214942" y="2500306"/>
            <a:ext cx="3168650" cy="1008062"/>
          </a:xfrm>
          <a:prstGeom prst="roundRect">
            <a:avLst>
              <a:gd name="adj" fmla="val 16667"/>
            </a:avLst>
          </a:prstGeom>
          <a:ln w="57150"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latin typeface="Monotype Corsiva" pitchFamily="66" charset="0"/>
              </a:rPr>
              <a:t>Художественная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827584" y="2492896"/>
            <a:ext cx="3168352" cy="1057845"/>
          </a:xfrm>
          <a:prstGeom prst="roundRect">
            <a:avLst>
              <a:gd name="adj" fmla="val 16667"/>
            </a:avLst>
          </a:prstGeom>
          <a:ln w="57150"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latin typeface="Monotype Corsiva" pitchFamily="66" charset="0"/>
              </a:rPr>
              <a:t>Спортивная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23528" y="4509120"/>
            <a:ext cx="1728787" cy="914400"/>
          </a:xfrm>
          <a:prstGeom prst="roundRect">
            <a:avLst>
              <a:gd name="adj" fmla="val 16667"/>
            </a:avLst>
          </a:prstGeom>
          <a:ln w="38100"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latin typeface="Monotype Corsiva" pitchFamily="66" charset="0"/>
              </a:rPr>
              <a:t>Мужская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4929190" y="4500570"/>
            <a:ext cx="1728787" cy="914400"/>
          </a:xfrm>
          <a:prstGeom prst="roundRect">
            <a:avLst>
              <a:gd name="adj" fmla="val 16667"/>
            </a:avLst>
          </a:prstGeom>
          <a:ln w="38100"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latin typeface="Monotype Corsiva" pitchFamily="66" charset="0"/>
              </a:rPr>
              <a:t>Мужская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428860" y="4500570"/>
            <a:ext cx="1727200" cy="936625"/>
          </a:xfrm>
          <a:prstGeom prst="roundRect">
            <a:avLst>
              <a:gd name="adj" fmla="val 16667"/>
            </a:avLst>
          </a:prstGeom>
          <a:ln w="38100"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latin typeface="Monotype Corsiva" pitchFamily="66" charset="0"/>
              </a:rPr>
              <a:t>Женская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6858016" y="4429132"/>
            <a:ext cx="1727200" cy="936625"/>
          </a:xfrm>
          <a:prstGeom prst="roundRect">
            <a:avLst>
              <a:gd name="adj" fmla="val 16667"/>
            </a:avLst>
          </a:prstGeom>
          <a:ln w="38100"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latin typeface="Monotype Corsiva" pitchFamily="66" charset="0"/>
              </a:rPr>
              <a:t>Женская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3714744" y="1643050"/>
            <a:ext cx="857256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857752" y="1643050"/>
            <a:ext cx="928694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 flipV="1">
            <a:off x="1428728" y="3643314"/>
            <a:ext cx="857256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 flipV="1">
            <a:off x="5857884" y="3571876"/>
            <a:ext cx="857256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571736" y="3643314"/>
            <a:ext cx="928694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7000892" y="3571876"/>
            <a:ext cx="928694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Управляющая кнопка: в конец 14">
            <a:hlinkClick r:id="rId3" action="ppaction://hlinksldjump" highlightClick="1"/>
          </p:cNvPr>
          <p:cNvSpPr/>
          <p:nvPr/>
        </p:nvSpPr>
        <p:spPr>
          <a:xfrm>
            <a:off x="1857356" y="5786454"/>
            <a:ext cx="642942" cy="428628"/>
          </a:xfrm>
          <a:prstGeom prst="actionButtonEn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в начало 19">
            <a:hlinkClick r:id="rId4" action="ppaction://hlinksldjump" highlightClick="1"/>
          </p:cNvPr>
          <p:cNvSpPr/>
          <p:nvPr/>
        </p:nvSpPr>
        <p:spPr>
          <a:xfrm>
            <a:off x="6500826" y="5786454"/>
            <a:ext cx="642942" cy="428628"/>
          </a:xfrm>
          <a:prstGeom prst="actionButtonBeginning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285720" y="214290"/>
            <a:ext cx="8572560" cy="785818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Спортивная гимнастика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285860"/>
            <a:ext cx="4857784" cy="1089529"/>
          </a:xfrm>
          <a:prstGeom prst="rect">
            <a:avLst/>
          </a:prstGeom>
          <a:ln w="38100">
            <a:solidFill>
              <a:srgbClr val="002060"/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b="1" dirty="0" smtClean="0">
                <a:solidFill>
                  <a:srgbClr val="C00000"/>
                </a:solidFill>
              </a:rPr>
              <a:t>Спортивная гимнастика</a:t>
            </a:r>
            <a:r>
              <a:rPr lang="ru-RU" dirty="0" smtClean="0"/>
              <a:t> — вид спорта, включающий соревнования на гимнастических снарядах, в вольных упражнениях и в опорных прыжках.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4714884"/>
            <a:ext cx="4572000" cy="1870640"/>
          </a:xfrm>
          <a:prstGeom prst="rect">
            <a:avLst/>
          </a:prstGeom>
          <a:ln w="38100">
            <a:solidFill>
              <a:srgbClr val="002060"/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современной программе гимнастического многоборья: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smtClean="0"/>
              <a:t>для женщин — на брусьях разной высоты, бревне, в опорных прыжках, вольных упражнениях; для мужчин — в вольных упражнениях, опорных прыжках, на коне, кольцах, параллельных брусьях и перекладине. </a:t>
            </a:r>
            <a:endParaRPr lang="ru-RU" dirty="0"/>
          </a:p>
        </p:txBody>
      </p:sp>
      <p:pic>
        <p:nvPicPr>
          <p:cNvPr id="8" name="Рисунок 7" descr="1032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708920"/>
            <a:ext cx="3816424" cy="2736304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8373778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556792"/>
            <a:ext cx="3384376" cy="2783232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214290"/>
            <a:ext cx="8568952" cy="707886"/>
          </a:xfrm>
          <a:prstGeom prst="rect">
            <a:avLst/>
          </a:prstGeom>
          <a:ln w="38100">
            <a:solidFill>
              <a:srgbClr val="00206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Monotype Corsiva" pitchFamily="66" charset="0"/>
              </a:rPr>
              <a:t>История </a:t>
            </a:r>
            <a:r>
              <a:rPr lang="en-US" sz="4000" b="1" i="1" dirty="0" smtClean="0">
                <a:solidFill>
                  <a:srgbClr val="FF0000"/>
                </a:solidFill>
                <a:latin typeface="Monotype Corsiva" pitchFamily="66" charset="0"/>
              </a:rPr>
              <a:t> C</a:t>
            </a:r>
            <a:r>
              <a:rPr lang="ru-RU" sz="4000" b="1" i="1" dirty="0" err="1" smtClean="0">
                <a:solidFill>
                  <a:srgbClr val="FF0000"/>
                </a:solidFill>
                <a:latin typeface="Monotype Corsiva" pitchFamily="66" charset="0"/>
              </a:rPr>
              <a:t>портивной</a:t>
            </a:r>
            <a:r>
              <a:rPr lang="ru-RU" sz="4000" b="1" i="1" dirty="0" smtClean="0">
                <a:solidFill>
                  <a:srgbClr val="FF0000"/>
                </a:solidFill>
                <a:latin typeface="Monotype Corsiva" pitchFamily="66" charset="0"/>
              </a:rPr>
              <a:t>  гимнастики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052736"/>
            <a:ext cx="8424936" cy="1865126"/>
          </a:xfrm>
          <a:prstGeom prst="rect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ru-RU" dirty="0" smtClean="0"/>
              <a:t>Гимнастические упражнения входили в систему физического воспитания ещё в </a:t>
            </a:r>
            <a:r>
              <a:rPr lang="ru-RU" b="1" u="sng" dirty="0" smtClean="0">
                <a:solidFill>
                  <a:srgbClr val="C00000"/>
                </a:solidFill>
              </a:rPr>
              <a:t>Древней Греции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b="1" u="sng" dirty="0" smtClean="0">
                <a:solidFill>
                  <a:srgbClr val="C00000"/>
                </a:solidFill>
              </a:rPr>
              <a:t>служили средством подготовки юношей к участию в Олимпийских играх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r>
              <a:rPr lang="ru-RU" dirty="0" smtClean="0"/>
              <a:t>С конца XVIII — начала XIX века в западноевропейских и русской системах физического воспитания использовались упражнения на гимнастических снарядах, опорные прыжки. Во 2-й половине XIX века в ряде стран Западной Европы стали проводиться соревнования по некоторым видам гимнастических упражнений. </a:t>
            </a:r>
            <a:r>
              <a:rPr lang="en-US" dirty="0" smtClean="0"/>
              <a:t> </a:t>
            </a:r>
            <a:r>
              <a:rPr lang="ru-RU" b="1" u="sng" dirty="0" smtClean="0">
                <a:solidFill>
                  <a:srgbClr val="C00000"/>
                </a:solidFill>
              </a:rPr>
              <a:t>Первые состязания в России состоялись в 1885 году в Москве.</a:t>
            </a:r>
            <a:endParaRPr lang="ru-RU" b="1" u="sng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Admin\Рабочий стол\de8226569c4f74d44834b5b7193b13f0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140968"/>
            <a:ext cx="4286280" cy="352839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572132" y="6286520"/>
            <a:ext cx="1152128" cy="36933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1954 г.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357166"/>
            <a:ext cx="7929618" cy="1446550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Monotype Corsiva" pitchFamily="66" charset="0"/>
              </a:rPr>
              <a:t>Международная федерация гимнастики</a:t>
            </a:r>
            <a:endParaRPr lang="ru-RU" sz="4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214554"/>
            <a:ext cx="4572000" cy="3582519"/>
          </a:xfrm>
          <a:prstGeom prst="rect">
            <a:avLst/>
          </a:prstGeom>
          <a:ln w="38100">
            <a:solidFill>
              <a:srgbClr val="00206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b="1" u="sng" dirty="0" smtClean="0">
                <a:solidFill>
                  <a:srgbClr val="C00000"/>
                </a:solidFill>
              </a:rPr>
              <a:t>Международная федерация гимнастики</a:t>
            </a:r>
            <a:r>
              <a:rPr lang="ru-RU" dirty="0" smtClean="0">
                <a:solidFill>
                  <a:srgbClr val="002060"/>
                </a:solidFill>
              </a:rPr>
              <a:t> (фр. </a:t>
            </a:r>
            <a:r>
              <a:rPr lang="fr-FR" i="1" dirty="0" smtClean="0">
                <a:solidFill>
                  <a:srgbClr val="002060"/>
                </a:solidFill>
              </a:rPr>
              <a:t>Federation Internationale de Gymnastique (FIG)</a:t>
            </a:r>
            <a:r>
              <a:rPr lang="ru-RU" dirty="0" smtClean="0">
                <a:solidFill>
                  <a:srgbClr val="002060"/>
                </a:solidFill>
              </a:rPr>
              <a:t> или англ. </a:t>
            </a:r>
            <a:r>
              <a:rPr lang="ru-RU" i="1" dirty="0" err="1" smtClean="0">
                <a:solidFill>
                  <a:srgbClr val="002060"/>
                </a:solidFill>
              </a:rPr>
              <a:t>International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Federation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of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Gymnastics</a:t>
            </a:r>
            <a:r>
              <a:rPr lang="ru-RU" i="1" dirty="0" smtClean="0">
                <a:solidFill>
                  <a:srgbClr val="002060"/>
                </a:solidFill>
              </a:rPr>
              <a:t> (IFG)</a:t>
            </a:r>
            <a:r>
              <a:rPr lang="ru-RU" dirty="0" smtClean="0">
                <a:solidFill>
                  <a:srgbClr val="002060"/>
                </a:solidFill>
              </a:rPr>
              <a:t>) — федерация гимнастических видов спорта. </a:t>
            </a:r>
            <a:r>
              <a:rPr lang="ru-RU" b="1" u="sng" dirty="0" smtClean="0">
                <a:solidFill>
                  <a:srgbClr val="C00000"/>
                </a:solidFill>
              </a:rPr>
              <a:t>Основана </a:t>
            </a:r>
            <a:r>
              <a:rPr lang="en-US" b="1" u="sng" dirty="0" smtClean="0">
                <a:solidFill>
                  <a:srgbClr val="C00000"/>
                </a:solidFill>
              </a:rPr>
              <a:t>    </a:t>
            </a:r>
            <a:r>
              <a:rPr lang="ru-RU" b="1" u="sng" dirty="0" smtClean="0">
                <a:solidFill>
                  <a:srgbClr val="C00000"/>
                </a:solidFill>
              </a:rPr>
              <a:t>23 июля 1881 года в городе Льеж (Бельгия)</a:t>
            </a:r>
            <a:r>
              <a:rPr lang="ru-RU" b="1" u="sng" dirty="0" smtClean="0">
                <a:solidFill>
                  <a:srgbClr val="002060"/>
                </a:solidFill>
              </a:rPr>
              <a:t>,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что делает её старейшей международной спортивной федерацией. Первоначально названная Европейской Гимнастической Федерацией, организация включала три страны-члена: </a:t>
            </a:r>
            <a:r>
              <a:rPr lang="ru-RU" u="sng" dirty="0" smtClean="0">
                <a:solidFill>
                  <a:srgbClr val="C00000"/>
                </a:solidFill>
              </a:rPr>
              <a:t>Бельгию, Францию и Нидерланды</a:t>
            </a:r>
            <a:r>
              <a:rPr lang="ru-RU" dirty="0" smtClean="0">
                <a:solidFill>
                  <a:srgbClr val="002060"/>
                </a:solidFill>
              </a:rPr>
              <a:t>, пока в 1921 в неё были допущены и не европейские страны. Тогда она и получила своё современное имя.</a:t>
            </a:r>
          </a:p>
        </p:txBody>
      </p:sp>
      <p:pic>
        <p:nvPicPr>
          <p:cNvPr id="7" name="Picture 7" descr="291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286380" y="2143116"/>
            <a:ext cx="3286148" cy="3097212"/>
          </a:xfrm>
          <a:prstGeom prst="ellipse">
            <a:avLst/>
          </a:prstGeom>
          <a:ln w="38100" cap="rnd">
            <a:solidFill>
              <a:srgbClr val="002060"/>
            </a:solidFill>
            <a:prstDash val="dashDot"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5357818" y="5429264"/>
            <a:ext cx="3214710" cy="1200329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ru-RU" dirty="0" smtClean="0">
                <a:solidFill>
                  <a:srgbClr val="C00000"/>
                </a:solidFill>
              </a:rPr>
              <a:t>Федерация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smtClean="0"/>
              <a:t>разрабатывает регламенты выступлений, которые определяют правила оценки выступлений гимнастов.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214290"/>
            <a:ext cx="7858180" cy="830997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</a:rPr>
              <a:t>Разновысокие брусья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4" name="Picture 8" descr="Kidz-Gym-Uneven-Ba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95536" y="1772816"/>
            <a:ext cx="2357454" cy="385765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059832" y="1556792"/>
            <a:ext cx="2357454" cy="4524315"/>
          </a:xfrm>
          <a:prstGeom prst="rect">
            <a:avLst/>
          </a:prstGeom>
          <a:ln w="38100">
            <a:solidFill>
              <a:srgbClr val="002060"/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Разновысокие брусья</a:t>
            </a:r>
            <a:r>
              <a:rPr lang="ru-RU" sz="2400" dirty="0" smtClean="0"/>
              <a:t> — </a:t>
            </a:r>
            <a:r>
              <a:rPr lang="ru-RU" sz="2400" i="1" dirty="0" smtClean="0"/>
              <a:t>спортивный снаряд, применяющийся в спортивной гимнастике </a:t>
            </a:r>
            <a:r>
              <a:rPr lang="en-US" sz="2400" i="1" dirty="0" smtClean="0"/>
              <a:t>        </a:t>
            </a:r>
            <a:r>
              <a:rPr lang="ru-RU" sz="2400" i="1" dirty="0" smtClean="0"/>
              <a:t>у женщин. </a:t>
            </a:r>
            <a:r>
              <a:rPr lang="en-US" sz="2400" i="1" dirty="0" smtClean="0"/>
              <a:t>                </a:t>
            </a:r>
            <a:r>
              <a:rPr lang="ru-RU" sz="2400" i="1" dirty="0" smtClean="0"/>
              <a:t>У мужчин используются параллельные брусья</a:t>
            </a:r>
            <a:r>
              <a:rPr lang="ru-RU" sz="2400" dirty="0" smtClean="0"/>
              <a:t>. </a:t>
            </a:r>
          </a:p>
        </p:txBody>
      </p:sp>
      <p:pic>
        <p:nvPicPr>
          <p:cNvPr id="10242" name="Picture 2" descr="C:\Documents and Settings\admin\Рабочий стол\sport_gimnastika_foto_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556792"/>
            <a:ext cx="3035166" cy="453650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</TotalTime>
  <Words>968</Words>
  <Application>Microsoft Office PowerPoint</Application>
  <PresentationFormat>Экран (4:3)</PresentationFormat>
  <Paragraphs>125</Paragraphs>
  <Slides>45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Правила поведения на занятиях</vt:lpstr>
      <vt:lpstr>Правила  техники  безопасности  и  страховки </vt:lpstr>
      <vt:lpstr>Гимнастические снаряды и гимнастический инвентарь</vt:lpstr>
      <vt:lpstr>Слайд 45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RePack by SPecialiST</cp:lastModifiedBy>
  <cp:revision>119</cp:revision>
  <dcterms:created xsi:type="dcterms:W3CDTF">2013-01-15T16:59:34Z</dcterms:created>
  <dcterms:modified xsi:type="dcterms:W3CDTF">2016-11-21T19:13:42Z</dcterms:modified>
</cp:coreProperties>
</file>