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7" r:id="rId8"/>
    <p:sldId id="268" r:id="rId9"/>
    <p:sldId id="269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A1A1A1"/>
    <a:srgbClr val="808CA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09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354B-6A7C-49C5-99CA-EDA9B456DB6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8EE9-3CCA-4244-885F-824561A8F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40.xml"/><Relationship Id="rId5" Type="http://schemas.openxmlformats.org/officeDocument/2006/relationships/slide" Target="slide15.xml"/><Relationship Id="rId10" Type="http://schemas.openxmlformats.org/officeDocument/2006/relationships/slide" Target="slide39.xml"/><Relationship Id="rId4" Type="http://schemas.openxmlformats.org/officeDocument/2006/relationships/slide" Target="slide9.xml"/><Relationship Id="rId9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files.net/preview/6326866/page:4/" TargetMode="External"/><Relationship Id="rId13" Type="http://schemas.openxmlformats.org/officeDocument/2006/relationships/slide" Target="slide2.xml"/><Relationship Id="rId3" Type="http://schemas.openxmlformats.org/officeDocument/2006/relationships/hyperlink" Target="https://www.syl.ru/article/169938/new_istoriya-razvitiya-vyichislitelnoy-tehniki-otechestvennaya-vyichislitelnaya-tehnika-pervaya-evm" TargetMode="External"/><Relationship Id="rId7" Type="http://schemas.openxmlformats.org/officeDocument/2006/relationships/hyperlink" Target="http://www.bestreferat.ru/referat-296846.html" TargetMode="External"/><Relationship Id="rId12" Type="http://schemas.openxmlformats.org/officeDocument/2006/relationships/hyperlink" Target="http://fb.ru/article/2898/istoriya-razvitiya-vyichislitelnoy-tehnik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rznanii.com/a/283477/istoriya-razvitiya-vychislitelnoy-tekhniki" TargetMode="External"/><Relationship Id="rId11" Type="http://schemas.openxmlformats.org/officeDocument/2006/relationships/hyperlink" Target="http://www.myshared.ru/slide/334289/" TargetMode="External"/><Relationship Id="rId5" Type="http://schemas.openxmlformats.org/officeDocument/2006/relationships/hyperlink" Target="http://informatika.edusite.ru/lezione8_10a.htm" TargetMode="External"/><Relationship Id="rId10" Type="http://schemas.openxmlformats.org/officeDocument/2006/relationships/hyperlink" Target="http://baumanki.net/lectures/10-informatika-i-programmirovanie/325-lekcii-po-kursu-informatika/4331-10-istoriya-razvitiya-vychislitelnoy-tehniki.html" TargetMode="External"/><Relationship Id="rId4" Type="http://schemas.openxmlformats.org/officeDocument/2006/relationships/hyperlink" Target="https://ru.wikipedia.org/wiki/%D0%98%D1%81%D1%82%D0%BE%D1%80%D0%B8%D1%8F_%D0%B2%D1%8B%D1%87%D0%B8%D1%81%D0%BB%D0%B8%D1%82%D0%B5%D0%BB%D1%8C%D0%BD%D0%BE%D0%B9_%D1%82%D0%B5%D1%85%D0%BD%D0%B8%D0%BA%D0%B8" TargetMode="External"/><Relationship Id="rId9" Type="http://schemas.openxmlformats.org/officeDocument/2006/relationships/hyperlink" Target="http://bourabai.ru/einf/Glava2.htm" TargetMode="Externa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30170838_elbrus-2.jpg"/>
          <p:cNvPicPr>
            <a:picLocks noChangeAspect="1"/>
          </p:cNvPicPr>
          <p:nvPr/>
        </p:nvPicPr>
        <p:blipFill>
          <a:blip r:embed="rId2"/>
          <a:srcRect l="1482" r="3704"/>
          <a:stretch>
            <a:fillRect/>
          </a:stretch>
        </p:blipFill>
        <p:spPr>
          <a:xfrm>
            <a:off x="0" y="0"/>
            <a:ext cx="914406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7323" y="2136339"/>
            <a:ext cx="5929354" cy="2585323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Arial" pitchFamily="34" charset="0"/>
              </a:rPr>
              <a:t>История развития вычислительной </a:t>
            </a:r>
            <a:r>
              <a:rPr lang="ru-RU" sz="5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cs typeface="Arial" pitchFamily="34" charset="0"/>
              </a:rPr>
              <a:t>техники</a:t>
            </a:r>
            <a:endParaRPr lang="ru-RU" sz="5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5" name="Рисунок 4" descr="73907316_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76" y="2357430"/>
            <a:ext cx="6985049" cy="392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642918"/>
            <a:ext cx="8001056" cy="156966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После счета на пальцах </a:t>
            </a:r>
            <a:r>
              <a:rPr lang="ru-RU" sz="2400" dirty="0">
                <a:solidFill>
                  <a:schemeClr val="bg1"/>
                </a:solidFill>
              </a:rPr>
              <a:t>появился счет с перекладыванием камней, счет с помощью чёток…  Это был существенный прорыв в счетных способностях человека — начало абстрагирования цифры.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8730" y="6345816"/>
            <a:ext cx="753732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5" name="Рисунок 4" descr="_lgGNseq_400x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50141"/>
            <a:ext cx="4357718" cy="43577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7686" y="428179"/>
            <a:ext cx="4572032" cy="6001643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Издревле употреблялся еще один вид инструментального счета - с помощью деревянных палочек с зарубками (бирок). В средние века бирками пользовались для учета и сбора налогов. </a:t>
            </a:r>
            <a:r>
              <a:rPr lang="ru-RU" sz="2400" b="1" dirty="0">
                <a:solidFill>
                  <a:schemeClr val="bg1"/>
                </a:solidFill>
              </a:rPr>
              <a:t>Бирка</a:t>
            </a:r>
            <a:r>
              <a:rPr lang="ru-RU" sz="2400" dirty="0">
                <a:solidFill>
                  <a:schemeClr val="bg1"/>
                </a:solidFill>
              </a:rPr>
              <a:t> разрезалась на две продольные части, одна оставалась у крестьянина, другая - у сборщика налогов. По зарубкам на обеих частях и велся счет уплаты налога, который проверяли складыванием частей бирки. В Англии, например, этот способ существовал до конца XVII столетия.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430" y="5357826"/>
            <a:ext cx="753732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9</a:t>
            </a:r>
          </a:p>
        </p:txBody>
      </p:sp>
      <p:pic>
        <p:nvPicPr>
          <p:cNvPr id="8" name="Рисунок 7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3" name="Рисунок 2" descr="115846_html_64093c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8868"/>
            <a:ext cx="9144000" cy="38053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714356"/>
            <a:ext cx="8286808" cy="156966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Также применялись узелки на веревках, значительно позже получившие мощное развитие у инков. Система цветных веревок с завязанными на них узелками у них называлась </a:t>
            </a:r>
            <a:r>
              <a:rPr lang="ru-RU" sz="2400" b="1" dirty="0">
                <a:solidFill>
                  <a:schemeClr val="bg1"/>
                </a:solidFill>
              </a:rPr>
              <a:t>«кипу».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9586" y="6286520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3" name="Рисунок 2" descr="aba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3" y="285728"/>
            <a:ext cx="6401083" cy="41434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857760"/>
            <a:ext cx="8286808" cy="156966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Около 3000 лет назад (V век до нашей эры), в Египте для счета стали использовать первый счетный прибор — </a:t>
            </a:r>
            <a:r>
              <a:rPr lang="ru-RU" sz="2400" b="1" dirty="0">
                <a:solidFill>
                  <a:schemeClr val="bg1"/>
                </a:solidFill>
              </a:rPr>
              <a:t>абак</a:t>
            </a:r>
            <a:r>
              <a:rPr lang="ru-RU" sz="2400" dirty="0">
                <a:solidFill>
                  <a:schemeClr val="bg1"/>
                </a:solidFill>
              </a:rPr>
              <a:t>, с которого и началось развитие вычислительной техники.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С появлением абака начинается </a:t>
            </a:r>
            <a:r>
              <a:rPr lang="ru-RU" sz="2400" dirty="0" err="1">
                <a:solidFill>
                  <a:schemeClr val="bg1"/>
                </a:solidFill>
              </a:rPr>
              <a:t>домеханический</a:t>
            </a:r>
            <a:r>
              <a:rPr lang="ru-RU" sz="2400" dirty="0">
                <a:solidFill>
                  <a:schemeClr val="bg1"/>
                </a:solidFill>
              </a:rPr>
              <a:t> период.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9454" y="357166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76" y="142852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3" name="Рисунок 2" descr="Logarifm_liney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91" y="2048466"/>
            <a:ext cx="6893418" cy="45238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877" y="285728"/>
            <a:ext cx="8358246" cy="156966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Позднее, с формированием позиционных систем счисления, </a:t>
            </a:r>
            <a:r>
              <a:rPr lang="ru-RU" sz="2400" dirty="0" smtClean="0">
                <a:solidFill>
                  <a:schemeClr val="bg1"/>
                </a:solidFill>
              </a:rPr>
              <a:t>появилась логарифмическая линейка.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Логарифмическая линейка стала прибором, завершающим развитие средств вычислительной техники на ручном (</a:t>
            </a:r>
            <a:r>
              <a:rPr lang="ru-RU" sz="2400" dirty="0" err="1" smtClean="0">
                <a:solidFill>
                  <a:schemeClr val="bg1"/>
                </a:solidFill>
              </a:rPr>
              <a:t>домеханическом</a:t>
            </a:r>
            <a:r>
              <a:rPr lang="ru-RU" sz="2400" dirty="0" smtClean="0">
                <a:solidFill>
                  <a:schemeClr val="bg1"/>
                </a:solidFill>
              </a:rPr>
              <a:t>) этапе.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6143644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rvoe-v-mire-schetnoe-ustroistvo-mashina-shikkarda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086"/>
            <a:ext cx="9144000" cy="51598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1571" y="2767281"/>
            <a:ext cx="6500858" cy="1323439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Первые механические счётные устройства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Возврат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3" name="Рисунок 2" descr="798320_752ada52c35d47fb952c70ef8595bc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637" y="1756458"/>
            <a:ext cx="5500726" cy="474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315" y="371283"/>
            <a:ext cx="8215370" cy="1200329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1623 году немецким учёным Вильгельмом </a:t>
            </a:r>
            <a:r>
              <a:rPr lang="ru-RU" sz="2400" dirty="0" err="1" smtClean="0">
                <a:solidFill>
                  <a:schemeClr val="bg1"/>
                </a:solidFill>
              </a:rPr>
              <a:t>Шиккардом</a:t>
            </a:r>
            <a:r>
              <a:rPr lang="ru-RU" sz="2400" dirty="0" smtClean="0">
                <a:solidFill>
                  <a:schemeClr val="bg1"/>
                </a:solidFill>
              </a:rPr>
              <a:t> был создан первый механический "калькулятор", который он назвал считающими часами.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1785926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286808" cy="156966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Качественным скачком в области технологии вычислительной техники стало изобретение суммирующей машины "</a:t>
            </a:r>
            <a:r>
              <a:rPr lang="ru-RU" sz="2400" dirty="0" err="1" smtClean="0">
                <a:solidFill>
                  <a:schemeClr val="bg1"/>
                </a:solidFill>
              </a:rPr>
              <a:t>Паскалины</a:t>
            </a:r>
            <a:r>
              <a:rPr lang="ru-RU" sz="2400" dirty="0" smtClean="0">
                <a:solidFill>
                  <a:schemeClr val="bg1"/>
                </a:solidFill>
              </a:rPr>
              <a:t>" в 1642 году. Её создатель - французский математик Блез Паскаль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ascal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032" y="2143116"/>
            <a:ext cx="6391937" cy="4290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8148" y="2143116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315" y="857232"/>
            <a:ext cx="8215370" cy="193899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1673 году саксонский математик и философ Готфрид фон Лейбниц изобрёл машину, выполнявшую четыре основных математических действия и умевшую извлекать квадратный корень. Принцип её работы был основан на двоичной системе счисления, специально придуманной учёным.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7167_html_522bec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22" y="3000372"/>
            <a:ext cx="8860757" cy="2828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768" y="6143644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3" name="Рисунок 2" descr="103209-nomer-57bf5f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65" y="1847721"/>
            <a:ext cx="8255271" cy="4581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315" y="428604"/>
            <a:ext cx="8215370" cy="1200329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1818 году француз Шарль (Карл) </a:t>
            </a:r>
            <a:r>
              <a:rPr lang="ru-RU" sz="2400" dirty="0" err="1" smtClean="0">
                <a:solidFill>
                  <a:schemeClr val="bg1"/>
                </a:solidFill>
              </a:rPr>
              <a:t>Ксавье</a:t>
            </a:r>
            <a:r>
              <a:rPr lang="ru-RU" sz="2400" dirty="0" smtClean="0">
                <a:solidFill>
                  <a:schemeClr val="bg1"/>
                </a:solidFill>
              </a:rPr>
              <a:t> Тома де </a:t>
            </a:r>
            <a:r>
              <a:rPr lang="ru-RU" sz="2400" dirty="0" err="1" smtClean="0">
                <a:solidFill>
                  <a:schemeClr val="bg1"/>
                </a:solidFill>
              </a:rPr>
              <a:t>Кольмар</a:t>
            </a:r>
            <a:r>
              <a:rPr lang="ru-RU" sz="2400" dirty="0" smtClean="0">
                <a:solidFill>
                  <a:schemeClr val="bg1"/>
                </a:solidFill>
              </a:rPr>
              <a:t>, взяв за основу идеи Лейбница, изобрёл арифмометр, умеющий умножать и делить.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5929330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57158" y="785794"/>
            <a:ext cx="8653506" cy="5786478"/>
            <a:chOff x="357158" y="785794"/>
            <a:chExt cx="8653506" cy="5786478"/>
          </a:xfrm>
        </p:grpSpPr>
        <p:grpSp>
          <p:nvGrpSpPr>
            <p:cNvPr id="7" name="Группа 6"/>
            <p:cNvGrpSpPr/>
            <p:nvPr/>
          </p:nvGrpSpPr>
          <p:grpSpPr>
            <a:xfrm flipH="1">
              <a:off x="6572264" y="847725"/>
              <a:ext cx="2438400" cy="5724547"/>
              <a:chOff x="357158" y="928671"/>
              <a:chExt cx="2438400" cy="5724547"/>
            </a:xfrm>
          </p:grpSpPr>
          <p:pic>
            <p:nvPicPr>
              <p:cNvPr id="4" name="Рисунок 3" descr="culture-tubes-lab-accessories-glassware-sample-test-35454130ced4cba2-256x256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5400000">
                <a:off x="357158" y="928671"/>
                <a:ext cx="2438400" cy="2438400"/>
              </a:xfrm>
              <a:prstGeom prst="rect">
                <a:avLst/>
              </a:prstGeom>
            </p:spPr>
          </p:pic>
          <p:pic>
            <p:nvPicPr>
              <p:cNvPr id="5" name="Рисунок 4" descr="culture-tubes-lab-accessories-glassware-sample-test-35454130ced4cba2-256x256.png"/>
              <p:cNvPicPr>
                <a:picLocks noChangeAspect="1"/>
              </p:cNvPicPr>
              <p:nvPr/>
            </p:nvPicPr>
            <p:blipFill>
              <a:blip r:embed="rId2"/>
              <a:srcRect l="23438"/>
              <a:stretch>
                <a:fillRect/>
              </a:stretch>
            </p:blipFill>
            <p:spPr>
              <a:xfrm rot="5400000">
                <a:off x="642910" y="2857496"/>
                <a:ext cx="1866896" cy="2438400"/>
              </a:xfrm>
              <a:prstGeom prst="rect">
                <a:avLst/>
              </a:prstGeom>
            </p:spPr>
          </p:pic>
          <p:pic>
            <p:nvPicPr>
              <p:cNvPr id="6" name="Рисунок 5" descr="culture-tubes-lab-accessories-glassware-sample-test-35454130ced4cba2-256x256.png"/>
              <p:cNvPicPr>
                <a:picLocks noChangeAspect="1"/>
              </p:cNvPicPr>
              <p:nvPr/>
            </p:nvPicPr>
            <p:blipFill>
              <a:blip r:embed="rId2"/>
              <a:srcRect l="23438"/>
              <a:stretch>
                <a:fillRect/>
              </a:stretch>
            </p:blipFill>
            <p:spPr>
              <a:xfrm rot="5400000">
                <a:off x="642910" y="4500570"/>
                <a:ext cx="1866896" cy="2438400"/>
              </a:xfrm>
              <a:prstGeom prst="rect">
                <a:avLst/>
              </a:prstGeom>
            </p:spPr>
          </p:pic>
        </p:grp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785786" y="11520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785786" y="17640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0800000">
              <a:off x="785786" y="23760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785786" y="29844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785786" y="34128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785786" y="40140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0800000">
              <a:off x="785786" y="46260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785786" y="50616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0800000">
              <a:off x="785786" y="56664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0800000">
              <a:off x="785786" y="6278400"/>
              <a:ext cx="6000792" cy="1588"/>
            </a:xfrm>
            <a:prstGeom prst="line">
              <a:avLst/>
            </a:prstGeom>
            <a:ln w="76200">
              <a:solidFill>
                <a:srgbClr val="808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357158" y="785794"/>
              <a:ext cx="428628" cy="578647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80090" y="214290"/>
            <a:ext cx="2915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Содержание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1285860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Arial" pitchFamily="34" charset="0"/>
                <a:hlinkClick r:id="rId3" action="ppaction://hlinksldjump"/>
              </a:rPr>
              <a:t>Основные этапы развития вычислительной техники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1857364"/>
            <a:ext cx="566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hlinkClick r:id="rId4" action="ppaction://hlinksldjump"/>
              </a:rPr>
              <a:t>Самые первые приспособления для счёта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2500306"/>
            <a:ext cx="5828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hlinkClick r:id="rId5" action="ppaction://hlinksldjump"/>
              </a:rPr>
              <a:t>Первые механические счётные устройства 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5786" y="2928934"/>
            <a:ext cx="562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hlinkClick r:id="rId6" action="ppaction://hlinksldjump"/>
              </a:rPr>
              <a:t>Разработка первых аналогов компьютера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3500438"/>
            <a:ext cx="3735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hlinkClick r:id="rId7" action="ppaction://hlinksldjump"/>
              </a:rPr>
              <a:t>Начало компьютерной эры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4071942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hlinkClick r:id="rId8" action="ppaction://hlinksldjump"/>
              </a:rPr>
              <a:t>Транзисторы.  Языки программирования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4572008"/>
            <a:ext cx="5113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hlinkClick r:id="rId9" action="ppaction://hlinksldjump"/>
              </a:rPr>
              <a:t>Появление интегральных микросхем 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85786" y="5143512"/>
            <a:ext cx="447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hlinkClick r:id="rId10" action="ppaction://hlinksldjump"/>
              </a:rPr>
              <a:t>Классы вычислительной техники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5786" y="5786454"/>
            <a:ext cx="1574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hlinkClick r:id="rId11" action="ppaction://hlinksldjump"/>
              </a:rPr>
              <a:t>Источники</a:t>
            </a:r>
            <a:endParaRPr lang="ru-RU" sz="2400" dirty="0"/>
          </a:p>
        </p:txBody>
      </p:sp>
      <p:pic>
        <p:nvPicPr>
          <p:cNvPr id="31" name="Рисунок 30" descr="Возврат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7224" y="6286496"/>
            <a:ext cx="571504" cy="5715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00166" y="6488668"/>
            <a:ext cx="344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 кнопка возврата к содержанию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877" y="142852"/>
            <a:ext cx="8358246" cy="193899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1830 году его Чарльз Бэббидж разработал аналитическую машину для выполнения точных научных и технических расчётов. Проект Бэббиджа предугадал развитие электронно-вычислительной техники и задачи, которые смогут быть решены с её помощью.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komputerok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70" y="2190823"/>
            <a:ext cx="5779460" cy="4524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2264" y="6215082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gnum_picture_148657003799104_small.jpg"/>
          <p:cNvPicPr>
            <a:picLocks noChangeAspect="1"/>
          </p:cNvPicPr>
          <p:nvPr/>
        </p:nvPicPr>
        <p:blipFill>
          <a:blip r:embed="rId2"/>
          <a:srcRect l="4821" r="7038"/>
          <a:stretch>
            <a:fillRect/>
          </a:stretch>
        </p:blipFill>
        <p:spPr>
          <a:xfrm>
            <a:off x="0" y="-1"/>
            <a:ext cx="9144001" cy="68959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877" y="2767281"/>
            <a:ext cx="8358246" cy="1323439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Разработка первых аналогов компьютера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Возврат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315" y="430580"/>
            <a:ext cx="8215370" cy="156966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1887 году история развития вычислительной техники вышла на новый этап. Американскому инженеру Герману </a:t>
            </a:r>
            <a:r>
              <a:rPr lang="ru-RU" sz="2400" dirty="0" err="1" smtClean="0">
                <a:solidFill>
                  <a:schemeClr val="bg1"/>
                </a:solidFill>
              </a:rPr>
              <a:t>Голлериту</a:t>
            </a:r>
            <a:r>
              <a:rPr lang="ru-RU" sz="2400" dirty="0" smtClean="0">
                <a:solidFill>
                  <a:schemeClr val="bg1"/>
                </a:solidFill>
              </a:rPr>
              <a:t> (Холлериту) удалось сконструировать первую электромеханическую вычислительную машину – табулятор.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0449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67" y="2231677"/>
            <a:ext cx="7643866" cy="4178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0958" y="5929330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39" y="5455523"/>
            <a:ext cx="8501122" cy="830997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дальнейшем компания, основанная </a:t>
            </a:r>
            <a:r>
              <a:rPr lang="ru-RU" sz="2400" dirty="0" err="1" smtClean="0">
                <a:solidFill>
                  <a:schemeClr val="bg1"/>
                </a:solidFill>
              </a:rPr>
              <a:t>Голлеритом</a:t>
            </a:r>
            <a:r>
              <a:rPr lang="ru-RU" sz="2400" dirty="0" smtClean="0">
                <a:solidFill>
                  <a:schemeClr val="bg1"/>
                </a:solidFill>
              </a:rPr>
              <a:t>, стала костяком всемирно известного компьютерного гиганта IBM.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BM-and-Majesco-form-partnership-to-accelerate-new-insurance-services-on-IBM-Clo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50" y="571480"/>
            <a:ext cx="8143900" cy="4580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5272" y="4714884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76" y="142852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286808" cy="193899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1930 году американец </a:t>
            </a:r>
            <a:r>
              <a:rPr lang="ru-RU" sz="2400" dirty="0" err="1" smtClean="0">
                <a:solidFill>
                  <a:schemeClr val="bg1"/>
                </a:solidFill>
              </a:rPr>
              <a:t>Ванновар</a:t>
            </a:r>
            <a:r>
              <a:rPr lang="ru-RU" sz="2400" dirty="0" smtClean="0">
                <a:solidFill>
                  <a:schemeClr val="bg1"/>
                </a:solidFill>
              </a:rPr>
              <a:t> Буш создал дифференциальный анализатор. В действие его приводило электричество, а для хранения данных использовались электронные лампы. Эта машина способна была быстро находить решения сложных математических задач.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Vannevar_Bus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428868"/>
            <a:ext cx="5429288" cy="4245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20" y="6215082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3" name="Рисунок 2" descr="89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928934"/>
            <a:ext cx="4191000" cy="3438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429684" cy="2308324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Ещё через шесть лет английским учёным Аланом Тьюрингом была разработана концепция машины, ставшая теоретической основой для нынешних компьютеров. Она обладала всеми главными свойствами современного средства вычислительной техники: могла пошагово выполнять операции, которые были запрограммированы во внутренней памяти.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6215082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429684" cy="193899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Спустя год после этого Джордж </a:t>
            </a:r>
            <a:r>
              <a:rPr lang="ru-RU" sz="2400" dirty="0" err="1" smtClean="0">
                <a:solidFill>
                  <a:schemeClr val="bg1"/>
                </a:solidFill>
              </a:rPr>
              <a:t>Стибиц</a:t>
            </a:r>
            <a:r>
              <a:rPr lang="ru-RU" sz="2400" dirty="0" smtClean="0">
                <a:solidFill>
                  <a:schemeClr val="bg1"/>
                </a:solidFill>
              </a:rPr>
              <a:t>, учёный из США, изобрёл первое в стране электромеханическое устройство, способное выполнять двоичное сложение. Его действия основывались на булевой алгебре. Позднее двоичный сумматор станет неотъемлемой частью цифровой ЭВМ.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zobreteniya-djordja-shtibic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547" y="2643182"/>
            <a:ext cx="5910907" cy="3789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0339" y="6215082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3" name="Рисунок 2" descr="706489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55" y="685800"/>
            <a:ext cx="4391025" cy="5486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536174"/>
            <a:ext cx="3929090" cy="378565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1938 году сотрудник университета в Массачусетсе Клод Шеннон изложил принципы логического устройства вычислительной машины, применяющей электрические схемы для решения задач булевой алгебры.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6215082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62285239153566674.jpg"/>
          <p:cNvPicPr>
            <a:picLocks noChangeAspect="1"/>
          </p:cNvPicPr>
          <p:nvPr/>
        </p:nvPicPr>
        <p:blipFill>
          <a:blip r:embed="rId2"/>
          <a:srcRect l="21473"/>
          <a:stretch>
            <a:fillRect/>
          </a:stretch>
        </p:blipFill>
        <p:spPr>
          <a:xfrm>
            <a:off x="0" y="-1"/>
            <a:ext cx="9144000" cy="6876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1534057"/>
            <a:ext cx="6000792" cy="1323439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Начало компьютерной эры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Возврат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29684" cy="193899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Правительства стран, участвующих во Второй мировой войне, осознавали стратегическую роль вычислительных машин в ведении военных действий. Это послужило толчком к разработкам и параллельному возникновению в этих странах первого поколения компьютеров.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pervyi_elektron2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219347"/>
            <a:ext cx="6096000" cy="4352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5272" y="2214554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сче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14"/>
            <a:ext cx="9144000" cy="68631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1505" y="2828836"/>
            <a:ext cx="7500990" cy="1323439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cs typeface="Arial" pitchFamily="34" charset="0"/>
              </a:rPr>
              <a:t>Основные этапы развития вычислительной </a:t>
            </a:r>
            <a:r>
              <a:rPr lang="ru-RU" sz="4000" dirty="0" smtClean="0">
                <a:solidFill>
                  <a:schemeClr val="bg1"/>
                </a:solidFill>
                <a:cs typeface="Arial" pitchFamily="34" charset="0"/>
              </a:rPr>
              <a:t>техники</a:t>
            </a:r>
            <a:endParaRPr lang="ru-RU" sz="4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Рисунок 3" descr="Возврат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286808" cy="2677656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1941 году Конрадом </a:t>
            </a:r>
            <a:r>
              <a:rPr lang="ru-RU" sz="2400" dirty="0" err="1" smtClean="0">
                <a:solidFill>
                  <a:schemeClr val="bg1"/>
                </a:solidFill>
              </a:rPr>
              <a:t>Цузе</a:t>
            </a:r>
            <a:r>
              <a:rPr lang="ru-RU" sz="2400" dirty="0" smtClean="0">
                <a:solidFill>
                  <a:schemeClr val="bg1"/>
                </a:solidFill>
              </a:rPr>
              <a:t> был создан первый вычислительный автомат, управляемый при помощи программы. Машина, названная Z3, была построена на телефонных реле, программы для неё кодировались на перфорированной ленте. Этот аппарат умел работать в двоичной системе, а также оперировать числами с плавающей запятой.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47430546112988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966108"/>
            <a:ext cx="5029200" cy="374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20" y="6215082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877" y="275562"/>
            <a:ext cx="8358246" cy="193899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Первым действительно работающим программируемым компьютером официально признана следующая модель машины </a:t>
            </a:r>
            <a:r>
              <a:rPr lang="ru-RU" sz="2400" dirty="0" err="1" smtClean="0">
                <a:solidFill>
                  <a:schemeClr val="bg1"/>
                </a:solidFill>
              </a:rPr>
              <a:t>Цузе</a:t>
            </a:r>
            <a:r>
              <a:rPr lang="ru-RU" sz="2400" dirty="0" smtClean="0">
                <a:solidFill>
                  <a:schemeClr val="bg1"/>
                </a:solidFill>
              </a:rPr>
              <a:t> – Z4. Он также вошёл в историю как создатель первого высокоуровневого языка программирования, получившего название "</a:t>
            </a:r>
            <a:r>
              <a:rPr lang="ru-RU" sz="2400" dirty="0" err="1" smtClean="0">
                <a:solidFill>
                  <a:schemeClr val="bg1"/>
                </a:solidFill>
              </a:rPr>
              <a:t>Планкалкюль</a:t>
            </a:r>
            <a:r>
              <a:rPr lang="ru-RU" sz="2400" dirty="0" smtClean="0">
                <a:solidFill>
                  <a:schemeClr val="bg1"/>
                </a:solidFill>
              </a:rPr>
              <a:t>".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886051_fb0c65048701464290866cdf98676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323" y="2428868"/>
            <a:ext cx="5929354" cy="4184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3834" y="6215082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39" y="239136"/>
            <a:ext cx="8501122" cy="3046988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1943 году в английской правительственной лаборатории, в обстановке секретности, была построена первая ЭВМ, получившая название "Колосс". В ней вместо электромеханических реле использовалось 2 тыс. электронных ламп для хранения и обработки информации. Она предназначалась для взлома и расшифровки кода секретных сообщений, передаваемых немецкой шифровальной машиной "</a:t>
            </a:r>
            <a:r>
              <a:rPr lang="ru-RU" sz="2400" dirty="0" err="1" smtClean="0">
                <a:solidFill>
                  <a:schemeClr val="bg1"/>
                </a:solidFill>
              </a:rPr>
              <a:t>Энигма</a:t>
            </a:r>
            <a:r>
              <a:rPr lang="ru-RU" sz="2400" dirty="0" smtClean="0">
                <a:solidFill>
                  <a:schemeClr val="bg1"/>
                </a:solidFill>
              </a:rPr>
              <a:t>", которая широко применялась вермахтом.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olossus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653" y="3429000"/>
            <a:ext cx="5500694" cy="3093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20" y="6143644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38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2" y="0"/>
            <a:ext cx="6858016" cy="6858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2767281"/>
            <a:ext cx="8143932" cy="1323439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Транзисторы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Языки программирования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Возврат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34858"/>
            <a:ext cx="8572560" cy="2308324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Лампы очень быстро выходили из строя. Транзистор, изобретённый в 1947 году, сумел решить эту проблему. Он занимал значительно меньший объём и расходовал не так много энергии. Использование транзисторов дало возможность заметно уменьшить размеры машин, сделать их ещё надёжнее и быстрее.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907382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514" y="2919758"/>
            <a:ext cx="4560972" cy="3581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20" y="6215082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79" y="142852"/>
            <a:ext cx="8786842" cy="2677656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Активное использование вычислительной техники привело к расширению областей её применения. Появились языки программирования высокого уровня, позволяющие переносить программы с одной машины на другую и упрощающие процесс написания кода. Появились особые программы-трансляторы, преобразовывающие код с этих языков в команды, прямо воспринимаемые машиной.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4363886-photo-fortr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857496"/>
            <a:ext cx="6858048" cy="3812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9454" y="6215082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29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8474734205f79fb3f7358ce4d5ad0dd29696adbe8_b.jpg"/>
          <p:cNvPicPr>
            <a:picLocks noChangeAspect="1"/>
          </p:cNvPicPr>
          <p:nvPr/>
        </p:nvPicPr>
        <p:blipFill>
          <a:blip r:embed="rId2"/>
          <a:srcRect r="11725"/>
          <a:stretch>
            <a:fillRect/>
          </a:stretch>
        </p:blipFill>
        <p:spPr>
          <a:xfrm>
            <a:off x="0" y="-30388"/>
            <a:ext cx="9144000" cy="6888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8" y="2459504"/>
            <a:ext cx="5715024" cy="1323439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Появление интегральных микросхем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Возврат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2677656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1958-1960 годах, благодаря инженерам из Соединённых Штатов Роберту </a:t>
            </a:r>
            <a:r>
              <a:rPr lang="ru-RU" sz="2400" dirty="0" err="1" smtClean="0">
                <a:solidFill>
                  <a:schemeClr val="bg1"/>
                </a:solidFill>
              </a:rPr>
              <a:t>Нойсу</a:t>
            </a:r>
            <a:r>
              <a:rPr lang="ru-RU" sz="2400" dirty="0" smtClean="0">
                <a:solidFill>
                  <a:schemeClr val="bg1"/>
                </a:solidFill>
              </a:rPr>
              <a:t> и Джеку </a:t>
            </a:r>
            <a:r>
              <a:rPr lang="ru-RU" sz="2400" dirty="0" err="1" smtClean="0">
                <a:solidFill>
                  <a:schemeClr val="bg1"/>
                </a:solidFill>
              </a:rPr>
              <a:t>Килби</a:t>
            </a:r>
            <a:r>
              <a:rPr lang="ru-RU" sz="2400" dirty="0" smtClean="0">
                <a:solidFill>
                  <a:schemeClr val="bg1"/>
                </a:solidFill>
              </a:rPr>
              <a:t>, мир узнал о существовании интегральных микросхем. Микросхемы размером чуть более сантиметра работали гораздо быстрее, чем транзисторы, и потребляли намного меньше энергии. С их появлением история развития вычислительной техники связывает возникновение третьего поколения ЭВМ.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noyce-and-kilb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71810"/>
            <a:ext cx="6096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5272" y="3071810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30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878" y="573456"/>
            <a:ext cx="8358245" cy="156966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В 1964 году разработали Бейсик – язык, предназначенный специально для подготовки начинающих программистов. Через пять лет после этого возник Паскаль, оказавшийся очень удобным для решения множества прикладных задач.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.jpg"/>
          <p:cNvPicPr>
            <a:picLocks noChangeAspect="1"/>
          </p:cNvPicPr>
          <p:nvPr/>
        </p:nvPicPr>
        <p:blipFill>
          <a:blip r:embed="rId3"/>
          <a:srcRect l="34375"/>
          <a:stretch>
            <a:fillRect/>
          </a:stretch>
        </p:blipFill>
        <p:spPr>
          <a:xfrm>
            <a:off x="514081" y="2357430"/>
            <a:ext cx="8115839" cy="392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15272" y="6286520"/>
            <a:ext cx="870751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31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Классы вычислительной техники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000" y="857232"/>
          <a:ext cx="9072000" cy="569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60"/>
                <a:gridCol w="595140"/>
                <a:gridCol w="1512000"/>
                <a:gridCol w="1512000"/>
                <a:gridCol w="524264"/>
                <a:gridCol w="2499736"/>
              </a:tblGrid>
              <a:tr h="346295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назначению компьютеры делятся на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16166"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универсальные –</a:t>
                      </a:r>
                      <a:r>
                        <a:rPr lang="ru-RU" sz="2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способны решать самые различные математические, экономические, инженерно-технические, научные и другие задачи.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проблемно-ориентированные – решающие задачи более узкого направления, связанные, как правило, с управлением определёнными процессами.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специализированные компьютеры решают, как правило, строго определённые задачи.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46295">
                <a:tc gridSpan="6">
                  <a:txBody>
                    <a:bodyPr/>
                    <a:lstStyle/>
                    <a:p>
                      <a:pPr algn="ctr"/>
                      <a:r>
                        <a:rPr lang="ru-RU" sz="2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размерам и производительной мощности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49028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сверхбольшие (суперкомпьютеры)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большие компьютеры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малые компьютеры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сверхмалые (микрокомпьютеры)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86710" y="6072206"/>
            <a:ext cx="1157689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Таблица 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pic>
        <p:nvPicPr>
          <p:cNvPr id="7" name="Рисунок 6" descr="lnu009kwajl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3429000"/>
            <a:ext cx="4762500" cy="30956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357166"/>
            <a:ext cx="8572560" cy="2677656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Как только человек открыл для себя понятие "количество", он сразу же принялся подбирать </a:t>
            </a: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инструменты облегчающие </a:t>
            </a:r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счёт. Сегодня сверхмощные компьютеры, основываясь на принципах математических вычислений, обрабатывают, хранят и передают информацию – важнейший ресурс и двигатель прогресса человечества. </a:t>
            </a: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Но как происходило </a:t>
            </a:r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развитие вычислительной </a:t>
            </a:r>
            <a:r>
              <a:rPr lang="ru-RU" sz="2400" dirty="0" smtClean="0">
                <a:solidFill>
                  <a:schemeClr val="bg1"/>
                </a:solidFill>
                <a:cs typeface="Arial" pitchFamily="34" charset="0"/>
              </a:rPr>
              <a:t>техники?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68" y="6143644"/>
            <a:ext cx="753732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24"/>
            <a:ext cx="9144000" cy="707886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Источники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0621"/>
            <a:ext cx="8286808" cy="501675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3"/>
              </a:rPr>
              <a:t>https://www.syl.ru/article/169938/new_istoriya-razvitiya-vyichislitelnoy-tehniki-otechestvennaya-vyichislitelnaya-tehnika-pervaya-evm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hlinkClick r:id="rId4"/>
              </a:rPr>
              <a:t>https://ru.wikipedia.org/wiki/%D0%98%D1%81%D1%82%D0%BE%D1%80%D0%B8%D1%8F_%D0%B2%D1%8B%D1%87%D0%B8%D1%81%D0%BB%D0%B8%D1%82%D0%B5%D0%BB%D1%8C%D0%BD%D0%BE%D0%B9_%D1%82%D0%B5%D1%85%D0%BD%D0%B8%D0%BA%D0%B8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5"/>
              </a:rPr>
              <a:t>http://informatika.edusite.ru/lezione8_10a.htm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6"/>
              </a:rPr>
              <a:t>http://mirznanii.com/a/283477/istoriya-razvitiya-vychislitelnoy-tekhniki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7"/>
              </a:rPr>
              <a:t>http://www.bestreferat.ru/referat-296846.html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8"/>
              </a:rPr>
              <a:t>https://studfiles.net/preview/6326866/page:4/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9"/>
              </a:rPr>
              <a:t>http://bourabai.ru/einf/Glava2.htm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10"/>
              </a:rPr>
              <a:t>http://baumanki.net/lectures/10-informatika-i-programmirovanie/325-lekcii-po-kursu-informatika/4331-10-istoriya-razvitiya-vychislitelnoy-tehniki.html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11"/>
              </a:rPr>
              <a:t>http://www.myshared.ru/slide/334289/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dirty="0" smtClean="0">
                <a:hlinkClick r:id="rId12"/>
              </a:rPr>
              <a:t>http://fb.ru/article/2898/istoriya-razvitiya-vyichislitelnoy-tehniki</a:t>
            </a:r>
            <a:r>
              <a:rPr lang="ru-RU" sz="2000" dirty="0" smtClean="0"/>
              <a:t> </a:t>
            </a:r>
          </a:p>
        </p:txBody>
      </p:sp>
      <p:pic>
        <p:nvPicPr>
          <p:cNvPr id="6" name="Рисунок 5" descr="Возврат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1000108"/>
            <a:ext cx="8001056" cy="2000548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Ручной </a:t>
            </a:r>
            <a:r>
              <a:rPr lang="ru-RU" sz="2800" b="1" dirty="0" smtClean="0">
                <a:solidFill>
                  <a:schemeClr val="bg1"/>
                </a:solidFill>
              </a:rPr>
              <a:t>этап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Он </a:t>
            </a:r>
            <a:r>
              <a:rPr lang="ru-RU" sz="2400" dirty="0">
                <a:solidFill>
                  <a:schemeClr val="bg1"/>
                </a:solidFill>
              </a:rPr>
              <a:t>начался на заре человеческой эпохи и продолжался до середины XVII столетия. В этот период возникли основы </a:t>
            </a:r>
            <a:r>
              <a:rPr lang="ru-RU" sz="2400" dirty="0" smtClean="0">
                <a:solidFill>
                  <a:schemeClr val="bg1"/>
                </a:solidFill>
              </a:rPr>
              <a:t>счёта. </a:t>
            </a:r>
            <a:r>
              <a:rPr lang="ru-RU" sz="2400" dirty="0">
                <a:solidFill>
                  <a:schemeClr val="bg1"/>
                </a:solidFill>
              </a:rPr>
              <a:t>Нетрудно догадаться, что первым счетным устройством человека были его пальцы.</a:t>
            </a:r>
          </a:p>
        </p:txBody>
      </p:sp>
      <p:pic>
        <p:nvPicPr>
          <p:cNvPr id="7" name="Рисунок 6" descr="istcifr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9" y="3471670"/>
            <a:ext cx="7991502" cy="2557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768" y="6143644"/>
            <a:ext cx="753732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429684" cy="2369880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Механический </a:t>
            </a:r>
            <a:r>
              <a:rPr lang="ru-RU" sz="2800" b="1" dirty="0" smtClean="0">
                <a:solidFill>
                  <a:schemeClr val="bg1"/>
                </a:solidFill>
              </a:rPr>
              <a:t>этап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Начался </a:t>
            </a:r>
            <a:r>
              <a:rPr lang="ru-RU" sz="2400" dirty="0">
                <a:solidFill>
                  <a:schemeClr val="bg1"/>
                </a:solidFill>
              </a:rPr>
              <a:t>в середине XVII и длился почти до конца XIX столетия. Уровень развития науки в этот период сделал возможным создание механических устройств, выполняющих основные арифметические действия и автоматически запоминающих старшие </a:t>
            </a:r>
            <a:r>
              <a:rPr lang="ru-RU" sz="2400" dirty="0" smtClean="0">
                <a:solidFill>
                  <a:schemeClr val="bg1"/>
                </a:solidFill>
              </a:rPr>
              <a:t>разряды.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ehanicheskii.jpg"/>
          <p:cNvPicPr>
            <a:picLocks noChangeAspect="1"/>
          </p:cNvPicPr>
          <p:nvPr/>
        </p:nvPicPr>
        <p:blipFill>
          <a:blip r:embed="rId3"/>
          <a:srcRect r="50392"/>
          <a:stretch>
            <a:fillRect/>
          </a:stretch>
        </p:blipFill>
        <p:spPr>
          <a:xfrm>
            <a:off x="357158" y="2857496"/>
            <a:ext cx="5547859" cy="2081216"/>
          </a:xfrm>
          <a:prstGeom prst="rect">
            <a:avLst/>
          </a:prstGeom>
        </p:spPr>
      </p:pic>
      <p:pic>
        <p:nvPicPr>
          <p:cNvPr id="6" name="Рисунок 5" descr="mehanicheskii.jpg"/>
          <p:cNvPicPr>
            <a:picLocks noChangeAspect="1"/>
          </p:cNvPicPr>
          <p:nvPr/>
        </p:nvPicPr>
        <p:blipFill>
          <a:blip r:embed="rId3"/>
          <a:srcRect l="49608"/>
          <a:stretch>
            <a:fillRect/>
          </a:stretch>
        </p:blipFill>
        <p:spPr>
          <a:xfrm>
            <a:off x="3214678" y="4500570"/>
            <a:ext cx="5609781" cy="207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7422" y="5072074"/>
            <a:ext cx="753732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2462" y="4071942"/>
            <a:ext cx="753732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01" y="214290"/>
            <a:ext cx="8643998" cy="3108543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Электромеханический этап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самый </a:t>
            </a:r>
            <a:r>
              <a:rPr lang="ru-RU" sz="2400" dirty="0" smtClean="0">
                <a:solidFill>
                  <a:schemeClr val="bg1"/>
                </a:solidFill>
              </a:rPr>
              <a:t>короткий этап. </a:t>
            </a:r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ромежуток </a:t>
            </a:r>
            <a:r>
              <a:rPr lang="ru-RU" sz="2400" dirty="0">
                <a:solidFill>
                  <a:schemeClr val="bg1"/>
                </a:solidFill>
              </a:rPr>
              <a:t>между изобретением в 1887 году первого табулятора до 1946 года, когда возникла самая первая ЭВМ (ENIAC). Новые машины, действие которых основывалось на электроприводе и электрическом реле, позволяли производить вычисления со значительно большей скоростью и точностью, однако процессом счёта по-прежнему должен был управлять человек. </a:t>
            </a:r>
          </a:p>
        </p:txBody>
      </p:sp>
      <p:pic>
        <p:nvPicPr>
          <p:cNvPr id="5" name="Рисунок 4" descr="c899d4f096d4c910a1e64fe1ed5be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65517"/>
            <a:ext cx="3768798" cy="2998800"/>
          </a:xfrm>
          <a:prstGeom prst="rect">
            <a:avLst/>
          </a:prstGeom>
        </p:spPr>
      </p:pic>
      <p:pic>
        <p:nvPicPr>
          <p:cNvPr id="6" name="Рисунок 5" descr="0016-011-Pervaja-EVM-ENIAK1946.jpg"/>
          <p:cNvPicPr>
            <a:picLocks noChangeAspect="1"/>
          </p:cNvPicPr>
          <p:nvPr/>
        </p:nvPicPr>
        <p:blipFill>
          <a:blip r:embed="rId4"/>
          <a:srcRect l="2348" t="2273" b="2273"/>
          <a:stretch>
            <a:fillRect/>
          </a:stretch>
        </p:blipFill>
        <p:spPr>
          <a:xfrm>
            <a:off x="357158" y="3464719"/>
            <a:ext cx="4233749" cy="3000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3500438"/>
            <a:ext cx="753732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48" y="3500438"/>
            <a:ext cx="753732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Возврат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-7810_1_6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10689"/>
            <a:ext cx="9144000" cy="68473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29684" cy="3108543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Электронный этап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начался </a:t>
            </a:r>
            <a:r>
              <a:rPr lang="ru-RU" sz="2400" dirty="0">
                <a:solidFill>
                  <a:schemeClr val="bg1"/>
                </a:solidFill>
              </a:rPr>
              <a:t>во второй половине прошлого столетия и продолжается в наши дни. Это история шести поколений электронно-вычислительных машин – от самых первых гигантских агрегатов, в основе которых лежали электронные лампы, и до сверхмощных современных суперкомпьютеров с огромным числом параллельно работающих процессоров, способных одновременно выполнить множество команд. </a:t>
            </a: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429000"/>
            <a:ext cx="4857784" cy="3238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768" y="6143644"/>
            <a:ext cx="753732" cy="369332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7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озврат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6d71a8f626445e584efae9a6aa5dee7_i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9144000" cy="6309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0836" y="2571744"/>
            <a:ext cx="6822329" cy="1323439"/>
          </a:xfrm>
          <a:prstGeom prst="rect">
            <a:avLst/>
          </a:prstGeom>
          <a:solidFill>
            <a:srgbClr val="7F7F7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Самые первые приспособления для счёта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Возврат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000768"/>
            <a:ext cx="71438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1309</Words>
  <Application>Microsoft Office PowerPoint</Application>
  <PresentationFormat>Экран (4:3)</PresentationFormat>
  <Paragraphs>107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47</cp:revision>
  <dcterms:created xsi:type="dcterms:W3CDTF">2017-10-20T12:49:58Z</dcterms:created>
  <dcterms:modified xsi:type="dcterms:W3CDTF">2018-05-08T04:06:32Z</dcterms:modified>
</cp:coreProperties>
</file>