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97" r:id="rId4"/>
    <p:sldId id="257" r:id="rId5"/>
    <p:sldId id="263" r:id="rId6"/>
    <p:sldId id="258" r:id="rId7"/>
    <p:sldId id="264" r:id="rId8"/>
    <p:sldId id="265" r:id="rId9"/>
    <p:sldId id="270" r:id="rId10"/>
    <p:sldId id="260" r:id="rId11"/>
    <p:sldId id="266" r:id="rId12"/>
    <p:sldId id="261" r:id="rId13"/>
    <p:sldId id="267" r:id="rId14"/>
    <p:sldId id="268" r:id="rId15"/>
    <p:sldId id="284" r:id="rId16"/>
    <p:sldId id="285" r:id="rId17"/>
    <p:sldId id="286" r:id="rId18"/>
    <p:sldId id="272" r:id="rId19"/>
    <p:sldId id="271" r:id="rId20"/>
    <p:sldId id="273" r:id="rId21"/>
    <p:sldId id="274" r:id="rId22"/>
    <p:sldId id="275" r:id="rId23"/>
    <p:sldId id="276" r:id="rId24"/>
    <p:sldId id="277" r:id="rId25"/>
    <p:sldId id="278" r:id="rId26"/>
    <p:sldId id="279" r:id="rId27"/>
    <p:sldId id="280" r:id="rId28"/>
    <p:sldId id="296" r:id="rId29"/>
    <p:sldId id="288" r:id="rId30"/>
    <p:sldId id="289" r:id="rId31"/>
    <p:sldId id="290" r:id="rId32"/>
    <p:sldId id="291" r:id="rId33"/>
    <p:sldId id="281" r:id="rId34"/>
    <p:sldId id="282" r:id="rId35"/>
    <p:sldId id="295" r:id="rId36"/>
    <p:sldId id="292" r:id="rId37"/>
    <p:sldId id="293" r:id="rId38"/>
    <p:sldId id="294" r:id="rId39"/>
    <p:sldId id="298" r:id="rId40"/>
    <p:sldId id="299" r:id="rId41"/>
    <p:sldId id="300" r:id="rId42"/>
    <p:sldId id="301"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69" d="100"/>
          <a:sy n="69" d="100"/>
        </p:scale>
        <p:origin x="-14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09.10.2015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09.10.2015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09.10.2015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09.10.2015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09.10.2015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09.10.2015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09.10.2015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09.10.2015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09.10.2015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09.10.2015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09.10.2015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09.10.2015</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a:p>
        </p:txBody>
      </p:sp>
      <p:sp>
        <p:nvSpPr>
          <p:cNvPr id="2" name="Заголовок 1"/>
          <p:cNvSpPr>
            <a:spLocks noGrp="1"/>
          </p:cNvSpPr>
          <p:nvPr>
            <p:ph type="ctrTitle"/>
          </p:nvPr>
        </p:nvSpPr>
        <p:spPr>
          <a:xfrm>
            <a:off x="817581" y="764704"/>
            <a:ext cx="7175351" cy="5328592"/>
          </a:xfrm>
        </p:spPr>
        <p:txBody>
          <a:bodyPr/>
          <a:lstStyle/>
          <a:p>
            <a:pPr marL="182880" indent="0">
              <a:buNone/>
            </a:pPr>
            <a:r>
              <a:rPr lang="ru-RU" sz="2400" dirty="0">
                <a:effectLst/>
              </a:rPr>
              <a:t>Основанный в 1805 году, город Новочеркасск имеет славные боевые и трудовые страницы истории. На этой, овеянной степными ветрами и жизненными переменами, легендарной земле находится единственное в Ростовской области учреждение для детей с глубокими нарушениями зрения.</a:t>
            </a:r>
            <a:br>
              <a:rPr lang="ru-RU" sz="2400" dirty="0">
                <a:effectLst/>
              </a:rPr>
            </a:br>
            <a:r>
              <a:rPr lang="ru-RU" sz="2400" dirty="0">
                <a:effectLst/>
              </a:rPr>
              <a:t> </a:t>
            </a:r>
            <a:br>
              <a:rPr lang="ru-RU" sz="2400" dirty="0">
                <a:effectLst/>
              </a:rPr>
            </a:br>
            <a:endParaRPr lang="ru-RU" sz="2400" dirty="0"/>
          </a:p>
        </p:txBody>
      </p:sp>
    </p:spTree>
    <p:extLst>
      <p:ext uri="{BB962C8B-B14F-4D97-AF65-F5344CB8AC3E}">
        <p14:creationId xmlns:p14="http://schemas.microsoft.com/office/powerpoint/2010/main" val="819951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372168"/>
            <a:ext cx="8424935" cy="1865144"/>
          </a:xfrm>
        </p:spPr>
        <p:txBody>
          <a:bodyPr/>
          <a:lstStyle/>
          <a:p>
            <a:pPr marL="0" indent="0" algn="ctr">
              <a:buNone/>
            </a:pPr>
            <a:r>
              <a:rPr lang="ru-RU" sz="2400" dirty="0">
                <a:effectLst/>
              </a:rPr>
              <a:t>Начиная с 1964го года, школа становится средним общеобразовательным учреждением с трудовым обучением. Тогда же школа переехала в новое типовое трёхэтажное здание, построенное на средства ВОС, где находится и в настоящее время.</a:t>
            </a:r>
            <a:endParaRPr lang="ru-RU" sz="2400" dirty="0"/>
          </a:p>
        </p:txBody>
      </p:sp>
      <p:sp>
        <p:nvSpPr>
          <p:cNvPr id="3" name="Объект 2"/>
          <p:cNvSpPr>
            <a:spLocks noGrp="1"/>
          </p:cNvSpPr>
          <p:nvPr>
            <p:ph sz="quarter" idx="13"/>
          </p:nvPr>
        </p:nvSpPr>
        <p:spPr/>
        <p:txBody>
          <a:bodyPr/>
          <a:lstStyle/>
          <a:p>
            <a:endParaRPr lang="ru-RU"/>
          </a:p>
        </p:txBody>
      </p:sp>
      <p:pic>
        <p:nvPicPr>
          <p:cNvPr id="2050" name="Picture 2" descr="C:\Users\Asus\Desktop\учителя\Новая папка\DSC_09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6649913"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86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7" y="476672"/>
            <a:ext cx="7910264" cy="5038496"/>
          </a:xfrm>
        </p:spPr>
        <p:txBody>
          <a:bodyPr/>
          <a:lstStyle/>
          <a:p>
            <a:pPr marL="0" indent="0" algn="ctr">
              <a:buNone/>
            </a:pPr>
            <a:r>
              <a:rPr lang="ru-RU" sz="2000" dirty="0">
                <a:effectLst/>
              </a:rPr>
              <a:t>В 1964 году  выпускники школы № 33,  целым классом, пришли   работать на  Новочеркасское УПП ВОС.  В том же году,   силами этих  выпускников, при клубе,   был  организован эстрадный коллектив,  ведущими солистами которого были  </a:t>
            </a:r>
            <a:r>
              <a:rPr lang="ru-RU" sz="2000" dirty="0" err="1">
                <a:effectLst/>
              </a:rPr>
              <a:t>Шуляк</a:t>
            </a:r>
            <a:r>
              <a:rPr lang="ru-RU" sz="2000" dirty="0">
                <a:effectLst/>
              </a:rPr>
              <a:t> Любовь Ивановна, Волкова Галина Николаевна, Колбасина Маргарита Ивановна.  Душой коллектива, его стрежнем, с момента создания и до последних дней был талантливый человек, инвалид по зрению 1 группы, </a:t>
            </a:r>
            <a:r>
              <a:rPr lang="ru-RU" sz="2000" dirty="0" err="1">
                <a:effectLst/>
              </a:rPr>
              <a:t>Петьков</a:t>
            </a:r>
            <a:r>
              <a:rPr lang="ru-RU" sz="2000" dirty="0">
                <a:effectLst/>
              </a:rPr>
              <a:t> Владимир Васильевич.</a:t>
            </a:r>
            <a:br>
              <a:rPr lang="ru-RU" sz="2000" dirty="0">
                <a:effectLst/>
              </a:rPr>
            </a:br>
            <a:endParaRPr lang="ru-RU" sz="2000" dirty="0"/>
          </a:p>
        </p:txBody>
      </p:sp>
      <p:sp>
        <p:nvSpPr>
          <p:cNvPr id="3" name="Объект 2"/>
          <p:cNvSpPr>
            <a:spLocks noGrp="1"/>
          </p:cNvSpPr>
          <p:nvPr>
            <p:ph sz="quarter" idx="13"/>
          </p:nvPr>
        </p:nvSpPr>
        <p:spPr/>
        <p:txBody>
          <a:bodyPr/>
          <a:lstStyle/>
          <a:p>
            <a:pPr algn="ctr"/>
            <a:endParaRPr lang="ru-RU" dirty="0"/>
          </a:p>
        </p:txBody>
      </p:sp>
      <p:pic>
        <p:nvPicPr>
          <p:cNvPr id="4098" name="Picture 2" descr="C:\Users\Asus\Desktop\История школы\DSC_08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645024"/>
            <a:ext cx="5976664" cy="377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16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372168"/>
            <a:ext cx="8064895" cy="1721128"/>
          </a:xfrm>
        </p:spPr>
        <p:txBody>
          <a:bodyPr/>
          <a:lstStyle/>
          <a:p>
            <a:pPr marL="0" indent="0" algn="ctr">
              <a:buNone/>
            </a:pPr>
            <a:r>
              <a:rPr lang="ru-RU" sz="2400" dirty="0">
                <a:effectLst/>
              </a:rPr>
              <a:t>Первый выпуск учащихся с полным средним образованием состоялся в </a:t>
            </a:r>
            <a:r>
              <a:rPr lang="ru-RU" sz="2400" dirty="0" smtClean="0">
                <a:effectLst/>
              </a:rPr>
              <a:t>1967 </a:t>
            </a:r>
            <a:r>
              <a:rPr lang="ru-RU" sz="2400" dirty="0">
                <a:effectLst/>
              </a:rPr>
              <a:t>году. Тогда же у школы появились свои автобус и грузовик. Открылись слесарная и столярная мастерские для обучения детей.</a:t>
            </a:r>
            <a:endParaRPr lang="ru-RU" sz="2400" dirty="0"/>
          </a:p>
        </p:txBody>
      </p:sp>
      <p:sp>
        <p:nvSpPr>
          <p:cNvPr id="3" name="Объект 2"/>
          <p:cNvSpPr>
            <a:spLocks noGrp="1"/>
          </p:cNvSpPr>
          <p:nvPr>
            <p:ph sz="quarter" idx="13"/>
          </p:nvPr>
        </p:nvSpPr>
        <p:spPr/>
        <p:txBody>
          <a:bodyPr/>
          <a:lstStyle/>
          <a:p>
            <a:endParaRPr lang="ru-RU"/>
          </a:p>
        </p:txBody>
      </p:sp>
      <p:pic>
        <p:nvPicPr>
          <p:cNvPr id="3074" name="Picture 2" descr="C:\Users\Asus\Desktop\учителя\Новая папка\DSC_08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450" y="562210"/>
            <a:ext cx="5472336" cy="380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96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404664"/>
            <a:ext cx="7766248" cy="5110504"/>
          </a:xfrm>
        </p:spPr>
        <p:txBody>
          <a:bodyPr/>
          <a:lstStyle/>
          <a:p>
            <a:pPr algn="ctr"/>
            <a:r>
              <a:rPr lang="ru-RU" sz="1800" dirty="0">
                <a:effectLst/>
              </a:rPr>
              <a:t>Первым директором школы был Николай </a:t>
            </a:r>
            <a:r>
              <a:rPr lang="ru-RU" sz="1800" dirty="0" err="1">
                <a:effectLst/>
              </a:rPr>
              <a:t>Зотович</a:t>
            </a:r>
            <a:r>
              <a:rPr lang="ru-RU" sz="1800" dirty="0">
                <a:effectLst/>
              </a:rPr>
              <a:t> Никитин. Сейчас, конечно, совсем другой уровень знаний и преподавания, но, тем не менее, традиции, заложенные им, по словам членов педагогического коллектива, продолжаются и развиваются и </a:t>
            </a:r>
            <a:r>
              <a:rPr lang="ru-RU" sz="1800" dirty="0" smtClean="0">
                <a:effectLst/>
              </a:rPr>
              <a:t>сегодня.</a:t>
            </a:r>
            <a:r>
              <a:rPr lang="ru-RU" sz="1800" dirty="0">
                <a:effectLst/>
              </a:rPr>
              <a:t/>
            </a:r>
            <a:br>
              <a:rPr lang="ru-RU" sz="1800" dirty="0">
                <a:effectLst/>
              </a:rPr>
            </a:br>
            <a:r>
              <a:rPr lang="ru-RU" sz="1800" dirty="0" smtClean="0">
                <a:effectLst/>
              </a:rPr>
              <a:t>Н</a:t>
            </a:r>
            <a:r>
              <a:rPr lang="ru-RU" sz="1800" dirty="0">
                <a:effectLst/>
              </a:rPr>
              <a:t>. З. Никитина на директорском посту сменил участник войны </a:t>
            </a:r>
            <a:r>
              <a:rPr lang="ru-RU" sz="1800" dirty="0" err="1">
                <a:effectLst/>
              </a:rPr>
              <a:t>Гречин</a:t>
            </a:r>
            <a:r>
              <a:rPr lang="ru-RU" sz="1800" dirty="0">
                <a:effectLst/>
              </a:rPr>
              <a:t> Василий Фёдорович, который затем передал профессиональную эстафету </a:t>
            </a:r>
            <a:r>
              <a:rPr lang="ru-RU" sz="1800" dirty="0" err="1">
                <a:effectLst/>
              </a:rPr>
              <a:t>Кушнируку</a:t>
            </a:r>
            <a:r>
              <a:rPr lang="ru-RU" sz="1800" dirty="0">
                <a:effectLst/>
              </a:rPr>
              <a:t> Григорию </a:t>
            </a:r>
            <a:r>
              <a:rPr lang="ru-RU" sz="1800" dirty="0" err="1">
                <a:effectLst/>
              </a:rPr>
              <a:t>Панфиловичу</a:t>
            </a:r>
            <a:r>
              <a:rPr lang="ru-RU" sz="1800" dirty="0">
                <a:effectLst/>
              </a:rPr>
              <a:t>, тоже фронтовику, которого затем сменил Никоненко Николай </a:t>
            </a:r>
            <a:r>
              <a:rPr lang="ru-RU" sz="1800" dirty="0" err="1">
                <a:effectLst/>
              </a:rPr>
              <a:t>Емельянович</a:t>
            </a:r>
            <a:r>
              <a:rPr lang="ru-RU" sz="1800" dirty="0">
                <a:effectLst/>
              </a:rPr>
              <a:t>, тоже из числа фронтовиков. </a:t>
            </a:r>
            <a:endParaRPr lang="ru-RU" sz="1800" dirty="0"/>
          </a:p>
        </p:txBody>
      </p:sp>
      <p:sp>
        <p:nvSpPr>
          <p:cNvPr id="3" name="Объект 2"/>
          <p:cNvSpPr>
            <a:spLocks noGrp="1"/>
          </p:cNvSpPr>
          <p:nvPr>
            <p:ph sz="quarter" idx="13"/>
          </p:nvPr>
        </p:nvSpPr>
        <p:spPr/>
        <p:txBody>
          <a:bodyPr/>
          <a:lstStyle/>
          <a:p>
            <a:endParaRPr lang="ru-RU"/>
          </a:p>
        </p:txBody>
      </p:sp>
      <p:pic>
        <p:nvPicPr>
          <p:cNvPr id="5122" name="Picture 2" descr="C:\Users\Asus\Desktop\История школы\DSC_08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222104"/>
            <a:ext cx="4608512" cy="363589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sus\Desktop\История школы\DSC_0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222104"/>
            <a:ext cx="2419796" cy="444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1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869160"/>
            <a:ext cx="7848871" cy="1152128"/>
          </a:xfrm>
        </p:spPr>
        <p:txBody>
          <a:bodyPr/>
          <a:lstStyle/>
          <a:p>
            <a:pPr algn="ctr"/>
            <a:r>
              <a:rPr lang="ru-RU" sz="2800" dirty="0" smtClean="0">
                <a:effectLst/>
              </a:rPr>
              <a:t>После </a:t>
            </a:r>
            <a:r>
              <a:rPr lang="ru-RU" sz="2800" dirty="0">
                <a:effectLst/>
              </a:rPr>
              <a:t>Н. Е. Никоненко должность директора занял  </a:t>
            </a:r>
            <a:r>
              <a:rPr lang="ru-RU" sz="2800" dirty="0" smtClean="0">
                <a:effectLst/>
              </a:rPr>
              <a:t/>
            </a:r>
            <a:br>
              <a:rPr lang="ru-RU" sz="2800" dirty="0" smtClean="0">
                <a:effectLst/>
              </a:rPr>
            </a:br>
            <a:r>
              <a:rPr lang="ru-RU" sz="2800" dirty="0" smtClean="0">
                <a:effectLst/>
              </a:rPr>
              <a:t>Михаил </a:t>
            </a:r>
            <a:r>
              <a:rPr lang="ru-RU" sz="2800" dirty="0">
                <a:effectLst/>
              </a:rPr>
              <a:t>Петрович </a:t>
            </a:r>
            <a:r>
              <a:rPr lang="ru-RU" sz="2800" dirty="0" err="1">
                <a:effectLst/>
              </a:rPr>
              <a:t>Мухаев</a:t>
            </a:r>
            <a:r>
              <a:rPr lang="ru-RU" sz="2800" dirty="0">
                <a:effectLst/>
              </a:rPr>
              <a:t>. </a:t>
            </a:r>
            <a:endParaRPr lang="ru-RU" sz="2800" dirty="0"/>
          </a:p>
        </p:txBody>
      </p:sp>
      <p:sp>
        <p:nvSpPr>
          <p:cNvPr id="3" name="Объект 2"/>
          <p:cNvSpPr>
            <a:spLocks noGrp="1"/>
          </p:cNvSpPr>
          <p:nvPr>
            <p:ph sz="quarter" idx="13"/>
          </p:nvPr>
        </p:nvSpPr>
        <p:spPr/>
        <p:txBody>
          <a:bodyPr/>
          <a:lstStyle/>
          <a:p>
            <a:endParaRPr lang="ru-RU"/>
          </a:p>
        </p:txBody>
      </p:sp>
      <p:pic>
        <p:nvPicPr>
          <p:cNvPr id="4098" name="Picture 2" descr="C:\Users\Asus\Desktop\директор\DSC04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4663"/>
            <a:ext cx="6264696" cy="446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631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789040"/>
            <a:ext cx="8964488" cy="1726128"/>
          </a:xfrm>
        </p:spPr>
        <p:txBody>
          <a:bodyPr/>
          <a:lstStyle/>
          <a:p>
            <a:pPr marL="0" indent="0" algn="ctr">
              <a:buNone/>
            </a:pPr>
            <a:r>
              <a:rPr lang="ru-RU" sz="2000" dirty="0">
                <a:effectLst/>
              </a:rPr>
              <a:t>С 1981 года школу-интернат возглавляет </a:t>
            </a:r>
            <a:r>
              <a:rPr lang="ru-RU" sz="2000" dirty="0" err="1">
                <a:effectLst/>
              </a:rPr>
              <a:t>Мухаев</a:t>
            </a:r>
            <a:r>
              <a:rPr lang="ru-RU" sz="2000" dirty="0">
                <a:effectLst/>
              </a:rPr>
              <a:t> Михаил Петрович - отличник просвещения СССР, отличник народного образования, награжден знаком "За заслуги перед ВОС </a:t>
            </a:r>
            <a:r>
              <a:rPr lang="en-US" sz="2000" dirty="0">
                <a:effectLst/>
              </a:rPr>
              <a:t>III</a:t>
            </a:r>
            <a:r>
              <a:rPr lang="ru-RU" sz="2000" dirty="0">
                <a:effectLst/>
              </a:rPr>
              <a:t> степени", ровесник  школы. Михаил Петрович руководил школой 33 года. С его приходом начался качественно новый этап в развитии школы-интерната. Она полностью перешла на кабинетную систему обучения, работает по перспективному 9-летнему планированию, разработанному </a:t>
            </a:r>
            <a:r>
              <a:rPr lang="ru-RU" sz="2000" dirty="0" err="1">
                <a:effectLst/>
              </a:rPr>
              <a:t>Мухаевым</a:t>
            </a:r>
            <a:r>
              <a:rPr lang="ru-RU" sz="2000" dirty="0">
                <a:effectLst/>
              </a:rPr>
              <a:t> М.П. и одобренному Институтом коррекционной педагогики.</a:t>
            </a:r>
            <a:r>
              <a:rPr lang="ru-RU" sz="1800" dirty="0">
                <a:effectLst/>
              </a:rPr>
              <a:t/>
            </a:r>
            <a:br>
              <a:rPr lang="ru-RU" sz="1800" dirty="0">
                <a:effectLst/>
              </a:rPr>
            </a:br>
            <a:endParaRPr lang="ru-RU" sz="1800" dirty="0"/>
          </a:p>
        </p:txBody>
      </p:sp>
      <p:pic>
        <p:nvPicPr>
          <p:cNvPr id="4" name="Picture 2" descr="C:\Users\Asus\Desktop\История школы\DSC_0846.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531440"/>
            <a:ext cx="6336704"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36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372168"/>
            <a:ext cx="8496943" cy="1937152"/>
          </a:xfrm>
        </p:spPr>
        <p:txBody>
          <a:bodyPr/>
          <a:lstStyle/>
          <a:p>
            <a:pPr marL="0" indent="0" algn="ctr">
              <a:buNone/>
            </a:pPr>
            <a:r>
              <a:rPr lang="ru-RU" sz="2400" dirty="0" smtClean="0">
                <a:effectLst/>
              </a:rPr>
              <a:t>Михаил Петрович принимал участие во Всероссийском конкурсе </a:t>
            </a:r>
            <a:r>
              <a:rPr lang="ru-RU" sz="2400" dirty="0">
                <a:effectLst/>
              </a:rPr>
              <a:t>«Директор школы 2010</a:t>
            </a:r>
            <a:r>
              <a:rPr lang="ru-RU" sz="2400" dirty="0" smtClean="0">
                <a:effectLst/>
              </a:rPr>
              <a:t>». Он вошел в десятку лучших директоров России.</a:t>
            </a:r>
            <a:r>
              <a:rPr lang="ru-RU" sz="2400" dirty="0">
                <a:effectLst/>
              </a:rPr>
              <a:t> Н</a:t>
            </a:r>
            <a:r>
              <a:rPr lang="ru-RU" sz="2400" dirty="0" smtClean="0">
                <a:effectLst/>
              </a:rPr>
              <a:t>аша </a:t>
            </a:r>
            <a:r>
              <a:rPr lang="ru-RU" sz="2400" dirty="0">
                <a:effectLst/>
              </a:rPr>
              <a:t>школа в 2010м году была внесена в реестр «Ведущие образовательные учреждения России».</a:t>
            </a:r>
            <a:endParaRPr lang="ru-RU" sz="2400" dirty="0"/>
          </a:p>
        </p:txBody>
      </p:sp>
      <p:sp>
        <p:nvSpPr>
          <p:cNvPr id="3" name="Объект 2"/>
          <p:cNvSpPr>
            <a:spLocks noGrp="1"/>
          </p:cNvSpPr>
          <p:nvPr>
            <p:ph sz="quarter" idx="13"/>
          </p:nvPr>
        </p:nvSpPr>
        <p:spPr/>
        <p:txBody>
          <a:bodyPr/>
          <a:lstStyle/>
          <a:p>
            <a:endParaRPr lang="ru-RU"/>
          </a:p>
        </p:txBody>
      </p:sp>
      <p:pic>
        <p:nvPicPr>
          <p:cNvPr id="2050" name="Picture 2" descr="C:\Users\Asus\Desktop\директор\IMG_70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6984776" cy="426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4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372168"/>
            <a:ext cx="8424935" cy="2081168"/>
          </a:xfrm>
        </p:spPr>
        <p:txBody>
          <a:bodyPr/>
          <a:lstStyle/>
          <a:p>
            <a:pPr marL="0" indent="0" algn="ctr">
              <a:buNone/>
            </a:pPr>
            <a:r>
              <a:rPr lang="ru-RU" sz="3200" dirty="0" smtClean="0"/>
              <a:t>Под руководством </a:t>
            </a:r>
            <a:r>
              <a:rPr lang="ru-RU" sz="3200" dirty="0" err="1" smtClean="0"/>
              <a:t>Мухаева</a:t>
            </a:r>
            <a:r>
              <a:rPr lang="ru-RU" sz="3200" dirty="0" smtClean="0"/>
              <a:t> Михаила 	Петровича в  </a:t>
            </a:r>
            <a:r>
              <a:rPr lang="ru-RU" sz="3200" dirty="0"/>
              <a:t>2014 году</a:t>
            </a:r>
            <a:br>
              <a:rPr lang="ru-RU" sz="3200" dirty="0"/>
            </a:br>
            <a:r>
              <a:rPr lang="ru-RU" sz="3200" dirty="0" smtClean="0"/>
              <a:t>наша школа стала лауреатом конкурса «100 лучших школ России»</a:t>
            </a:r>
            <a:endParaRPr lang="ru-RU" sz="3200" dirty="0"/>
          </a:p>
        </p:txBody>
      </p:sp>
      <p:sp>
        <p:nvSpPr>
          <p:cNvPr id="3" name="Объект 2"/>
          <p:cNvSpPr>
            <a:spLocks noGrp="1"/>
          </p:cNvSpPr>
          <p:nvPr>
            <p:ph sz="quarter" idx="13"/>
          </p:nvPr>
        </p:nvSpPr>
        <p:spPr/>
        <p:txBody>
          <a:bodyPr/>
          <a:lstStyle/>
          <a:p>
            <a:endParaRPr lang="ru-RU"/>
          </a:p>
        </p:txBody>
      </p:sp>
      <p:pic>
        <p:nvPicPr>
          <p:cNvPr id="1026" name="Picture 2" descr="C:\Users\Asus\Desktop\директор\DSC_009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88640"/>
            <a:ext cx="6768752"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13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1" y="692696"/>
            <a:ext cx="7694240" cy="1728192"/>
          </a:xfrm>
        </p:spPr>
        <p:txBody>
          <a:bodyPr/>
          <a:lstStyle/>
          <a:p>
            <a:pPr marL="0" indent="0" algn="ctr">
              <a:buNone/>
            </a:pPr>
            <a:r>
              <a:rPr lang="ru-RU" dirty="0" smtClean="0"/>
              <a:t>Ветераны нашей школы.</a:t>
            </a:r>
            <a:endParaRPr lang="ru-RU" dirty="0"/>
          </a:p>
        </p:txBody>
      </p:sp>
      <p:sp>
        <p:nvSpPr>
          <p:cNvPr id="3" name="Объект 2"/>
          <p:cNvSpPr>
            <a:spLocks noGrp="1"/>
          </p:cNvSpPr>
          <p:nvPr>
            <p:ph sz="quarter" idx="13"/>
          </p:nvPr>
        </p:nvSpPr>
        <p:spPr>
          <a:xfrm flipV="1">
            <a:off x="1143000" y="404664"/>
            <a:ext cx="6400800" cy="326856"/>
          </a:xfrm>
        </p:spPr>
        <p:txBody>
          <a:bodyPr>
            <a:normAutofit fontScale="85000" lnSpcReduction="20000"/>
          </a:bodyPr>
          <a:lstStyle/>
          <a:p>
            <a:pPr marL="45720" indent="0">
              <a:buNone/>
            </a:pPr>
            <a:endParaRPr lang="ru-RU" dirty="0"/>
          </a:p>
        </p:txBody>
      </p:sp>
      <p:pic>
        <p:nvPicPr>
          <p:cNvPr id="7170" name="Picture 2" descr="C:\Users\Asus\Desktop\История школы\DSC_08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492896"/>
            <a:ext cx="6336703"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1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581128"/>
            <a:ext cx="8136903" cy="1800200"/>
          </a:xfrm>
        </p:spPr>
        <p:txBody>
          <a:bodyPr/>
          <a:lstStyle/>
          <a:p>
            <a:pPr marL="0" indent="0" algn="ctr">
              <a:buNone/>
            </a:pPr>
            <a:r>
              <a:rPr lang="ru-RU" sz="2000" dirty="0" smtClean="0"/>
              <a:t>Габриелян Наталья Васильевна – учитель русского языка и литературы. </a:t>
            </a:r>
            <a:r>
              <a:rPr lang="ru-RU" sz="2000" dirty="0">
                <a:effectLst/>
              </a:rPr>
              <a:t>О</a:t>
            </a:r>
            <a:r>
              <a:rPr lang="ru-RU" sz="2000" dirty="0" smtClean="0">
                <a:effectLst/>
              </a:rPr>
              <a:t>кончила </a:t>
            </a:r>
            <a:r>
              <a:rPr lang="ru-RU" sz="2000" dirty="0">
                <a:effectLst/>
              </a:rPr>
              <a:t>дефектологический факультет Государственного Педагогического Института имени А. Герцена и филологический факультет Ростовского Государственного Университета. В школу-интернат № 33 пришла в 1963м году. </a:t>
            </a:r>
            <a:endParaRPr lang="ru-RU" sz="2000" dirty="0"/>
          </a:p>
        </p:txBody>
      </p:sp>
      <p:sp>
        <p:nvSpPr>
          <p:cNvPr id="3" name="Объект 2"/>
          <p:cNvSpPr>
            <a:spLocks noGrp="1"/>
          </p:cNvSpPr>
          <p:nvPr>
            <p:ph sz="quarter" idx="13"/>
          </p:nvPr>
        </p:nvSpPr>
        <p:spPr/>
        <p:txBody>
          <a:bodyPr/>
          <a:lstStyle/>
          <a:p>
            <a:endParaRPr lang="ru-RU"/>
          </a:p>
        </p:txBody>
      </p:sp>
      <p:pic>
        <p:nvPicPr>
          <p:cNvPr id="8194" name="Picture 2" descr="C:\Users\Asus\Desktop\История школы\DSC_0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03448"/>
            <a:ext cx="7416824" cy="514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42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5" y="1268760"/>
            <a:ext cx="7478216" cy="4246408"/>
          </a:xfrm>
        </p:spPr>
        <p:txBody>
          <a:bodyPr/>
          <a:lstStyle/>
          <a:p>
            <a:pPr marL="0" indent="0" algn="ctr">
              <a:buNone/>
            </a:pPr>
            <a:r>
              <a:rPr lang="ru-RU" sz="8000" dirty="0" smtClean="0"/>
              <a:t>История </a:t>
            </a:r>
            <a:br>
              <a:rPr lang="ru-RU" sz="8000" dirty="0" smtClean="0"/>
            </a:br>
            <a:r>
              <a:rPr lang="ru-RU" sz="8000" dirty="0" smtClean="0"/>
              <a:t>школы</a:t>
            </a:r>
            <a:endParaRPr lang="ru-RU" sz="8000" dirty="0"/>
          </a:p>
        </p:txBody>
      </p:sp>
      <p:sp>
        <p:nvSpPr>
          <p:cNvPr id="3" name="Объект 2"/>
          <p:cNvSpPr>
            <a:spLocks noGrp="1"/>
          </p:cNvSpPr>
          <p:nvPr>
            <p:ph sz="quarter" idx="13"/>
          </p:nvPr>
        </p:nvSpPr>
        <p:spPr>
          <a:xfrm>
            <a:off x="1143000" y="332656"/>
            <a:ext cx="6400800" cy="2448272"/>
          </a:xfrm>
        </p:spPr>
        <p:txBody>
          <a:bodyPr/>
          <a:lstStyle/>
          <a:p>
            <a:endParaRPr lang="ru-RU" dirty="0"/>
          </a:p>
        </p:txBody>
      </p:sp>
    </p:spTree>
    <p:extLst>
      <p:ext uri="{BB962C8B-B14F-4D97-AF65-F5344CB8AC3E}">
        <p14:creationId xmlns:p14="http://schemas.microsoft.com/office/powerpoint/2010/main" val="1956834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372168"/>
            <a:ext cx="8280919" cy="1143000"/>
          </a:xfrm>
        </p:spPr>
        <p:txBody>
          <a:bodyPr/>
          <a:lstStyle/>
          <a:p>
            <a:pPr marL="0" indent="0" algn="ctr">
              <a:buNone/>
            </a:pPr>
            <a:r>
              <a:rPr lang="ru-RU" sz="2400" dirty="0" err="1">
                <a:effectLst/>
              </a:rPr>
              <a:t>Маина</a:t>
            </a:r>
            <a:r>
              <a:rPr lang="ru-RU" sz="2400" dirty="0">
                <a:effectLst/>
              </a:rPr>
              <a:t> Иннокентьевна Макашова окончила   Ростовский Педагогический Институт. Она пришла работать, ещё учась в институте. Сначала работала воспитателем. Через некоторое время стала работать учителем математики. Проработала в школе-интернате  более сорока лет.</a:t>
            </a:r>
            <a:endParaRPr lang="ru-RU" sz="2400" dirty="0"/>
          </a:p>
        </p:txBody>
      </p:sp>
      <p:sp>
        <p:nvSpPr>
          <p:cNvPr id="3" name="Объект 2"/>
          <p:cNvSpPr>
            <a:spLocks noGrp="1"/>
          </p:cNvSpPr>
          <p:nvPr>
            <p:ph sz="quarter" idx="13"/>
          </p:nvPr>
        </p:nvSpPr>
        <p:spPr/>
        <p:txBody>
          <a:bodyPr/>
          <a:lstStyle/>
          <a:p>
            <a:endParaRPr lang="ru-RU" dirty="0"/>
          </a:p>
        </p:txBody>
      </p:sp>
      <p:pic>
        <p:nvPicPr>
          <p:cNvPr id="9218" name="Picture 2" descr="F:\DSC_08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60648"/>
            <a:ext cx="316835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10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1" y="4869160"/>
            <a:ext cx="7694240" cy="1512168"/>
          </a:xfrm>
        </p:spPr>
        <p:txBody>
          <a:bodyPr/>
          <a:lstStyle/>
          <a:p>
            <a:pPr marL="0" indent="0" algn="ctr">
              <a:buNone/>
            </a:pPr>
            <a:r>
              <a:rPr lang="ru-RU" sz="2400" dirty="0" smtClean="0"/>
              <a:t>Кабанова Надежда Васильевна –учитель биологии. Пришла работать в нашу школу в 1970 году.</a:t>
            </a:r>
            <a:endParaRPr lang="ru-RU" sz="2400" dirty="0"/>
          </a:p>
        </p:txBody>
      </p:sp>
      <p:sp>
        <p:nvSpPr>
          <p:cNvPr id="3" name="Объект 2"/>
          <p:cNvSpPr>
            <a:spLocks noGrp="1"/>
          </p:cNvSpPr>
          <p:nvPr>
            <p:ph sz="quarter" idx="13"/>
          </p:nvPr>
        </p:nvSpPr>
        <p:spPr/>
        <p:txBody>
          <a:bodyPr/>
          <a:lstStyle/>
          <a:p>
            <a:endParaRPr lang="ru-RU"/>
          </a:p>
        </p:txBody>
      </p:sp>
      <p:pic>
        <p:nvPicPr>
          <p:cNvPr id="1026" name="Picture 2" descr="G:\ФОТОАРХИВ 2\Наши учителя\IMG_30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6632"/>
            <a:ext cx="5472608" cy="461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90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581128"/>
            <a:ext cx="8568952" cy="2016224"/>
          </a:xfrm>
        </p:spPr>
        <p:txBody>
          <a:bodyPr/>
          <a:lstStyle/>
          <a:p>
            <a:pPr marL="0" indent="0" algn="ctr">
              <a:buNone/>
            </a:pPr>
            <a:r>
              <a:rPr lang="ru-RU" sz="2000" dirty="0">
                <a:effectLst/>
              </a:rPr>
              <a:t> Нина Николаевна Короткова пришла на работу в школу-интернат в 1954м году. Начинала работать здесь в качестве воспитателя, а затем стала учителем географии. Она обладала огромной энергией. Готовила вместе с ребятами различные мероприятия – и к торжественным датам, и просто организовывала экскурсии, как по Ростовской области, так и за её пределами. </a:t>
            </a:r>
            <a:r>
              <a:rPr lang="ru-RU" sz="1800" dirty="0">
                <a:effectLst/>
              </a:rPr>
              <a:t/>
            </a:r>
            <a:br>
              <a:rPr lang="ru-RU" sz="1800" dirty="0">
                <a:effectLst/>
              </a:rPr>
            </a:br>
            <a:endParaRPr lang="ru-RU" sz="1800" dirty="0"/>
          </a:p>
        </p:txBody>
      </p:sp>
      <p:sp>
        <p:nvSpPr>
          <p:cNvPr id="3" name="Объект 2"/>
          <p:cNvSpPr>
            <a:spLocks noGrp="1"/>
          </p:cNvSpPr>
          <p:nvPr>
            <p:ph sz="quarter" idx="13"/>
          </p:nvPr>
        </p:nvSpPr>
        <p:spPr/>
        <p:txBody>
          <a:bodyPr/>
          <a:lstStyle/>
          <a:p>
            <a:pPr marL="45720" indent="0">
              <a:buNone/>
            </a:pPr>
            <a:endParaRPr lang="ru-RU" dirty="0"/>
          </a:p>
        </p:txBody>
      </p:sp>
      <p:pic>
        <p:nvPicPr>
          <p:cNvPr id="1026" name="Picture 2" descr="C:\Users\Asus\Desktop\История школы\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67738"/>
            <a:ext cx="3168352"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31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068960"/>
            <a:ext cx="8568951" cy="3384376"/>
          </a:xfrm>
        </p:spPr>
        <p:txBody>
          <a:bodyPr/>
          <a:lstStyle/>
          <a:p>
            <a:pPr marL="0" indent="0" algn="ctr">
              <a:buNone/>
            </a:pPr>
            <a:r>
              <a:rPr lang="ru-RU" sz="2400" dirty="0">
                <a:effectLst/>
              </a:rPr>
              <a:t>В 1957 году Герман Григорьевич </a:t>
            </a:r>
            <a:r>
              <a:rPr lang="ru-RU" sz="2400" dirty="0" err="1">
                <a:effectLst/>
              </a:rPr>
              <a:t>Вислов</a:t>
            </a:r>
            <a:r>
              <a:rPr lang="ru-RU" sz="2400" dirty="0">
                <a:effectLst/>
              </a:rPr>
              <a:t> начал работать в школе-интернате для слепых и слабовидящих детей. Преподавал физику. Оборудовал прекрасный кабинет для уроков физики. Коллеги Германа Григорьевича и поныне отмечают его редкостное умение сосредоточиться на главном, объясняя предмет, «не растекаясь мыслью по древу». Герман Григорьевич удостоился почётного звания «Отличник народного образования». </a:t>
            </a:r>
            <a:br>
              <a:rPr lang="ru-RU" sz="2400" dirty="0">
                <a:effectLst/>
              </a:rPr>
            </a:br>
            <a:endParaRPr lang="ru-RU" sz="2400" dirty="0"/>
          </a:p>
        </p:txBody>
      </p:sp>
      <p:sp>
        <p:nvSpPr>
          <p:cNvPr id="3" name="Объект 2"/>
          <p:cNvSpPr>
            <a:spLocks noGrp="1"/>
          </p:cNvSpPr>
          <p:nvPr>
            <p:ph sz="quarter" idx="13"/>
          </p:nvPr>
        </p:nvSpPr>
        <p:spPr/>
        <p:txBody>
          <a:bodyPr/>
          <a:lstStyle/>
          <a:p>
            <a:endParaRPr lang="ru-RU" dirty="0"/>
          </a:p>
        </p:txBody>
      </p:sp>
      <p:pic>
        <p:nvPicPr>
          <p:cNvPr id="2050" name="Picture 2" descr="C:\Users\Asus\Desktop\История школы\висл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16632"/>
            <a:ext cx="2304255"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9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140968"/>
            <a:ext cx="8640959" cy="2374200"/>
          </a:xfrm>
        </p:spPr>
        <p:txBody>
          <a:bodyPr/>
          <a:lstStyle/>
          <a:p>
            <a:pPr algn="ctr"/>
            <a:r>
              <a:rPr lang="ru-RU" sz="2000" dirty="0">
                <a:effectLst/>
              </a:rPr>
              <a:t>Николай </a:t>
            </a:r>
            <a:r>
              <a:rPr lang="ru-RU" sz="2000" dirty="0" err="1">
                <a:effectLst/>
              </a:rPr>
              <a:t>Емельянович</a:t>
            </a:r>
            <a:r>
              <a:rPr lang="ru-RU" sz="2000" dirty="0">
                <a:effectLst/>
              </a:rPr>
              <a:t> </a:t>
            </a:r>
            <a:r>
              <a:rPr lang="ru-RU" sz="2000" dirty="0" smtClean="0">
                <a:effectLst/>
              </a:rPr>
              <a:t>Никоненко - </a:t>
            </a:r>
            <a:r>
              <a:rPr lang="ru-RU" sz="2000" dirty="0">
                <a:effectLst/>
              </a:rPr>
              <a:t>коренной житель Новочеркасска. Отсюда же он был призван в армию незадолго до начала Великой Отечественной Войны. Перед призывом успел окончить годичные учительские курсы, готовившие в то время учителей для начальных классов. Но поработать по этой специальности сразу после их окончания не довелось</a:t>
            </a:r>
            <a:r>
              <a:rPr lang="ru-RU" sz="2000" dirty="0" smtClean="0">
                <a:effectLst/>
              </a:rPr>
              <a:t>.</a:t>
            </a:r>
            <a:r>
              <a:rPr lang="ru-RU" sz="2000" dirty="0">
                <a:effectLst/>
              </a:rPr>
              <a:t> Служил во 2м танковом полку, входившем в состав 6й казачьей кавалерийской дивизии. Здесь же и война застала. Потом вернулся в родной Новочеркасск,. В дальнейшем окончил </a:t>
            </a:r>
            <a:r>
              <a:rPr lang="ru-RU" sz="2000" dirty="0" err="1">
                <a:effectLst/>
              </a:rPr>
              <a:t>Новочеркасский</a:t>
            </a:r>
            <a:r>
              <a:rPr lang="ru-RU" sz="2000" dirty="0">
                <a:effectLst/>
              </a:rPr>
              <a:t> Учительский Институт, а затем – Ростовский Педагогический Институт. </a:t>
            </a:r>
            <a:br>
              <a:rPr lang="ru-RU" sz="2000" dirty="0">
                <a:effectLst/>
              </a:rPr>
            </a:br>
            <a:r>
              <a:rPr lang="ru-RU" sz="2000" dirty="0" smtClean="0">
                <a:effectLst/>
              </a:rPr>
              <a:t>Проработал директором школы-интерната до пенсии.</a:t>
            </a:r>
            <a:r>
              <a:rPr lang="ru-RU" sz="1400" dirty="0">
                <a:effectLst/>
              </a:rPr>
              <a:t/>
            </a:r>
            <a:br>
              <a:rPr lang="ru-RU" sz="1400" dirty="0">
                <a:effectLst/>
              </a:rPr>
            </a:br>
            <a:r>
              <a:rPr lang="ru-RU" sz="1400" dirty="0">
                <a:effectLst/>
              </a:rPr>
              <a:t/>
            </a:r>
            <a:br>
              <a:rPr lang="ru-RU" sz="1400" dirty="0">
                <a:effectLst/>
              </a:rPr>
            </a:br>
            <a:endParaRPr lang="ru-RU" sz="1400" dirty="0"/>
          </a:p>
        </p:txBody>
      </p:sp>
      <p:sp>
        <p:nvSpPr>
          <p:cNvPr id="3" name="Объект 2"/>
          <p:cNvSpPr>
            <a:spLocks noGrp="1"/>
          </p:cNvSpPr>
          <p:nvPr>
            <p:ph sz="quarter" idx="13"/>
          </p:nvPr>
        </p:nvSpPr>
        <p:spPr/>
        <p:txBody>
          <a:bodyPr/>
          <a:lstStyle/>
          <a:p>
            <a:pPr marL="45720" indent="0">
              <a:buNone/>
            </a:pPr>
            <a:endParaRPr lang="ru-RU" dirty="0"/>
          </a:p>
        </p:txBody>
      </p:sp>
      <p:pic>
        <p:nvPicPr>
          <p:cNvPr id="3074" name="Picture 2" descr="C:\Users\Asus\Desktop\История школы\никоненк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16632"/>
            <a:ext cx="2232248" cy="288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4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941168"/>
            <a:ext cx="8568951" cy="1584176"/>
          </a:xfrm>
        </p:spPr>
        <p:txBody>
          <a:bodyPr/>
          <a:lstStyle/>
          <a:p>
            <a:pPr marL="0" indent="0" algn="ctr">
              <a:buNone/>
            </a:pPr>
            <a:r>
              <a:rPr lang="ru-RU" sz="2400" dirty="0" smtClean="0"/>
              <a:t>В школе – интернате успешно функционировал ансамбль народных инструментов под руководством Паненко Вячеслава Алексеевича.</a:t>
            </a:r>
            <a:endParaRPr lang="ru-RU" dirty="0"/>
          </a:p>
        </p:txBody>
      </p:sp>
      <p:sp>
        <p:nvSpPr>
          <p:cNvPr id="3" name="Объект 2"/>
          <p:cNvSpPr>
            <a:spLocks noGrp="1"/>
          </p:cNvSpPr>
          <p:nvPr>
            <p:ph sz="quarter" idx="13"/>
          </p:nvPr>
        </p:nvSpPr>
        <p:spPr/>
        <p:txBody>
          <a:bodyPr/>
          <a:lstStyle/>
          <a:p>
            <a:endParaRPr lang="ru-RU"/>
          </a:p>
        </p:txBody>
      </p:sp>
      <p:pic>
        <p:nvPicPr>
          <p:cNvPr id="4098" name="Picture 2" descr="C:\Users\Asus\Desktop\История школы\DSC_08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404664"/>
            <a:ext cx="6615733" cy="442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6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1" y="4941168"/>
            <a:ext cx="8054280" cy="1512168"/>
          </a:xfrm>
        </p:spPr>
        <p:txBody>
          <a:bodyPr/>
          <a:lstStyle/>
          <a:p>
            <a:pPr marL="0" indent="0" algn="ctr">
              <a:buNone/>
            </a:pPr>
            <a:r>
              <a:rPr lang="ru-RU" sz="2800" dirty="0" smtClean="0"/>
              <a:t>С 1947 года и поныне в школе – интернате ведется обучение  игре на баяне. Учит играть ребят выпускник нашей школы </a:t>
            </a:r>
            <a:r>
              <a:rPr lang="ru-RU" sz="2800" dirty="0" err="1" smtClean="0"/>
              <a:t>Чичкан</a:t>
            </a:r>
            <a:r>
              <a:rPr lang="ru-RU" sz="2800" dirty="0" smtClean="0"/>
              <a:t> Александр  Сергеевич.</a:t>
            </a:r>
            <a:endParaRPr lang="ru-RU" sz="2800" dirty="0"/>
          </a:p>
        </p:txBody>
      </p:sp>
      <p:sp>
        <p:nvSpPr>
          <p:cNvPr id="3" name="Объект 2"/>
          <p:cNvSpPr>
            <a:spLocks noGrp="1"/>
          </p:cNvSpPr>
          <p:nvPr>
            <p:ph sz="quarter" idx="13"/>
          </p:nvPr>
        </p:nvSpPr>
        <p:spPr/>
        <p:txBody>
          <a:bodyPr/>
          <a:lstStyle/>
          <a:p>
            <a:endParaRPr lang="ru-RU"/>
          </a:p>
        </p:txBody>
      </p:sp>
      <p:pic>
        <p:nvPicPr>
          <p:cNvPr id="5122" name="Picture 2" descr="G:\ФОТОАРХИВ 5\ФОТО УЧИТЕЛЕЙ\DSC045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332656"/>
            <a:ext cx="5760640" cy="454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589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8784975" cy="7560840"/>
          </a:xfrm>
        </p:spPr>
        <p:txBody>
          <a:bodyPr/>
          <a:lstStyle/>
          <a:p>
            <a:pPr marL="0" indent="0" algn="ctr">
              <a:buNone/>
            </a:pPr>
            <a:r>
              <a:rPr lang="ru-RU" sz="3600" dirty="0">
                <a:effectLst/>
              </a:rPr>
              <a:t>Зрение Александр Сергеевич потерял ещё будучи ребёнком, когда попал под бомбёжку во время войны</a:t>
            </a:r>
            <a:r>
              <a:rPr lang="ru-RU" sz="3600" dirty="0" smtClean="0">
                <a:effectLst/>
              </a:rPr>
              <a:t>. </a:t>
            </a:r>
            <a:r>
              <a:rPr lang="ru-RU" sz="3600" dirty="0">
                <a:effectLst/>
              </a:rPr>
              <a:t>О</a:t>
            </a:r>
            <a:r>
              <a:rPr lang="ru-RU" sz="3600" dirty="0" smtClean="0">
                <a:effectLst/>
              </a:rPr>
              <a:t>кончил </a:t>
            </a:r>
            <a:r>
              <a:rPr lang="ru-RU" sz="3600" dirty="0">
                <a:effectLst/>
              </a:rPr>
              <a:t>школу-интернат № 33 в 1955 </a:t>
            </a:r>
            <a:r>
              <a:rPr lang="ru-RU" sz="3600" dirty="0" smtClean="0">
                <a:effectLst/>
              </a:rPr>
              <a:t>году. После закончил музыкальное училище в городе Нальчике.15 лет проработал в музыкальной школе </a:t>
            </a:r>
            <a:r>
              <a:rPr lang="ru-RU" sz="3600" dirty="0" err="1" smtClean="0">
                <a:effectLst/>
              </a:rPr>
              <a:t>Новочеркасска.В</a:t>
            </a:r>
            <a:r>
              <a:rPr lang="ru-RU" sz="3600" dirty="0" smtClean="0">
                <a:effectLst/>
              </a:rPr>
              <a:t> 1987 году Михаил Петрович пригласил его работать в нашу школу. </a:t>
            </a:r>
            <a:endParaRPr lang="ru-RU" sz="3600" dirty="0"/>
          </a:p>
        </p:txBody>
      </p:sp>
      <p:sp>
        <p:nvSpPr>
          <p:cNvPr id="3" name="Объект 2"/>
          <p:cNvSpPr>
            <a:spLocks noGrp="1"/>
          </p:cNvSpPr>
          <p:nvPr>
            <p:ph sz="quarter" idx="13"/>
          </p:nvPr>
        </p:nvSpPr>
        <p:spPr/>
        <p:txBody>
          <a:bodyPr/>
          <a:lstStyle/>
          <a:p>
            <a:endParaRPr lang="ru-RU"/>
          </a:p>
        </p:txBody>
      </p:sp>
    </p:spTree>
    <p:extLst>
      <p:ext uri="{BB962C8B-B14F-4D97-AF65-F5344CB8AC3E}">
        <p14:creationId xmlns:p14="http://schemas.microsoft.com/office/powerpoint/2010/main" val="138660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5" y="476672"/>
            <a:ext cx="7478216" cy="5038496"/>
          </a:xfrm>
        </p:spPr>
        <p:txBody>
          <a:bodyPr/>
          <a:lstStyle/>
          <a:p>
            <a:pPr marL="0" indent="0" algn="ctr">
              <a:buNone/>
            </a:pPr>
            <a:r>
              <a:rPr lang="ru-RU" sz="8800" dirty="0" smtClean="0"/>
              <a:t>Как жила наша школа. </a:t>
            </a:r>
            <a:endParaRPr lang="ru-RU" sz="8800" dirty="0"/>
          </a:p>
        </p:txBody>
      </p:sp>
      <p:sp>
        <p:nvSpPr>
          <p:cNvPr id="3" name="Объект 2"/>
          <p:cNvSpPr>
            <a:spLocks noGrp="1"/>
          </p:cNvSpPr>
          <p:nvPr>
            <p:ph sz="quarter" idx="13"/>
          </p:nvPr>
        </p:nvSpPr>
        <p:spPr/>
        <p:txBody>
          <a:bodyPr/>
          <a:lstStyle/>
          <a:p>
            <a:endParaRPr lang="ru-RU"/>
          </a:p>
        </p:txBody>
      </p:sp>
    </p:spTree>
    <p:extLst>
      <p:ext uri="{BB962C8B-B14F-4D97-AF65-F5344CB8AC3E}">
        <p14:creationId xmlns:p14="http://schemas.microsoft.com/office/powerpoint/2010/main" val="3031710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373216"/>
            <a:ext cx="8496943" cy="1484784"/>
          </a:xfrm>
        </p:spPr>
        <p:txBody>
          <a:bodyPr/>
          <a:lstStyle/>
          <a:p>
            <a:pPr marL="0" indent="0" algn="ctr">
              <a:buNone/>
            </a:pPr>
            <a:r>
              <a:rPr lang="ru-RU" sz="2800" dirty="0" smtClean="0"/>
              <a:t>Дети активно посещали библиотеку, в которой могли взять книги для внеклассного чтения на любой вкус.</a:t>
            </a:r>
            <a:endParaRPr lang="ru-RU" sz="2800" dirty="0"/>
          </a:p>
        </p:txBody>
      </p:sp>
      <p:sp>
        <p:nvSpPr>
          <p:cNvPr id="3" name="Объект 2"/>
          <p:cNvSpPr>
            <a:spLocks noGrp="1"/>
          </p:cNvSpPr>
          <p:nvPr>
            <p:ph sz="quarter" idx="13"/>
          </p:nvPr>
        </p:nvSpPr>
        <p:spPr/>
        <p:txBody>
          <a:bodyPr/>
          <a:lstStyle/>
          <a:p>
            <a:endParaRPr lang="ru-RU"/>
          </a:p>
        </p:txBody>
      </p:sp>
      <p:pic>
        <p:nvPicPr>
          <p:cNvPr id="3075" name="Picture 3" descr="C:\Users\Asus\Desktop\История школы\DSC_0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171400"/>
            <a:ext cx="979308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9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76672"/>
            <a:ext cx="7910264" cy="5400600"/>
          </a:xfrm>
        </p:spPr>
        <p:txBody>
          <a:bodyPr/>
          <a:lstStyle/>
          <a:p>
            <a:pPr marL="0" indent="0" algn="ctr">
              <a:buNone/>
            </a:pPr>
            <a:r>
              <a:rPr lang="ru-RU" sz="2400" dirty="0">
                <a:effectLst/>
              </a:rPr>
              <a:t>Начинает школа свою историю с 1го ноября 1947го года, когда Областной Отдел Народного Образования  подписал приказ об открытии в городе Новочеркасске восьмилетней школы-интерната № 33 для слепых детей. Тогда с этой целью в четырёхэтажном здании женской школы № 19, что и поныне находится на улице  Будённовской было выделено несколько помещений на первом и втором этажах, предназначавшихся как для занятий учащихся, так и для их проживания. На первом этаже располагались столовая, медицинский изолятор, душевая, кабинет для проведения уроков труда, а на втором этаже классные комнаты и спальни.</a:t>
            </a:r>
            <a:endParaRPr lang="ru-RU" sz="2400" dirty="0"/>
          </a:p>
        </p:txBody>
      </p:sp>
      <p:sp>
        <p:nvSpPr>
          <p:cNvPr id="3" name="Объект 2"/>
          <p:cNvSpPr>
            <a:spLocks noGrp="1"/>
          </p:cNvSpPr>
          <p:nvPr>
            <p:ph sz="quarter" idx="13"/>
          </p:nvPr>
        </p:nvSpPr>
        <p:spPr/>
        <p:txBody>
          <a:bodyPr/>
          <a:lstStyle/>
          <a:p>
            <a:endParaRPr lang="ru-RU"/>
          </a:p>
        </p:txBody>
      </p:sp>
    </p:spTree>
    <p:extLst>
      <p:ext uri="{BB962C8B-B14F-4D97-AF65-F5344CB8AC3E}">
        <p14:creationId xmlns:p14="http://schemas.microsoft.com/office/powerpoint/2010/main" val="368170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185594"/>
            <a:ext cx="8496943" cy="1267741"/>
          </a:xfrm>
        </p:spPr>
        <p:txBody>
          <a:bodyPr/>
          <a:lstStyle/>
          <a:p>
            <a:pPr marL="0" indent="0" algn="ctr">
              <a:buNone/>
            </a:pPr>
            <a:r>
              <a:rPr lang="ru-RU" sz="2800" dirty="0" smtClean="0"/>
              <a:t>Занимались в кружке «Домоводство», посещая который дети учились  шить, гладить, готовить, вести домашнее хозяйство.</a:t>
            </a:r>
            <a:endParaRPr lang="ru-RU" sz="2800" dirty="0"/>
          </a:p>
        </p:txBody>
      </p:sp>
      <p:sp>
        <p:nvSpPr>
          <p:cNvPr id="3" name="Объект 2"/>
          <p:cNvSpPr>
            <a:spLocks noGrp="1"/>
          </p:cNvSpPr>
          <p:nvPr>
            <p:ph sz="quarter" idx="13"/>
          </p:nvPr>
        </p:nvSpPr>
        <p:spPr/>
        <p:txBody>
          <a:bodyPr/>
          <a:lstStyle/>
          <a:p>
            <a:endParaRPr lang="ru-RU"/>
          </a:p>
        </p:txBody>
      </p:sp>
      <p:pic>
        <p:nvPicPr>
          <p:cNvPr id="4098" name="Picture 2" descr="C:\Users\Asus\Desktop\История школы\DSC_08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171092" y="760950"/>
            <a:ext cx="5185594" cy="36636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sus\Desktop\История школы\DSC_0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294" y="922921"/>
            <a:ext cx="4996958" cy="352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2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545568"/>
            <a:ext cx="6512511" cy="969599"/>
          </a:xfrm>
        </p:spPr>
        <p:txBody>
          <a:bodyPr/>
          <a:lstStyle/>
          <a:p>
            <a:pPr marL="0" indent="0" algn="ctr">
              <a:buNone/>
            </a:pPr>
            <a:r>
              <a:rPr lang="ru-RU" sz="2400" dirty="0" smtClean="0"/>
              <a:t>Многие традиции, заложенные десятилетиями назад мы соблюдаем и в наши дни. Например, дежурство по столовой.</a:t>
            </a:r>
            <a:endParaRPr lang="ru-RU" sz="2400" dirty="0"/>
          </a:p>
        </p:txBody>
      </p:sp>
      <p:sp>
        <p:nvSpPr>
          <p:cNvPr id="3" name="Объект 2"/>
          <p:cNvSpPr>
            <a:spLocks noGrp="1"/>
          </p:cNvSpPr>
          <p:nvPr>
            <p:ph sz="quarter" idx="13"/>
          </p:nvPr>
        </p:nvSpPr>
        <p:spPr/>
        <p:txBody>
          <a:bodyPr/>
          <a:lstStyle/>
          <a:p>
            <a:endParaRPr lang="ru-RU"/>
          </a:p>
        </p:txBody>
      </p:sp>
      <p:pic>
        <p:nvPicPr>
          <p:cNvPr id="5122" name="Picture 2" descr="C:\Users\Asus\Desktop\История школы\DSC_08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6431"/>
            <a:ext cx="576064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229200"/>
            <a:ext cx="8208911" cy="1368152"/>
          </a:xfrm>
        </p:spPr>
        <p:txBody>
          <a:bodyPr/>
          <a:lstStyle/>
          <a:p>
            <a:pPr marL="0" indent="0" algn="ctr">
              <a:buNone/>
            </a:pPr>
            <a:r>
              <a:rPr lang="ru-RU" sz="3600" dirty="0" smtClean="0"/>
              <a:t>Дети совершали трудовые десанты</a:t>
            </a:r>
            <a:endParaRPr lang="ru-RU" sz="3600" dirty="0"/>
          </a:p>
        </p:txBody>
      </p:sp>
      <p:sp>
        <p:nvSpPr>
          <p:cNvPr id="3" name="Объект 2"/>
          <p:cNvSpPr>
            <a:spLocks noGrp="1"/>
          </p:cNvSpPr>
          <p:nvPr>
            <p:ph sz="quarter" idx="13"/>
          </p:nvPr>
        </p:nvSpPr>
        <p:spPr/>
        <p:txBody>
          <a:bodyPr/>
          <a:lstStyle/>
          <a:p>
            <a:endParaRPr lang="ru-RU"/>
          </a:p>
        </p:txBody>
      </p:sp>
      <p:pic>
        <p:nvPicPr>
          <p:cNvPr id="7170" name="Picture 2" descr="C:\Users\Asus\Desktop\История школы\DSC_09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764704"/>
            <a:ext cx="3798516" cy="372347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sus\Desktop\История школы\DSC_08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594"/>
            <a:ext cx="5076055" cy="476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59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7" y="5661248"/>
            <a:ext cx="7910264" cy="792088"/>
          </a:xfrm>
        </p:spPr>
        <p:txBody>
          <a:bodyPr/>
          <a:lstStyle/>
          <a:p>
            <a:pPr marL="0" indent="0" algn="ctr">
              <a:buNone/>
            </a:pPr>
            <a:r>
              <a:rPr lang="ru-RU" sz="2000" dirty="0" smtClean="0"/>
              <a:t>Музыкальному образованию и танцам детей в нашей школе вот уже более 65- лет уделяется особое внимание.</a:t>
            </a:r>
            <a:endParaRPr lang="ru-RU" sz="2000" dirty="0"/>
          </a:p>
        </p:txBody>
      </p:sp>
      <p:sp>
        <p:nvSpPr>
          <p:cNvPr id="3" name="Объект 2"/>
          <p:cNvSpPr>
            <a:spLocks noGrp="1"/>
          </p:cNvSpPr>
          <p:nvPr>
            <p:ph sz="quarter" idx="13"/>
          </p:nvPr>
        </p:nvSpPr>
        <p:spPr/>
        <p:txBody>
          <a:bodyPr/>
          <a:lstStyle/>
          <a:p>
            <a:endParaRPr lang="ru-RU"/>
          </a:p>
        </p:txBody>
      </p:sp>
      <p:pic>
        <p:nvPicPr>
          <p:cNvPr id="6147" name="Picture 3" descr="G:\ФОТОАРХИВ 5\ФОТО УЧИТЕЛЕЙ\DSC04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4052842" cy="27303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sus\Desktop\История школы\DSC_08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32657"/>
            <a:ext cx="453650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sus\Desktop\История школы\DSC_08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98" y="3140967"/>
            <a:ext cx="3382254" cy="265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5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372168"/>
            <a:ext cx="8424935" cy="1143000"/>
          </a:xfrm>
        </p:spPr>
        <p:txBody>
          <a:bodyPr/>
          <a:lstStyle/>
          <a:p>
            <a:pPr marL="0" indent="0" algn="ctr">
              <a:buNone/>
            </a:pPr>
            <a:r>
              <a:rPr lang="ru-RU" sz="3200" dirty="0" smtClean="0"/>
              <a:t>С давних пор в нашей школе ведется обучение  массажу. Это помогает детям найти свое место в жизни и получить основы профессии.</a:t>
            </a:r>
            <a:endParaRPr lang="ru-RU" sz="3200" dirty="0"/>
          </a:p>
        </p:txBody>
      </p:sp>
      <p:sp>
        <p:nvSpPr>
          <p:cNvPr id="3" name="Объект 2"/>
          <p:cNvSpPr>
            <a:spLocks noGrp="1"/>
          </p:cNvSpPr>
          <p:nvPr>
            <p:ph sz="quarter" idx="13"/>
          </p:nvPr>
        </p:nvSpPr>
        <p:spPr/>
        <p:txBody>
          <a:bodyPr/>
          <a:lstStyle/>
          <a:p>
            <a:endParaRPr lang="ru-RU"/>
          </a:p>
        </p:txBody>
      </p:sp>
      <p:pic>
        <p:nvPicPr>
          <p:cNvPr id="1026" name="Picture 2" descr="C:\Users\Asus\Desktop\История школы\DSC_09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7524" y="80628"/>
            <a:ext cx="4248472" cy="43204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sus\Desktop\История школы\DSC_09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4968" y="21479"/>
            <a:ext cx="4099520" cy="443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9" y="4372168"/>
            <a:ext cx="7622231" cy="1143000"/>
          </a:xfrm>
        </p:spPr>
        <p:txBody>
          <a:bodyPr/>
          <a:lstStyle/>
          <a:p>
            <a:pPr marL="0" indent="0" algn="ctr">
              <a:buNone/>
            </a:pPr>
            <a:r>
              <a:rPr lang="ru-RU" sz="4000" dirty="0" smtClean="0"/>
              <a:t>Добрая традиция-торжественные концерты к праздникам и памятным датам.</a:t>
            </a:r>
            <a:endParaRPr lang="ru-RU" sz="4000" dirty="0"/>
          </a:p>
        </p:txBody>
      </p:sp>
      <p:sp>
        <p:nvSpPr>
          <p:cNvPr id="3" name="Объект 2"/>
          <p:cNvSpPr>
            <a:spLocks noGrp="1"/>
          </p:cNvSpPr>
          <p:nvPr>
            <p:ph sz="quarter" idx="13"/>
          </p:nvPr>
        </p:nvSpPr>
        <p:spPr/>
        <p:txBody>
          <a:bodyPr/>
          <a:lstStyle/>
          <a:p>
            <a:endParaRPr lang="ru-RU"/>
          </a:p>
        </p:txBody>
      </p:sp>
      <p:pic>
        <p:nvPicPr>
          <p:cNvPr id="5122" name="Picture 2" descr="C:\Users\Asus\Desktop\История школы\DSC_08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72703"/>
            <a:ext cx="3723157" cy="37642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sus\Desktop\История школы\DSC_0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836712"/>
            <a:ext cx="3864034" cy="340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07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085184"/>
            <a:ext cx="8424935" cy="1296144"/>
          </a:xfrm>
        </p:spPr>
        <p:txBody>
          <a:bodyPr/>
          <a:lstStyle/>
          <a:p>
            <a:pPr marL="0" indent="0" algn="ctr">
              <a:buNone/>
            </a:pPr>
            <a:r>
              <a:rPr lang="ru-RU" sz="3600" dirty="0" smtClean="0"/>
              <a:t>Уютны и красивы всегда наши спальни.</a:t>
            </a:r>
            <a:endParaRPr lang="ru-RU" sz="3600" dirty="0"/>
          </a:p>
        </p:txBody>
      </p:sp>
      <p:sp>
        <p:nvSpPr>
          <p:cNvPr id="3" name="Объект 2"/>
          <p:cNvSpPr>
            <a:spLocks noGrp="1"/>
          </p:cNvSpPr>
          <p:nvPr>
            <p:ph sz="quarter" idx="13"/>
          </p:nvPr>
        </p:nvSpPr>
        <p:spPr/>
        <p:txBody>
          <a:bodyPr/>
          <a:lstStyle/>
          <a:p>
            <a:endParaRPr lang="ru-RU"/>
          </a:p>
        </p:txBody>
      </p:sp>
      <p:pic>
        <p:nvPicPr>
          <p:cNvPr id="2050" name="Picture 2" descr="C:\Users\Asus\Desktop\История школы\DSC_09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8680"/>
            <a:ext cx="4176464" cy="38061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sus\Desktop\История школы\DSC_08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764704"/>
            <a:ext cx="4094932"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3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085184"/>
            <a:ext cx="8640959" cy="429984"/>
          </a:xfrm>
        </p:spPr>
        <p:txBody>
          <a:bodyPr/>
          <a:lstStyle/>
          <a:p>
            <a:pPr marL="0" indent="0" algn="ctr">
              <a:buNone/>
            </a:pPr>
            <a:r>
              <a:rPr lang="ru-RU" sz="3200" dirty="0" smtClean="0"/>
              <a:t>Прогулки и экскурсии были и остаются самыми интересными и увлекательными мероприятиями. </a:t>
            </a:r>
            <a:endParaRPr lang="ru-RU" sz="3200" dirty="0"/>
          </a:p>
        </p:txBody>
      </p:sp>
      <p:sp>
        <p:nvSpPr>
          <p:cNvPr id="3" name="Объект 2"/>
          <p:cNvSpPr>
            <a:spLocks noGrp="1"/>
          </p:cNvSpPr>
          <p:nvPr>
            <p:ph sz="quarter" idx="13"/>
          </p:nvPr>
        </p:nvSpPr>
        <p:spPr/>
        <p:txBody>
          <a:bodyPr/>
          <a:lstStyle/>
          <a:p>
            <a:endParaRPr lang="ru-RU"/>
          </a:p>
        </p:txBody>
      </p:sp>
      <p:pic>
        <p:nvPicPr>
          <p:cNvPr id="3074" name="Picture 2" descr="C:\Users\Asus\Desktop\История школы\DSC_09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40520"/>
            <a:ext cx="4716016" cy="43134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sus\Desktop\История школы\DSC_08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50892"/>
            <a:ext cx="3962450" cy="418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79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157192"/>
            <a:ext cx="8496943" cy="1368152"/>
          </a:xfrm>
        </p:spPr>
        <p:txBody>
          <a:bodyPr/>
          <a:lstStyle/>
          <a:p>
            <a:pPr marL="0" indent="0" algn="ctr">
              <a:buNone/>
            </a:pPr>
            <a:r>
              <a:rPr lang="ru-RU" sz="3200" dirty="0" smtClean="0"/>
              <a:t>Здоровый образ жизни всегда был в моде.</a:t>
            </a:r>
            <a:endParaRPr lang="ru-RU" sz="3200" dirty="0"/>
          </a:p>
        </p:txBody>
      </p:sp>
      <p:sp>
        <p:nvSpPr>
          <p:cNvPr id="3" name="Объект 2"/>
          <p:cNvSpPr>
            <a:spLocks noGrp="1"/>
          </p:cNvSpPr>
          <p:nvPr>
            <p:ph sz="quarter" idx="13"/>
          </p:nvPr>
        </p:nvSpPr>
        <p:spPr/>
        <p:txBody>
          <a:bodyPr/>
          <a:lstStyle/>
          <a:p>
            <a:endParaRPr lang="ru-RU"/>
          </a:p>
        </p:txBody>
      </p:sp>
      <p:pic>
        <p:nvPicPr>
          <p:cNvPr id="4098" name="Picture 2" descr="C:\Users\Asus\Desktop\История школы\DSC_08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04663"/>
            <a:ext cx="4319663" cy="40587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sus\Desktop\История школы\DSC_08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8640"/>
            <a:ext cx="3888432" cy="467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1026" name="Picture 2" descr="C:\Users\Asus\Desktop\История школы\DSC_0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16632"/>
            <a:ext cx="5832648" cy="648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75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301208"/>
            <a:ext cx="7992887" cy="1152128"/>
          </a:xfrm>
        </p:spPr>
        <p:txBody>
          <a:bodyPr/>
          <a:lstStyle/>
          <a:p>
            <a:pPr marL="0" indent="0" algn="ctr">
              <a:buNone/>
            </a:pPr>
            <a:r>
              <a:rPr lang="ru-RU" dirty="0" smtClean="0"/>
              <a:t>Здание школы №19</a:t>
            </a:r>
            <a:endParaRPr lang="ru-RU" dirty="0"/>
          </a:p>
        </p:txBody>
      </p:sp>
      <p:sp>
        <p:nvSpPr>
          <p:cNvPr id="3" name="Объект 2"/>
          <p:cNvSpPr>
            <a:spLocks noGrp="1"/>
          </p:cNvSpPr>
          <p:nvPr>
            <p:ph sz="quarter" idx="13"/>
          </p:nvPr>
        </p:nvSpPr>
        <p:spPr/>
        <p:txBody>
          <a:bodyPr/>
          <a:lstStyle/>
          <a:p>
            <a:endParaRPr lang="ru-RU" dirty="0"/>
          </a:p>
        </p:txBody>
      </p:sp>
      <p:pic>
        <p:nvPicPr>
          <p:cNvPr id="1026" name="Picture 2" descr="D:\i1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7992888"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78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424935" cy="5110504"/>
          </a:xfrm>
        </p:spPr>
        <p:txBody>
          <a:bodyPr/>
          <a:lstStyle/>
          <a:p>
            <a:pPr marL="0" indent="0" algn="ctr">
              <a:buNone/>
            </a:pPr>
            <a:r>
              <a:rPr lang="ru-RU" sz="3200" dirty="0" smtClean="0"/>
              <a:t>После окончания школы-интерната ее выпускники успешно продолжают учебу в высших и средне-специальных учебных учреждениях.</a:t>
            </a:r>
            <a:r>
              <a:rPr lang="ru-RU" sz="3200" dirty="0">
                <a:effectLst/>
              </a:rPr>
              <a:t> </a:t>
            </a:r>
            <a:r>
              <a:rPr lang="ru-RU" sz="3200" dirty="0" smtClean="0">
                <a:effectLst/>
              </a:rPr>
              <a:t>Более тридцати </a:t>
            </a:r>
            <a:r>
              <a:rPr lang="ru-RU" sz="3200" dirty="0">
                <a:effectLst/>
              </a:rPr>
              <a:t>человек из числа выпускников школы-интерната № 33 в разное время окончили Курское Музыкальное </a:t>
            </a:r>
            <a:r>
              <a:rPr lang="ru-RU" sz="3200" dirty="0" smtClean="0">
                <a:effectLst/>
              </a:rPr>
              <a:t>училище.</a:t>
            </a:r>
            <a:r>
              <a:rPr lang="ru-RU" sz="3200" dirty="0">
                <a:effectLst/>
              </a:rPr>
              <a:t> Кисловодский Медицинский колледж окончили более сорока человек и ещё пять человек там обучаются в настоящее время.</a:t>
            </a:r>
            <a:r>
              <a:rPr lang="ru-RU" sz="3200" dirty="0" smtClean="0">
                <a:effectLst/>
              </a:rPr>
              <a:t> </a:t>
            </a:r>
            <a:endParaRPr lang="ru-RU" sz="3200" dirty="0"/>
          </a:p>
        </p:txBody>
      </p:sp>
      <p:sp>
        <p:nvSpPr>
          <p:cNvPr id="3" name="Объект 2"/>
          <p:cNvSpPr>
            <a:spLocks noGrp="1"/>
          </p:cNvSpPr>
          <p:nvPr>
            <p:ph sz="quarter" idx="13"/>
          </p:nvPr>
        </p:nvSpPr>
        <p:spPr>
          <a:xfrm>
            <a:off x="1143000" y="116632"/>
            <a:ext cx="6400800" cy="5760640"/>
          </a:xfrm>
        </p:spPr>
        <p:txBody>
          <a:bodyPr/>
          <a:lstStyle/>
          <a:p>
            <a:pPr marL="45720" indent="0">
              <a:buNone/>
            </a:pPr>
            <a:endParaRPr lang="ru-RU" dirty="0"/>
          </a:p>
        </p:txBody>
      </p:sp>
    </p:spTree>
    <p:extLst>
      <p:ext uri="{BB962C8B-B14F-4D97-AF65-F5344CB8AC3E}">
        <p14:creationId xmlns:p14="http://schemas.microsoft.com/office/powerpoint/2010/main" val="1652234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764704"/>
            <a:ext cx="7766248" cy="4750464"/>
          </a:xfrm>
        </p:spPr>
        <p:txBody>
          <a:bodyPr/>
          <a:lstStyle/>
          <a:p>
            <a:pPr marL="0" indent="0" algn="ctr">
              <a:buNone/>
            </a:pPr>
            <a:r>
              <a:rPr lang="ru-RU" sz="2400" dirty="0">
                <a:effectLst/>
              </a:rPr>
              <a:t>Юристами стали пятнадцать человек. И все они работают по специальности. Экономическое образование  получили десять человек</a:t>
            </a:r>
            <a:r>
              <a:rPr lang="ru-RU" sz="2400" dirty="0" smtClean="0">
                <a:effectLst/>
              </a:rPr>
              <a:t>.</a:t>
            </a:r>
            <a:r>
              <a:rPr lang="ru-RU" sz="2400" dirty="0">
                <a:effectLst/>
              </a:rPr>
              <a:t> Трое выпускников являются </a:t>
            </a:r>
            <a:r>
              <a:rPr lang="ru-RU" sz="2400" dirty="0" smtClean="0">
                <a:effectLst/>
              </a:rPr>
              <a:t>преподавателями в МГУ. </a:t>
            </a:r>
            <a:br>
              <a:rPr lang="ru-RU" sz="2400" dirty="0" smtClean="0">
                <a:effectLst/>
              </a:rPr>
            </a:br>
            <a:r>
              <a:rPr lang="ru-RU" sz="2400" dirty="0" smtClean="0">
                <a:effectLst/>
              </a:rPr>
              <a:t>Пятьдесят </a:t>
            </a:r>
            <a:r>
              <a:rPr lang="ru-RU" sz="2400" dirty="0">
                <a:effectLst/>
              </a:rPr>
              <a:t>выпускников получили высшее образование в ВУЗах Новочеркасска, Ростова-на-Дону, Москвы, Волгограда, Астрахани и других городов.</a:t>
            </a:r>
            <a:br>
              <a:rPr lang="ru-RU" sz="2400" dirty="0">
                <a:effectLst/>
              </a:rPr>
            </a:br>
            <a:r>
              <a:rPr lang="ru-RU" sz="2400" dirty="0">
                <a:effectLst/>
              </a:rPr>
              <a:t/>
            </a:r>
            <a:br>
              <a:rPr lang="ru-RU" sz="2400" dirty="0">
                <a:effectLst/>
              </a:rPr>
            </a:br>
            <a:r>
              <a:rPr lang="ru-RU" sz="2400" dirty="0">
                <a:effectLst/>
              </a:rPr>
              <a:t>Некоторые слабовидящие выпускники учатся в ЮРГТУ на факультете дизайна. Другие (тоже – из слабовидящих) осваивают специальности социального работника, психолога, программиста.</a:t>
            </a:r>
            <a:br>
              <a:rPr lang="ru-RU" sz="2400" dirty="0">
                <a:effectLst/>
              </a:rPr>
            </a:br>
            <a:r>
              <a:rPr lang="ru-RU" sz="2400" dirty="0">
                <a:effectLst/>
              </a:rPr>
              <a:t/>
            </a:r>
            <a:br>
              <a:rPr lang="ru-RU" sz="2400" dirty="0">
                <a:effectLst/>
              </a:rPr>
            </a:br>
            <a:endParaRPr lang="ru-RU" sz="2400" dirty="0"/>
          </a:p>
        </p:txBody>
      </p:sp>
      <p:sp>
        <p:nvSpPr>
          <p:cNvPr id="3" name="Объект 2"/>
          <p:cNvSpPr>
            <a:spLocks noGrp="1"/>
          </p:cNvSpPr>
          <p:nvPr>
            <p:ph sz="quarter" idx="13"/>
          </p:nvPr>
        </p:nvSpPr>
        <p:spPr/>
        <p:txBody>
          <a:bodyPr/>
          <a:lstStyle/>
          <a:p>
            <a:endParaRPr lang="ru-RU" dirty="0"/>
          </a:p>
        </p:txBody>
      </p:sp>
    </p:spTree>
    <p:extLst>
      <p:ext uri="{BB962C8B-B14F-4D97-AF65-F5344CB8AC3E}">
        <p14:creationId xmlns:p14="http://schemas.microsoft.com/office/powerpoint/2010/main" val="1117884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08911" cy="5326528"/>
          </a:xfrm>
        </p:spPr>
        <p:txBody>
          <a:bodyPr/>
          <a:lstStyle/>
          <a:p>
            <a:pPr marL="0" indent="0" algn="ctr">
              <a:buNone/>
            </a:pPr>
            <a:r>
              <a:rPr lang="ru-RU" sz="2400" dirty="0" smtClean="0"/>
              <a:t>Мы, ребята, познакомились с историей нашей школы. Как вы увидели, большинство традиций, родившихся много лет назад, и сейчас продолжают жить. Надеемся, что вы будете достойными учениками и выпускниками нашей школы и ни при каких жизненных обстоятельствах не уроните чести славной школы-дома на Тополиной.</a:t>
            </a:r>
            <a:endParaRPr lang="ru-RU" sz="2400" dirty="0"/>
          </a:p>
        </p:txBody>
      </p:sp>
      <p:sp>
        <p:nvSpPr>
          <p:cNvPr id="3" name="Объект 2"/>
          <p:cNvSpPr>
            <a:spLocks noGrp="1"/>
          </p:cNvSpPr>
          <p:nvPr>
            <p:ph sz="quarter" idx="13"/>
          </p:nvPr>
        </p:nvSpPr>
        <p:spPr/>
        <p:txBody>
          <a:bodyPr/>
          <a:lstStyle/>
          <a:p>
            <a:pPr marL="45720" indent="0">
              <a:buNone/>
            </a:pPr>
            <a:r>
              <a:rPr lang="ru-RU" dirty="0" smtClean="0"/>
              <a:t>    </a:t>
            </a:r>
            <a:endParaRPr lang="ru-RU" dirty="0"/>
          </a:p>
        </p:txBody>
      </p:sp>
      <p:pic>
        <p:nvPicPr>
          <p:cNvPr id="2050" name="Picture 2" descr="G:\ФОТОАРХИВ 2\Наша школа\100_36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2780928"/>
            <a:ext cx="5157415" cy="38683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ФОТОАРХИВ 2\Наша школа\100_3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 y="3000477"/>
            <a:ext cx="4572000" cy="342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32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0"/>
            <a:ext cx="8064895" cy="4966488"/>
          </a:xfrm>
        </p:spPr>
        <p:txBody>
          <a:bodyPr/>
          <a:lstStyle/>
          <a:p>
            <a:pPr marL="0" indent="0" algn="ctr">
              <a:buNone/>
            </a:pPr>
            <a:r>
              <a:rPr lang="ru-RU" sz="3200" dirty="0">
                <a:effectLst/>
              </a:rPr>
              <a:t>К 24 декабря того же года было набрано всего трое учащихся. Работа по комплектованию школы активно велась в течение нескольких </a:t>
            </a:r>
            <a:r>
              <a:rPr lang="ru-RU" sz="3200" dirty="0" smtClean="0">
                <a:effectLst/>
              </a:rPr>
              <a:t>месяцев. </a:t>
            </a:r>
            <a:r>
              <a:rPr lang="ru-RU" sz="3200" dirty="0">
                <a:effectLst/>
              </a:rPr>
              <a:t/>
            </a:r>
            <a:br>
              <a:rPr lang="ru-RU" sz="3200" dirty="0">
                <a:effectLst/>
              </a:rPr>
            </a:br>
            <a:r>
              <a:rPr lang="ru-RU" sz="3200" dirty="0" smtClean="0">
                <a:effectLst/>
              </a:rPr>
              <a:t>Для этого </a:t>
            </a:r>
            <a:r>
              <a:rPr lang="ru-RU" sz="3200" dirty="0">
                <a:effectLst/>
              </a:rPr>
              <a:t>членам педагогического коллектива пришлось отправиться в командировку по области, где они набирали детей. В основном это были дети пострадавшие во время Великой Отечественной Войны.</a:t>
            </a:r>
            <a:r>
              <a:rPr lang="ru-RU" sz="1800" dirty="0">
                <a:effectLst/>
              </a:rPr>
              <a:t/>
            </a:r>
            <a:br>
              <a:rPr lang="ru-RU" sz="1800" dirty="0">
                <a:effectLst/>
              </a:rPr>
            </a:br>
            <a:endParaRPr lang="ru-RU" sz="1800" dirty="0"/>
          </a:p>
        </p:txBody>
      </p:sp>
      <p:sp>
        <p:nvSpPr>
          <p:cNvPr id="3" name="Объект 2"/>
          <p:cNvSpPr>
            <a:spLocks noGrp="1"/>
          </p:cNvSpPr>
          <p:nvPr>
            <p:ph sz="quarter" idx="13"/>
          </p:nvPr>
        </p:nvSpPr>
        <p:spPr/>
        <p:txBody>
          <a:bodyPr/>
          <a:lstStyle/>
          <a:p>
            <a:endParaRPr lang="ru-RU" dirty="0"/>
          </a:p>
        </p:txBody>
      </p:sp>
    </p:spTree>
    <p:extLst>
      <p:ext uri="{BB962C8B-B14F-4D97-AF65-F5344CB8AC3E}">
        <p14:creationId xmlns:p14="http://schemas.microsoft.com/office/powerpoint/2010/main" val="1551568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36903" cy="5038496"/>
          </a:xfrm>
        </p:spPr>
        <p:txBody>
          <a:bodyPr/>
          <a:lstStyle/>
          <a:p>
            <a:pPr marL="0" indent="0" algn="ctr">
              <a:buNone/>
            </a:pPr>
            <a:r>
              <a:rPr lang="ru-RU" sz="2800" dirty="0">
                <a:effectLst/>
              </a:rPr>
              <a:t>В здании 19й школы занятия продолжались до мая 1950го года. В сентябре того же года было выделено отдельное здание, находящееся на углу улицы им. Шевченко и Красного Спуска. Это был небольшой особняк, но оказалось, что  он практически не приспособлен для означенных целей. Полностью отсутствовали полы, кругом громоздились кучи строительного мусора. Помещение отапливалось углём, который сами же дети возили из гаража летом на тачках, зимой на санках. Только через несколько лет удалось приобрести машину-полуторку, собранную из металлолома.</a:t>
            </a:r>
            <a:br>
              <a:rPr lang="ru-RU" sz="2800" dirty="0">
                <a:effectLst/>
              </a:rPr>
            </a:br>
            <a:r>
              <a:rPr lang="ru-RU" sz="2800" dirty="0">
                <a:effectLst/>
              </a:rPr>
              <a:t/>
            </a:r>
            <a:br>
              <a:rPr lang="ru-RU" sz="2800" dirty="0">
                <a:effectLst/>
              </a:rPr>
            </a:br>
            <a:r>
              <a:rPr lang="ru-RU" sz="2800" dirty="0">
                <a:effectLst/>
              </a:rPr>
              <a:t/>
            </a:r>
            <a:br>
              <a:rPr lang="ru-RU" sz="2800" dirty="0">
                <a:effectLst/>
              </a:rPr>
            </a:br>
            <a:endParaRPr lang="ru-RU" sz="2800" dirty="0"/>
          </a:p>
        </p:txBody>
      </p:sp>
      <p:sp>
        <p:nvSpPr>
          <p:cNvPr id="3" name="Объект 2"/>
          <p:cNvSpPr>
            <a:spLocks noGrp="1"/>
          </p:cNvSpPr>
          <p:nvPr>
            <p:ph sz="quarter" idx="13"/>
          </p:nvPr>
        </p:nvSpPr>
        <p:spPr/>
        <p:txBody>
          <a:bodyPr/>
          <a:lstStyle/>
          <a:p>
            <a:endParaRPr lang="ru-RU"/>
          </a:p>
        </p:txBody>
      </p:sp>
    </p:spTree>
    <p:extLst>
      <p:ext uri="{BB962C8B-B14F-4D97-AF65-F5344CB8AC3E}">
        <p14:creationId xmlns:p14="http://schemas.microsoft.com/office/powerpoint/2010/main" val="1981824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1026" name="Picture 2" descr="C:\Users\Asus\Desktop\История школы\DSC_01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92696"/>
            <a:ext cx="8208912" cy="592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708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8208911" cy="5182512"/>
          </a:xfrm>
        </p:spPr>
        <p:txBody>
          <a:bodyPr/>
          <a:lstStyle/>
          <a:p>
            <a:pPr algn="ctr"/>
            <a:r>
              <a:rPr lang="ru-RU" sz="2400" dirty="0">
                <a:effectLst/>
              </a:rPr>
              <a:t>В первые же годы существования школы дети плели корзины, делали стулья, тумбочки для спальни. Чуть позже они начали плести сетки-авоськи и рыболовные сети.</a:t>
            </a:r>
            <a:br>
              <a:rPr lang="ru-RU" sz="2400" dirty="0">
                <a:effectLst/>
              </a:rPr>
            </a:br>
            <a:r>
              <a:rPr lang="ru-RU" sz="2400" dirty="0">
                <a:effectLst/>
              </a:rPr>
              <a:t/>
            </a:r>
            <a:br>
              <a:rPr lang="ru-RU" sz="2400" dirty="0">
                <a:effectLst/>
              </a:rPr>
            </a:br>
            <a:r>
              <a:rPr lang="ru-RU" sz="2800" dirty="0">
                <a:effectLst/>
              </a:rPr>
              <a:t/>
            </a:r>
            <a:br>
              <a:rPr lang="ru-RU" sz="2800" dirty="0">
                <a:effectLst/>
              </a:rPr>
            </a:br>
            <a:endParaRPr lang="ru-RU" sz="2800" dirty="0"/>
          </a:p>
        </p:txBody>
      </p:sp>
      <p:sp>
        <p:nvSpPr>
          <p:cNvPr id="3" name="Объект 2"/>
          <p:cNvSpPr>
            <a:spLocks noGrp="1"/>
          </p:cNvSpPr>
          <p:nvPr>
            <p:ph sz="quarter" idx="13"/>
          </p:nvPr>
        </p:nvSpPr>
        <p:spPr/>
        <p:txBody>
          <a:bodyPr/>
          <a:lstStyle/>
          <a:p>
            <a:endParaRPr lang="ru-RU" dirty="0"/>
          </a:p>
        </p:txBody>
      </p:sp>
      <p:pic>
        <p:nvPicPr>
          <p:cNvPr id="2050" name="Picture 2" descr="C:\Users\Asus\Desktop\История школы\DSC_08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988840"/>
            <a:ext cx="5688632" cy="432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746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5" y="4941168"/>
            <a:ext cx="7838256" cy="1440160"/>
          </a:xfrm>
        </p:spPr>
        <p:txBody>
          <a:bodyPr/>
          <a:lstStyle/>
          <a:p>
            <a:pPr marL="0" indent="0" algn="ctr">
              <a:buNone/>
            </a:pPr>
            <a:r>
              <a:rPr lang="ru-RU" sz="2000" dirty="0">
                <a:effectLst/>
              </a:rPr>
              <a:t>С 1949го года к преподаваемым в школе предметам добавилось музыкальное образование. Это были уроки по классу баяна, которые вёл педагог Константин Фёдорович </a:t>
            </a:r>
            <a:r>
              <a:rPr lang="ru-RU" sz="2000" dirty="0" err="1">
                <a:effectLst/>
              </a:rPr>
              <a:t>Газин</a:t>
            </a:r>
            <a:r>
              <a:rPr lang="ru-RU" sz="2000" dirty="0">
                <a:effectLst/>
              </a:rPr>
              <a:t>, потерявший зрение в годы Великой Отечественной Войны.</a:t>
            </a:r>
            <a:br>
              <a:rPr lang="ru-RU" sz="2000" dirty="0">
                <a:effectLst/>
              </a:rPr>
            </a:br>
            <a:endParaRPr lang="ru-RU" sz="2000" dirty="0"/>
          </a:p>
        </p:txBody>
      </p:sp>
      <p:sp>
        <p:nvSpPr>
          <p:cNvPr id="3" name="Объект 2"/>
          <p:cNvSpPr>
            <a:spLocks noGrp="1"/>
          </p:cNvSpPr>
          <p:nvPr>
            <p:ph sz="quarter" idx="13"/>
          </p:nvPr>
        </p:nvSpPr>
        <p:spPr/>
        <p:txBody>
          <a:bodyPr/>
          <a:lstStyle/>
          <a:p>
            <a:endParaRPr lang="ru-RU"/>
          </a:p>
        </p:txBody>
      </p:sp>
      <p:pic>
        <p:nvPicPr>
          <p:cNvPr id="3074" name="Picture 2" descr="C:\Users\Asus\Desktop\История школы\DSC_08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055" y="116632"/>
            <a:ext cx="5694909" cy="467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3183"/>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551</TotalTime>
  <Words>1142</Words>
  <Application>Microsoft Office PowerPoint</Application>
  <PresentationFormat>Экран (4:3)</PresentationFormat>
  <Paragraphs>41</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Воздушный поток</vt:lpstr>
      <vt:lpstr>Основанный в 1805 году, город Новочеркасск имеет славные боевые и трудовые страницы истории. На этой, овеянной степными ветрами и жизненными переменами, легендарной земле находится единственное в Ростовской области учреждение для детей с глубокими нарушениями зрения.   </vt:lpstr>
      <vt:lpstr>История  школы</vt:lpstr>
      <vt:lpstr>Начинает школа свою историю с 1го ноября 1947го года, когда Областной Отдел Народного Образования  подписал приказ об открытии в городе Новочеркасске восьмилетней школы-интерната № 33 для слепых детей. Тогда с этой целью в четырёхэтажном здании женской школы № 19, что и поныне находится на улице  Будённовской было выделено несколько помещений на первом и втором этажах, предназначавшихся как для занятий учащихся, так и для их проживания. На первом этаже располагались столовая, медицинский изолятор, душевая, кабинет для проведения уроков труда, а на втором этаже классные комнаты и спальни.</vt:lpstr>
      <vt:lpstr>Здание школы №19</vt:lpstr>
      <vt:lpstr>К 24 декабря того же года было набрано всего трое учащихся. Работа по комплектованию школы активно велась в течение нескольких месяцев.  Для этого членам педагогического коллектива пришлось отправиться в командировку по области, где они набирали детей. В основном это были дети пострадавшие во время Великой Отечественной Войны. </vt:lpstr>
      <vt:lpstr>В здании 19й школы занятия продолжались до мая 1950го года. В сентябре того же года было выделено отдельное здание, находящееся на углу улицы им. Шевченко и Красного Спуска. Это был небольшой особняк, но оказалось, что  он практически не приспособлен для означенных целей. Полностью отсутствовали полы, кругом громоздились кучи строительного мусора. Помещение отапливалось углём, который сами же дети возили из гаража летом на тачках, зимой на санках. Только через несколько лет удалось приобрести машину-полуторку, собранную из металлолома.   </vt:lpstr>
      <vt:lpstr>Презентация PowerPoint</vt:lpstr>
      <vt:lpstr>В первые же годы существования школы дети плели корзины, делали стулья, тумбочки для спальни. Чуть позже они начали плести сетки-авоськи и рыболовные сети.   </vt:lpstr>
      <vt:lpstr>С 1949го года к преподаваемым в школе предметам добавилось музыкальное образование. Это были уроки по классу баяна, которые вёл педагог Константин Фёдорович Газин, потерявший зрение в годы Великой Отечественной Войны. </vt:lpstr>
      <vt:lpstr>Начиная с 1964го года, школа становится средним общеобразовательным учреждением с трудовым обучением. Тогда же школа переехала в новое типовое трёхэтажное здание, построенное на средства ВОС, где находится и в настоящее время.</vt:lpstr>
      <vt:lpstr>В 1964 году  выпускники школы № 33,  целым классом, пришли   работать на  Новочеркасское УПП ВОС.  В том же году,   силами этих  выпускников, при клубе,   был  организован эстрадный коллектив,  ведущими солистами которого были  Шуляк Любовь Ивановна, Волкова Галина Николаевна, Колбасина Маргарита Ивановна.  Душой коллектива, его стрежнем, с момента создания и до последних дней был талантливый человек, инвалид по зрению 1 группы, Петьков Владимир Васильевич. </vt:lpstr>
      <vt:lpstr>Первый выпуск учащихся с полным средним образованием состоялся в 1967 году. Тогда же у школы появились свои автобус и грузовик. Открылись слесарная и столярная мастерские для обучения детей.</vt:lpstr>
      <vt:lpstr>Первым директором школы был Николай Зотович Никитин. Сейчас, конечно, совсем другой уровень знаний и преподавания, но, тем не менее, традиции, заложенные им, по словам членов педагогического коллектива, продолжаются и развиваются и сегодня. Н. З. Никитина на директорском посту сменил участник войны Гречин Василий Фёдорович, который затем передал профессиональную эстафету Кушнируку Григорию Панфиловичу, тоже фронтовику, которого затем сменил Никоненко Николай Емельянович, тоже из числа фронтовиков. </vt:lpstr>
      <vt:lpstr>После Н. Е. Никоненко должность директора занял   Михаил Петрович Мухаев. </vt:lpstr>
      <vt:lpstr>С 1981 года школу-интернат возглавляет Мухаев Михаил Петрович - отличник просвещения СССР, отличник народного образования, награжден знаком "За заслуги перед ВОС III степени", ровесник  школы. Михаил Петрович руководил школой 33 года. С его приходом начался качественно новый этап в развитии школы-интерната. Она полностью перешла на кабинетную систему обучения, работает по перспективному 9-летнему планированию, разработанному Мухаевым М.П. и одобренному Институтом коррекционной педагогики. </vt:lpstr>
      <vt:lpstr>Михаил Петрович принимал участие во Всероссийском конкурсе «Директор школы 2010». Он вошел в десятку лучших директоров России. Наша школа в 2010м году была внесена в реестр «Ведущие образовательные учреждения России».</vt:lpstr>
      <vt:lpstr>Под руководством Мухаева Михаила  Петровича в  2014 году наша школа стала лауреатом конкурса «100 лучших школ России»</vt:lpstr>
      <vt:lpstr>Ветераны нашей школы.</vt:lpstr>
      <vt:lpstr>Габриелян Наталья Васильевна – учитель русского языка и литературы. Окончила дефектологический факультет Государственного Педагогического Института имени А. Герцена и филологический факультет Ростовского Государственного Университета. В школу-интернат № 33 пришла в 1963м году. </vt:lpstr>
      <vt:lpstr>Маина Иннокентьевна Макашова окончила   Ростовский Педагогический Институт. Она пришла работать, ещё учась в институте. Сначала работала воспитателем. Через некоторое время стала работать учителем математики. Проработала в школе-интернате  более сорока лет.</vt:lpstr>
      <vt:lpstr>Кабанова Надежда Васильевна –учитель биологии. Пришла работать в нашу школу в 1970 году.</vt:lpstr>
      <vt:lpstr> Нина Николаевна Короткова пришла на работу в школу-интернат в 1954м году. Начинала работать здесь в качестве воспитателя, а затем стала учителем географии. Она обладала огромной энергией. Готовила вместе с ребятами различные мероприятия – и к торжественным датам, и просто организовывала экскурсии, как по Ростовской области, так и за её пределами.  </vt:lpstr>
      <vt:lpstr>В 1957 году Герман Григорьевич Вислов начал работать в школе-интернате для слепых и слабовидящих детей. Преподавал физику. Оборудовал прекрасный кабинет для уроков физики. Коллеги Германа Григорьевича и поныне отмечают его редкостное умение сосредоточиться на главном, объясняя предмет, «не растекаясь мыслью по древу». Герман Григорьевич удостоился почётного звания «Отличник народного образования».  </vt:lpstr>
      <vt:lpstr>Николай Емельянович Никоненко - коренной житель Новочеркасска. Отсюда же он был призван в армию незадолго до начала Великой Отечественной Войны. Перед призывом успел окончить годичные учительские курсы, готовившие в то время учителей для начальных классов. Но поработать по этой специальности сразу после их окончания не довелось. Служил во 2м танковом полку, входившем в состав 6й казачьей кавалерийской дивизии. Здесь же и война застала. Потом вернулся в родной Новочеркасск,. В дальнейшем окончил Новочеркасский Учительский Институт, а затем – Ростовский Педагогический Институт.  Проработал директором школы-интерната до пенсии.  </vt:lpstr>
      <vt:lpstr>В школе – интернате успешно функционировал ансамбль народных инструментов под руководством Паненко Вячеслава Алексеевича.</vt:lpstr>
      <vt:lpstr>С 1947 года и поныне в школе – интернате ведется обучение  игре на баяне. Учит играть ребят выпускник нашей школы Чичкан Александр  Сергеевич.</vt:lpstr>
      <vt:lpstr>Зрение Александр Сергеевич потерял ещё будучи ребёнком, когда попал под бомбёжку во время войны. Окончил школу-интернат № 33 в 1955 году. После закончил музыкальное училище в городе Нальчике.15 лет проработал в музыкальной школе Новочеркасска.В 1987 году Михаил Петрович пригласил его работать в нашу школу. </vt:lpstr>
      <vt:lpstr>Как жила наша школа. </vt:lpstr>
      <vt:lpstr>Дети активно посещали библиотеку, в которой могли взять книги для внеклассного чтения на любой вкус.</vt:lpstr>
      <vt:lpstr>Занимались в кружке «Домоводство», посещая который дети учились  шить, гладить, готовить, вести домашнее хозяйство.</vt:lpstr>
      <vt:lpstr>Многие традиции, заложенные десятилетиями назад мы соблюдаем и в наши дни. Например, дежурство по столовой.</vt:lpstr>
      <vt:lpstr>Дети совершали трудовые десанты</vt:lpstr>
      <vt:lpstr>Музыкальному образованию и танцам детей в нашей школе вот уже более 65- лет уделяется особое внимание.</vt:lpstr>
      <vt:lpstr>С давних пор в нашей школе ведется обучение  массажу. Это помогает детям найти свое место в жизни и получить основы профессии.</vt:lpstr>
      <vt:lpstr>Добрая традиция-торжественные концерты к праздникам и памятным датам.</vt:lpstr>
      <vt:lpstr>Уютны и красивы всегда наши спальни.</vt:lpstr>
      <vt:lpstr>Прогулки и экскурсии были и остаются самыми интересными и увлекательными мероприятиями. </vt:lpstr>
      <vt:lpstr>Здоровый образ жизни всегда был в моде.</vt:lpstr>
      <vt:lpstr>Презентация PowerPoint</vt:lpstr>
      <vt:lpstr>После окончания школы-интерната ее выпускники успешно продолжают учебу в высших и средне-специальных учебных учреждениях. Более тридцати человек из числа выпускников школы-интерната № 33 в разное время окончили Курское Музыкальное училище. Кисловодский Медицинский колледж окончили более сорока человек и ещё пять человек там обучаются в настоящее время. </vt:lpstr>
      <vt:lpstr>Юристами стали пятнадцать человек. И все они работают по специальности. Экономическое образование  получили десять человек. Трое выпускников являются преподавателями в МГУ.  Пятьдесят выпускников получили высшее образование в ВУЗах Новочеркасска, Ростова-на-Дону, Москвы, Волгограда, Астрахани и других городов.  Некоторые слабовидящие выпускники учатся в ЮРГТУ на факультете дизайна. Другие (тоже – из слабовидящих) осваивают специальности социального работника, психолога, программиста.  </vt:lpstr>
      <vt:lpstr>Мы, ребята, познакомились с историей нашей школы. Как вы увидели, большинство традиций, родившихся много лет назад, и сейчас продолжают жить. Надеемся, что вы будете достойными учениками и выпускниками нашей школы и ни при каких жизненных обстоятельствах не уроните чести славной школы-дома на Тополиной.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Основанный в 1805 году, город Новочеркасск имеет славные боевые и трудовые страницы истории. На этой, овеянной степными ветрами и жизненными переменами, легендарной земле находится единственное в Ростовской области учреждение для детей с глубокими нарушениями зрения.  В декабре 1947 года открывается школа для слепых и слабовидящих детей, расположившаяся по ул. Буденновской в здании  школы № 19. К занятиям приступили  с 11 января 1948 года  10 детей.        </dc:title>
  <dc:creator>Asus</dc:creator>
  <cp:lastModifiedBy>Asus</cp:lastModifiedBy>
  <cp:revision>40</cp:revision>
  <dcterms:created xsi:type="dcterms:W3CDTF">2015-10-06T15:10:06Z</dcterms:created>
  <dcterms:modified xsi:type="dcterms:W3CDTF">2015-10-09T12:45:09Z</dcterms:modified>
</cp:coreProperties>
</file>