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68" r:id="rId5"/>
    <p:sldId id="271" r:id="rId6"/>
    <p:sldId id="289" r:id="rId7"/>
    <p:sldId id="307" r:id="rId8"/>
    <p:sldId id="288" r:id="rId9"/>
    <p:sldId id="306" r:id="rId10"/>
    <p:sldId id="273" r:id="rId11"/>
    <p:sldId id="274" r:id="rId12"/>
    <p:sldId id="276" r:id="rId13"/>
    <p:sldId id="284" r:id="rId14"/>
    <p:sldId id="291" r:id="rId15"/>
    <p:sldId id="285" r:id="rId16"/>
    <p:sldId id="290" r:id="rId17"/>
    <p:sldId id="292" r:id="rId18"/>
    <p:sldId id="293" r:id="rId19"/>
    <p:sldId id="296" r:id="rId20"/>
    <p:sldId id="295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281" r:id="rId30"/>
    <p:sldId id="282" r:id="rId31"/>
    <p:sldId id="287" r:id="rId32"/>
    <p:sldId id="283" r:id="rId33"/>
    <p:sldId id="286" r:id="rId34"/>
    <p:sldId id="297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2296" autoAdjust="0"/>
    <p:restoredTop sz="94660"/>
  </p:normalViewPr>
  <p:slideViewPr>
    <p:cSldViewPr>
      <p:cViewPr>
        <p:scale>
          <a:sx n="80" d="100"/>
          <a:sy n="80" d="100"/>
        </p:scale>
        <p:origin x="-1554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481-861B-4BBD-9C2E-AD0D82CF540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CC0B-22CF-454B-8DD2-EB7416F8F5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481-861B-4BBD-9C2E-AD0D82CF540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CC0B-22CF-454B-8DD2-EB7416F8F5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481-861B-4BBD-9C2E-AD0D82CF540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CC0B-22CF-454B-8DD2-EB7416F8F5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481-861B-4BBD-9C2E-AD0D82CF540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CC0B-22CF-454B-8DD2-EB7416F8F5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481-861B-4BBD-9C2E-AD0D82CF540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CC0B-22CF-454B-8DD2-EB7416F8F5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481-861B-4BBD-9C2E-AD0D82CF540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CC0B-22CF-454B-8DD2-EB7416F8F5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481-861B-4BBD-9C2E-AD0D82CF540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CC0B-22CF-454B-8DD2-EB7416F8F5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481-861B-4BBD-9C2E-AD0D82CF540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CC0B-22CF-454B-8DD2-EB7416F8F5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481-861B-4BBD-9C2E-AD0D82CF540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CC0B-22CF-454B-8DD2-EB7416F8F5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481-861B-4BBD-9C2E-AD0D82CF540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CC0B-22CF-454B-8DD2-EB7416F8F5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481-861B-4BBD-9C2E-AD0D82CF540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027CC0B-22CF-454B-8DD2-EB7416F8F5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2EF481-861B-4BBD-9C2E-AD0D82CF540E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027CC0B-22CF-454B-8DD2-EB7416F8F5D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8"/>
            <a:ext cx="8305800" cy="1857388"/>
          </a:xfrm>
          <a:scene3d>
            <a:camera prst="perspectiveContrastingRightFacing"/>
            <a:lightRig rig="freezing" dir="t">
              <a:rot lat="0" lon="0" rev="5640000"/>
            </a:lightRig>
          </a:scene3d>
          <a:sp3d>
            <a:bevelT prst="slope"/>
          </a:sp3d>
        </p:spPr>
        <p:txBody>
          <a:bodyPr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возникновения и виды плавания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2276872"/>
            <a:ext cx="271464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307183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1071546"/>
            <a:ext cx="278608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43108" y="500042"/>
            <a:ext cx="6072230" cy="17145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2214554"/>
            <a:ext cx="457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Вид плавания </a:t>
            </a:r>
            <a:r>
              <a:rPr lang="ru-RU" sz="4000" dirty="0" smtClean="0"/>
              <a:t>- </a:t>
            </a: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</a:rPr>
              <a:t>одно из направлений активной физической деятельности человека в воде. </a:t>
            </a:r>
            <a:endParaRPr lang="fr-CA" sz="40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7158" y="357166"/>
            <a:ext cx="8345487" cy="607218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9386" y="642918"/>
            <a:ext cx="27052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Спортивное плавание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плавание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Объект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6875" y="1566863"/>
            <a:ext cx="8345488" cy="510222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21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0050" y="332656"/>
            <a:ext cx="4038600" cy="60910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Баттерфляй</a:t>
            </a:r>
            <a:r>
              <a:rPr lang="ru-RU" dirty="0" smtClean="0"/>
              <a:t> – стиль плавания на груди при плавании в котором левая и правая части тела спортсмена одновременно совершают и симметричные движения: руки совершают широкий и мощный гребок.  </a:t>
            </a:r>
          </a:p>
          <a:p>
            <a:r>
              <a:rPr lang="ru-RU" dirty="0" smtClean="0"/>
              <a:t>Один из наиболее технически сложных и утомительных стилей плавания.</a:t>
            </a:r>
          </a:p>
          <a:p>
            <a:r>
              <a:rPr lang="ru-RU" dirty="0" smtClean="0"/>
              <a:t>Чтобы </a:t>
            </a:r>
            <a:r>
              <a:rPr lang="ru-RU" dirty="0"/>
              <a:t>освоить баттерфляй, необходимо приложить усилия, потренировать выносливость, научиться координировать движения.</a:t>
            </a:r>
          </a:p>
          <a:p>
            <a:r>
              <a:rPr lang="ru-RU" dirty="0" smtClean="0"/>
              <a:t>Плавание </a:t>
            </a:r>
            <a:r>
              <a:rPr lang="ru-RU" dirty="0"/>
              <a:t>стилем баттерфляй позволяет отлично проработать мышцы плеч, спины, рук и даже пресса и ног. Такая техника способствует формированию гармоничной </a:t>
            </a:r>
            <a:r>
              <a:rPr lang="ru-RU" dirty="0" smtClean="0"/>
              <a:t>фигуры.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"/>
            <a:ext cx="4705350" cy="684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64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7016" y="-243408"/>
            <a:ext cx="8856984" cy="1944216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                    </a:t>
            </a:r>
            <a:r>
              <a:rPr lang="ru-RU" sz="3100" b="1" dirty="0" smtClean="0"/>
              <a:t>Упражнения </a:t>
            </a:r>
            <a:r>
              <a:rPr lang="ru-RU" sz="3100" b="1" dirty="0"/>
              <a:t>для тренировки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>   Прежде </a:t>
            </a:r>
            <a:r>
              <a:rPr lang="ru-RU" sz="3100" dirty="0"/>
              <a:t>чем оттачивать технику, стоит научиться выполнять упражнения для плавания баттерфляем, часть из которых делается на суше, а часть – в воде</a:t>
            </a:r>
            <a:r>
              <a:rPr lang="ru-RU" sz="3100" dirty="0" smtClean="0"/>
              <a:t>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508518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pPr marL="0" indent="0" algn="ctr">
              <a:buNone/>
            </a:pPr>
            <a:r>
              <a:rPr lang="ru-RU" sz="12800" b="1" dirty="0"/>
              <a:t>Упражнения для баттерфляя на суше</a:t>
            </a:r>
          </a:p>
          <a:p>
            <a:r>
              <a:rPr lang="ru-RU" sz="8800" dirty="0"/>
              <a:t>Сядьте на колени, а ягодицы опустите на пятки. Руки расслабьте, спину сохраняйте прямой. Отведите руки назад, обопритесь ладонями, постарайтесь повыше поднять колени. 5-10 повторений.</a:t>
            </a:r>
          </a:p>
          <a:p>
            <a:r>
              <a:rPr lang="ru-RU" sz="8800" dirty="0"/>
              <a:t>Встаньте прямо, ноги разведите на ширину плеч. Наклоните корпус вперед, удерживая голову прямо. Вращайте обеими руками вперед, а после назад – по 30 раз в каждую сторону.</a:t>
            </a:r>
          </a:p>
          <a:p>
            <a:r>
              <a:rPr lang="ru-RU" sz="8800" dirty="0"/>
              <a:t>Примите упор лежа, причем ноги должны опираться на носки. Согните руки в локтях. Подымайте прямое тело вверх, выпрямляя руки, при этом не прогибайте спину. 10-15 повторений.</a:t>
            </a:r>
          </a:p>
          <a:p>
            <a:r>
              <a:rPr lang="ru-RU" sz="8800" dirty="0"/>
              <a:t>Встаньте прямо, опустите руки. Поднимайте обе руки над головой, при этом разворачивая ладони вверх. Во время подъема отклоняйте голову назад, немного прогибайте спину. Чтобы усложнить упражнение, выполняйте его из </a:t>
            </a:r>
            <a:r>
              <a:rPr lang="ru-RU" sz="8800" dirty="0" err="1"/>
              <a:t>полуприседа</a:t>
            </a:r>
            <a:r>
              <a:rPr lang="ru-RU" sz="8800" dirty="0"/>
              <a:t>. 15-30 повторений</a:t>
            </a:r>
            <a:r>
              <a:rPr lang="ru-RU" sz="8800" dirty="0" smtClean="0"/>
              <a:t>.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410384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759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/>
              <a:t>Упражнения в воде</a:t>
            </a:r>
          </a:p>
          <a:p>
            <a:r>
              <a:rPr lang="ru-RU" dirty="0"/>
              <a:t>Один из важнейших аспектов в этой технике – выполнение сильных ударов ногами. Для этого попробуйте отрабатывать «удар», плавая на животе, на спине, на боку. Также хорошее упражнение для удара ногами в технике баттерфляй – вертикальный удар двумя ногами вперед-назад.</a:t>
            </a:r>
          </a:p>
          <a:p>
            <a:r>
              <a:rPr lang="ru-RU" dirty="0"/>
              <a:t>Хорошо помогают подготовиться и заплывы с одной активной рукой – вторую прижимают к телу или вытягивают вперед.</a:t>
            </a:r>
          </a:p>
        </p:txBody>
      </p:sp>
    </p:spTree>
    <p:extLst>
      <p:ext uri="{BB962C8B-B14F-4D97-AF65-F5344CB8AC3E}">
        <p14:creationId xmlns:p14="http://schemas.microsoft.com/office/powerpoint/2010/main" val="382409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3106688" cy="1143000"/>
          </a:xfrm>
        </p:spPr>
        <p:txBody>
          <a:bodyPr>
            <a:normAutofit/>
          </a:bodyPr>
          <a:lstStyle/>
          <a:p>
            <a:r>
              <a:rPr lang="ru-RU" sz="7200" dirty="0" smtClean="0"/>
              <a:t>Брасс</a:t>
            </a:r>
            <a:endParaRPr lang="ru-RU" sz="7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6734030" cy="502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10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86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036496" cy="492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/>
              <a:t>Правильные движения руками во время плавания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61048"/>
            <a:ext cx="3491880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82" y="836712"/>
            <a:ext cx="90364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Движение рук при плавании брассом задают весь темп движения и находятся в тесной связи с процессом дыхания. Весь процесс движения руками в технике брасс делится на три основных этапа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b="1" dirty="0" smtClean="0"/>
              <a:t>Подготовительный </a:t>
            </a:r>
            <a:r>
              <a:rPr lang="ru-RU" b="1" dirty="0"/>
              <a:t>этап </a:t>
            </a:r>
            <a:r>
              <a:rPr lang="ru-RU" dirty="0"/>
              <a:t>– пловец вытягивает руки над головой. Плечи также посылаются вслед за руками. Кисти рук практически сомкнуты, ладони смотрят вниз.</a:t>
            </a:r>
          </a:p>
          <a:p>
            <a:r>
              <a:rPr lang="ru-RU" b="1" dirty="0"/>
              <a:t>Скольжение</a:t>
            </a:r>
            <a:r>
              <a:rPr lang="ru-RU" dirty="0"/>
              <a:t> – руки все так же вытянуты вперед, ладони находятся почти на поверхности воды.</a:t>
            </a:r>
          </a:p>
          <a:p>
            <a:r>
              <a:rPr lang="ru-RU" b="1" dirty="0"/>
              <a:t>Рабочий этап </a:t>
            </a:r>
            <a:r>
              <a:rPr lang="ru-RU" dirty="0"/>
              <a:t>– также состоит из трех основных стадий. На первой стадии руки начинают движение в стороны, при котором кисти разворачиваются ладонями наружу. При этом руки начинают сгибаться в локтях, а предплечья формируют угол 45 градусов по отношению к поверхности воды.</a:t>
            </a:r>
          </a:p>
          <a:p>
            <a:r>
              <a:rPr lang="ru-RU" dirty="0" smtClean="0"/>
              <a:t>Далее </a:t>
            </a:r>
            <a:r>
              <a:rPr lang="ru-RU" dirty="0"/>
              <a:t>ладони начинают ускорять свое движение вниз </a:t>
            </a:r>
            <a:endParaRPr lang="ru-RU" dirty="0" smtClean="0"/>
          </a:p>
          <a:p>
            <a:r>
              <a:rPr lang="ru-RU" dirty="0" smtClean="0"/>
              <a:t>по </a:t>
            </a:r>
            <a:r>
              <a:rPr lang="ru-RU" dirty="0"/>
              <a:t>широкой дугообразной траектории, таким образом </a:t>
            </a:r>
            <a:endParaRPr lang="ru-RU" dirty="0" smtClean="0"/>
          </a:p>
          <a:p>
            <a:r>
              <a:rPr lang="ru-RU" dirty="0" smtClean="0"/>
              <a:t>создавая </a:t>
            </a:r>
            <a:r>
              <a:rPr lang="ru-RU" dirty="0"/>
              <a:t>для тела опору </a:t>
            </a:r>
            <a:r>
              <a:rPr lang="ru-RU" dirty="0" smtClean="0"/>
              <a:t>на </a:t>
            </a:r>
            <a:r>
              <a:rPr lang="ru-RU" dirty="0"/>
              <a:t>толще воды. </a:t>
            </a:r>
            <a:endParaRPr lang="ru-RU" dirty="0" smtClean="0"/>
          </a:p>
          <a:p>
            <a:r>
              <a:rPr lang="ru-RU" dirty="0" smtClean="0"/>
              <a:t>Далее </a:t>
            </a:r>
            <a:r>
              <a:rPr lang="ru-RU" dirty="0"/>
              <a:t>ладони разворачиваются и начинают д</a:t>
            </a:r>
            <a:r>
              <a:rPr lang="ru-RU" dirty="0" smtClean="0"/>
              <a:t>вижение </a:t>
            </a:r>
          </a:p>
          <a:p>
            <a:r>
              <a:rPr lang="ru-RU" dirty="0" smtClean="0"/>
              <a:t>навстречу друг к </a:t>
            </a:r>
            <a:r>
              <a:rPr lang="ru-RU" dirty="0"/>
              <a:t>другу. За ними следуют локти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После этого следует завершающая стадия – </a:t>
            </a:r>
            <a:endParaRPr lang="ru-RU" dirty="0" smtClean="0"/>
          </a:p>
          <a:p>
            <a:r>
              <a:rPr lang="ru-RU" dirty="0" smtClean="0"/>
              <a:t>ладони </a:t>
            </a:r>
            <a:r>
              <a:rPr lang="ru-RU" dirty="0"/>
              <a:t>сводятся на уровне груди и начинают </a:t>
            </a:r>
            <a:r>
              <a:rPr lang="ru-RU" dirty="0" smtClean="0"/>
              <a:t>движение</a:t>
            </a:r>
          </a:p>
          <a:p>
            <a:r>
              <a:rPr lang="ru-RU" dirty="0" smtClean="0"/>
              <a:t> </a:t>
            </a:r>
            <a:r>
              <a:rPr lang="ru-RU" dirty="0"/>
              <a:t>вверх, в положение над головой. </a:t>
            </a:r>
            <a:endParaRPr lang="ru-RU" dirty="0" smtClean="0"/>
          </a:p>
          <a:p>
            <a:r>
              <a:rPr lang="ru-RU" dirty="0" smtClean="0"/>
              <a:t>Локти </a:t>
            </a:r>
            <a:r>
              <a:rPr lang="ru-RU" dirty="0"/>
              <a:t>повторяют движение кистей.</a:t>
            </a:r>
          </a:p>
        </p:txBody>
      </p:sp>
    </p:spTree>
    <p:extLst>
      <p:ext uri="{BB962C8B-B14F-4D97-AF65-F5344CB8AC3E}">
        <p14:creationId xmlns:p14="http://schemas.microsoft.com/office/powerpoint/2010/main" val="210860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72491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Плавание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самый красивый и самый полезный вид спорта. Оно имеет необычайно давнюю историю. Ещё Древние славянами проводились соревнования по плаванию, суть их была такова: Люди плавали по реке и ловили рыбу руками, тот кто приносил на берег самую крупную рыбу, того и считали победителем. Эти соревнования не похожи на современные, но тем не менее, умение плавать имело в них решающее значение.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71876"/>
            <a:ext cx="400052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86409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Как правильно двигать ногами во время плавания </a:t>
            </a:r>
            <a:r>
              <a:rPr lang="ru-RU" sz="3200" b="1" dirty="0" smtClean="0"/>
              <a:t>брассом</a:t>
            </a:r>
            <a:endParaRPr lang="ru-RU" sz="3200" b="1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03" y="2550714"/>
            <a:ext cx="2859272" cy="428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052736"/>
            <a:ext cx="90364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Движения ног при плавании брассом имеют ярко выраженные отличия работы в других стилях плавания. Здесь присутствуют плавная подготовка и мощный толчок ногами в направлении назад и в стороны.</a:t>
            </a:r>
          </a:p>
          <a:p>
            <a:r>
              <a:rPr lang="ru-RU" dirty="0"/>
              <a:t>Весь процесс движения ног в технике брасса делится на три стадии:</a:t>
            </a:r>
          </a:p>
          <a:p>
            <a:r>
              <a:rPr lang="ru-RU" b="1" dirty="0"/>
              <a:t>Подготовка</a:t>
            </a:r>
            <a:r>
              <a:rPr lang="ru-RU" dirty="0"/>
              <a:t> – на этом этапе ноги находятся в расслабленном положении. Из него начинается сгибание ног в коленных и </a:t>
            </a:r>
          </a:p>
          <a:p>
            <a:r>
              <a:rPr lang="ru-RU" dirty="0"/>
              <a:t>тазобедренных суставах. Колени немного разводятся в </a:t>
            </a:r>
            <a:endParaRPr lang="ru-RU" dirty="0" smtClean="0"/>
          </a:p>
          <a:p>
            <a:r>
              <a:rPr lang="ru-RU" dirty="0" smtClean="0"/>
              <a:t>стороны</a:t>
            </a:r>
            <a:r>
              <a:rPr lang="ru-RU" dirty="0"/>
              <a:t>. Стопы производят движение к поверхности воды. </a:t>
            </a:r>
            <a:endParaRPr lang="ru-RU" dirty="0" smtClean="0"/>
          </a:p>
          <a:p>
            <a:r>
              <a:rPr lang="ru-RU" dirty="0" smtClean="0"/>
              <a:t>Конечная </a:t>
            </a:r>
            <a:r>
              <a:rPr lang="ru-RU" dirty="0"/>
              <a:t>стадия сгибания коленей должна быть быстрой: </a:t>
            </a:r>
            <a:endParaRPr lang="ru-RU" dirty="0" smtClean="0"/>
          </a:p>
          <a:p>
            <a:r>
              <a:rPr lang="ru-RU" dirty="0" smtClean="0"/>
              <a:t>колени </a:t>
            </a:r>
            <a:r>
              <a:rPr lang="ru-RU" dirty="0"/>
              <a:t>разводятся в стороны, а носки стоп разворачиваются наружу.</a:t>
            </a:r>
          </a:p>
          <a:p>
            <a:r>
              <a:rPr lang="ru-RU" b="1" dirty="0"/>
              <a:t>Толчок</a:t>
            </a:r>
            <a:r>
              <a:rPr lang="ru-RU" dirty="0"/>
              <a:t> – начинается из положения подготовки: колени </a:t>
            </a:r>
            <a:endParaRPr lang="ru-RU" dirty="0" smtClean="0"/>
          </a:p>
          <a:p>
            <a:r>
              <a:rPr lang="ru-RU" dirty="0" smtClean="0"/>
              <a:t>согнуты </a:t>
            </a:r>
            <a:r>
              <a:rPr lang="ru-RU" dirty="0"/>
              <a:t>почти под прямым углом к телу, голени находятся </a:t>
            </a:r>
            <a:endParaRPr lang="ru-RU" dirty="0" smtClean="0"/>
          </a:p>
          <a:p>
            <a:r>
              <a:rPr lang="ru-RU" dirty="0" smtClean="0"/>
              <a:t>перпендикулярно </a:t>
            </a:r>
            <a:r>
              <a:rPr lang="ru-RU" dirty="0"/>
              <a:t>поверхности воды, а стопы разведены в </a:t>
            </a:r>
            <a:endParaRPr lang="ru-RU" dirty="0" smtClean="0"/>
          </a:p>
          <a:p>
            <a:r>
              <a:rPr lang="ru-RU" dirty="0" smtClean="0"/>
              <a:t>стороны</a:t>
            </a:r>
            <a:r>
              <a:rPr lang="ru-RU" dirty="0"/>
              <a:t>. Далее следует толчковое движение, которое </a:t>
            </a:r>
            <a:endParaRPr lang="ru-RU" dirty="0" smtClean="0"/>
          </a:p>
          <a:p>
            <a:r>
              <a:rPr lang="ru-RU" dirty="0" smtClean="0"/>
              <a:t>заключается </a:t>
            </a:r>
            <a:r>
              <a:rPr lang="ru-RU" dirty="0"/>
              <a:t>в быстром выпрямлении ног в коленных и </a:t>
            </a:r>
            <a:endParaRPr lang="ru-RU" dirty="0" smtClean="0"/>
          </a:p>
          <a:p>
            <a:r>
              <a:rPr lang="ru-RU" dirty="0" smtClean="0"/>
              <a:t>тазобедренных </a:t>
            </a:r>
            <a:r>
              <a:rPr lang="ru-RU" dirty="0"/>
              <a:t>суставах. Стопы при этом совершают </a:t>
            </a:r>
            <a:endParaRPr lang="ru-RU" dirty="0" smtClean="0"/>
          </a:p>
          <a:p>
            <a:r>
              <a:rPr lang="ru-RU" dirty="0" smtClean="0"/>
              <a:t>дугообразное </a:t>
            </a:r>
            <a:r>
              <a:rPr lang="ru-RU" dirty="0"/>
              <a:t>движение, в конце которого возвращаются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положение на уровне 20-30 см под поверхностью воды.</a:t>
            </a:r>
          </a:p>
          <a:p>
            <a:r>
              <a:rPr lang="ru-RU" b="1" dirty="0"/>
              <a:t>Скольжение</a:t>
            </a:r>
            <a:r>
              <a:rPr lang="ru-RU" dirty="0"/>
              <a:t> – ноги полностью расслаблены и </a:t>
            </a:r>
            <a:r>
              <a:rPr lang="ru-RU" dirty="0" smtClean="0"/>
              <a:t>вытянуты</a:t>
            </a:r>
          </a:p>
          <a:p>
            <a:r>
              <a:rPr lang="ru-RU" dirty="0" smtClean="0"/>
              <a:t> </a:t>
            </a:r>
            <a:r>
              <a:rPr lang="ru-RU" dirty="0"/>
              <a:t>вперед, тело двигается вперед.</a:t>
            </a:r>
          </a:p>
        </p:txBody>
      </p:sp>
    </p:spTree>
    <p:extLst>
      <p:ext uri="{BB962C8B-B14F-4D97-AF65-F5344CB8AC3E}">
        <p14:creationId xmlns:p14="http://schemas.microsoft.com/office/powerpoint/2010/main" val="77548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42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2360"/>
            <a:ext cx="8229600" cy="6503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Движение рук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60832" y="692696"/>
            <a:ext cx="8875664" cy="6048672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1400" dirty="0">
                <a:solidFill>
                  <a:prstClr val="black"/>
                </a:solidFill>
              </a:rPr>
              <a:t>Гребок руками - основной источник движущих сил. Тяговая сила пловца при плавании «кролем на груди» отличается в зависимости от квалификации пловца: мастер спорта международного класса развивает максимальную тяговую силу в 20-22 кг, спортсмен первого разряда - 16-18, второго - 12-14, третьего - 9-12. Для создания силы тяги первостепенное значение имеет положение и характер движений кисти во время гребка. Функция кисти во время гребка - создание непрерывной опоры о воду. Первая половина гребка должна выполняться во всех способах плавания с так называемым «высоким положением локтя», что даёт возможность уже в начальной фазе гребка опереться рукой о воду под оптимальным с точки зрения биомеханики углом.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1400" dirty="0">
                <a:solidFill>
                  <a:prstClr val="black"/>
                </a:solidFill>
              </a:rPr>
              <a:t>Цикл движения рук можно разделить на фазы:</a:t>
            </a:r>
          </a:p>
          <a:p>
            <a:pPr marL="0" lvl="0" indent="0" algn="just">
              <a:spcBef>
                <a:spcPts val="0"/>
              </a:spcBef>
              <a:buClrTx/>
              <a:buSzTx/>
              <a:buFont typeface="Arial"/>
              <a:buChar char="•"/>
            </a:pPr>
            <a:r>
              <a:rPr lang="ru-RU" sz="1200" b="1" dirty="0">
                <a:solidFill>
                  <a:srgbClr val="000000"/>
                </a:solidFill>
                <a:latin typeface="Arial"/>
              </a:rPr>
              <a:t>Опорная часть (захват воды)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. Рука выполняет энергичное опорное движение вперед-вниз, сгибаясь в локтевом суставе (угол между плечом и предплечьем 130-140°) и быстро выходит в положение для выполнения основной части гребка. К концу этой фазы рука сравнительно жестко фиксирована в своих суставах, локоть удерживается выше кисти.</a:t>
            </a:r>
          </a:p>
          <a:p>
            <a:pPr marL="0" lvl="0" indent="0" algn="just">
              <a:spcBef>
                <a:spcPts val="0"/>
              </a:spcBef>
              <a:buClrTx/>
              <a:buSzTx/>
              <a:buFont typeface="Arial"/>
              <a:buChar char="•"/>
            </a:pPr>
            <a:r>
              <a:rPr lang="ru-RU" sz="1200" b="1" dirty="0">
                <a:solidFill>
                  <a:srgbClr val="000000"/>
                </a:solidFill>
                <a:latin typeface="Arial"/>
              </a:rPr>
              <a:t>Основная фаза (подтягивание и отталкивание)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 выполняется за счет приведения и разгибания плеча, а также сгибания и разгибания руки в локтевом суставе. В этой фазе гребка создаются основные силы, продвигающие пловца вперед. Основная часть гребка выполняется согнутой рукой (угол между плечом и предплечьем достигает 90-100°), кисть движется под продольной осью тела. При гребках пальцы сомкнуты, ладонь плоская. В первой части гребка локоть направлен в сторону и немного назад, во второй рука разворачивается локтем назад, а в завершающей части гребка пловец как бы отталкивается от воды кистью и предплечьем. Основная фаза гребка завершается у линии таза. Во время фазы подтягивания угол крена туловища достигает максимальной величины, с переходом к отталкиванию направление крена изменяется на противоположное.</a:t>
            </a:r>
          </a:p>
          <a:p>
            <a:pPr marL="0" lvl="0" indent="0" algn="just">
              <a:spcBef>
                <a:spcPts val="0"/>
              </a:spcBef>
              <a:buClrTx/>
              <a:buSzTx/>
              <a:buFont typeface="Arial"/>
              <a:buChar char="•"/>
            </a:pPr>
            <a:r>
              <a:rPr lang="ru-RU" sz="1200" b="1" dirty="0">
                <a:solidFill>
                  <a:srgbClr val="000000"/>
                </a:solidFill>
                <a:latin typeface="Arial"/>
              </a:rPr>
              <a:t>Выход руки из воды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 совпадает с креном на противоположный бок. Над поверхностью воды появляется локоть, затем кисть, которая выходит из воды за линией таза у бедра.</a:t>
            </a:r>
          </a:p>
          <a:p>
            <a:pPr marL="0" lvl="0" indent="0" algn="just">
              <a:spcBef>
                <a:spcPts val="0"/>
              </a:spcBef>
              <a:buClrTx/>
              <a:buSzTx/>
              <a:buFont typeface="Arial"/>
              <a:buChar char="•"/>
            </a:pPr>
            <a:r>
              <a:rPr lang="ru-RU" sz="1200" b="1" dirty="0">
                <a:solidFill>
                  <a:srgbClr val="000000"/>
                </a:solidFill>
                <a:latin typeface="Arial"/>
              </a:rPr>
              <a:t>Движения над водой или пронос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 одной рукой выполняется в едином ритме с гребковым движением другой. Необходимо быстро пронести расслабленную и согнутую в локте руку (локоть направлен вверх-в сторону), ускоряя </a:t>
            </a:r>
            <a:r>
              <a:rPr lang="ru-RU" sz="1200" dirty="0" err="1">
                <a:solidFill>
                  <a:srgbClr val="000000"/>
                </a:solidFill>
                <a:latin typeface="Arial"/>
              </a:rPr>
              <a:t>ёё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 к моменту входа в воду. В начале проноса ладонь направлена назад и немного вверх.</a:t>
            </a:r>
          </a:p>
          <a:p>
            <a:pPr marL="0" lvl="0" indent="0" algn="just">
              <a:spcBef>
                <a:spcPts val="0"/>
              </a:spcBef>
              <a:buClrTx/>
              <a:buSzTx/>
              <a:buFont typeface="Arial"/>
              <a:buChar char="•"/>
            </a:pPr>
            <a:r>
              <a:rPr lang="ru-RU" sz="1200" b="1" dirty="0">
                <a:solidFill>
                  <a:srgbClr val="000000"/>
                </a:solidFill>
                <a:latin typeface="Arial"/>
              </a:rPr>
              <a:t>Вход руки в воду и наплыв</a:t>
            </a:r>
            <a:r>
              <a:rPr lang="ru-RU" sz="1200" dirty="0">
                <a:solidFill>
                  <a:srgbClr val="000000"/>
                </a:solidFill>
                <a:latin typeface="Arial"/>
              </a:rPr>
              <a:t>. Скорость руки направлена вперед-вниз, горизонтальная скорость больше вертикальной. Рука входит в воду в точку, расположенную между продольной осью тела и параллельной линией, условно проведенной через плечевой сустав. Кисть под острым углом входит в воду, когда рука еще согнута и окончательно рука распрямляется во время наплыва. Последовательность погружения: кисть, предплечье, плечо. Далее расслабленная рука вытягивается вперед в обтекаемом положении. В конце наплыва кисть разворачивается перпендикулярно движению, и рука начинает сгибаться в локте.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ru-RU" sz="14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90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82" y="1196752"/>
            <a:ext cx="352697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579729"/>
            <a:ext cx="39604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/>
              </a:rPr>
              <a:t>Согласование движений рук должно обеспечить непрерывность сил тяги от поперечных гребков руками. Когда одна рука выполняет фазу отталкивания, друга активно опирается о воду, находясь в фазе захвата.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775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5783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Движение ног</a:t>
            </a:r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169" y="2455171"/>
            <a:ext cx="2317766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82" y="980728"/>
            <a:ext cx="913741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Пловцы выполняют 6, 4, или 2 удара ногами на два гребка руками. В настоящее время наиболее распространен вариант </a:t>
            </a:r>
            <a:r>
              <a:rPr lang="ru-RU" dirty="0" err="1"/>
              <a:t>шестиударного</a:t>
            </a:r>
            <a:r>
              <a:rPr lang="ru-RU" dirty="0"/>
              <a:t> кроля, в котором на цикл движений приходится два гребка руками и шесть ударов ногами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Ноги пловца ритмично и умеренно сгибаясь и разгибаясь в тазобедренном, коленном и голеностопном суставах, перемещаются попеременно вверх и вниз. Рабочая часть движения ноги - удар сверху вниз. Наиболее эффективным </a:t>
            </a:r>
            <a:endParaRPr lang="ru-RU" dirty="0" smtClean="0"/>
          </a:p>
          <a:p>
            <a:r>
              <a:rPr lang="ru-RU" dirty="0" smtClean="0"/>
              <a:t>является </a:t>
            </a:r>
            <a:r>
              <a:rPr lang="ru-RU" dirty="0"/>
              <a:t>хлёсткий, выполненный от бедра удар. При этом </a:t>
            </a:r>
            <a:r>
              <a:rPr lang="ru-RU" dirty="0" smtClean="0"/>
              <a:t>бедро</a:t>
            </a:r>
          </a:p>
          <a:p>
            <a:r>
              <a:rPr lang="ru-RU" dirty="0" smtClean="0"/>
              <a:t> </a:t>
            </a:r>
            <a:r>
              <a:rPr lang="ru-RU" dirty="0"/>
              <a:t>движется с некоторым опережением по отношению к голени </a:t>
            </a:r>
            <a:r>
              <a:rPr lang="ru-RU" dirty="0" smtClean="0"/>
              <a:t>и</a:t>
            </a:r>
          </a:p>
          <a:p>
            <a:r>
              <a:rPr lang="ru-RU" dirty="0" smtClean="0"/>
              <a:t> </a:t>
            </a:r>
            <a:r>
              <a:rPr lang="ru-RU" dirty="0"/>
              <a:t>стопе. Расстояние между стопами в крайнем нижнем и верхнем </a:t>
            </a:r>
            <a:endParaRPr lang="ru-RU" dirty="0" smtClean="0"/>
          </a:p>
          <a:p>
            <a:r>
              <a:rPr lang="ru-RU" dirty="0" smtClean="0"/>
              <a:t>положении </a:t>
            </a:r>
            <a:r>
              <a:rPr lang="ru-RU" dirty="0"/>
              <a:t>достигает 40 см. Носки ног оттянуты и развёрнуты </a:t>
            </a:r>
            <a:endParaRPr lang="ru-RU" dirty="0" smtClean="0"/>
          </a:p>
          <a:p>
            <a:r>
              <a:rPr lang="ru-RU" dirty="0" smtClean="0"/>
              <a:t>немного </a:t>
            </a:r>
            <a:r>
              <a:rPr lang="ru-RU" dirty="0"/>
              <a:t>внутрь, большие пальцы почти соприкасаются. Когда </a:t>
            </a:r>
            <a:endParaRPr lang="ru-RU" dirty="0" smtClean="0"/>
          </a:p>
          <a:p>
            <a:r>
              <a:rPr lang="ru-RU" dirty="0" smtClean="0"/>
              <a:t>скорость </a:t>
            </a:r>
            <a:r>
              <a:rPr lang="ru-RU" dirty="0"/>
              <a:t>плавания максимально увеличивается, ноги сильнее </a:t>
            </a:r>
            <a:endParaRPr lang="ru-RU" dirty="0" smtClean="0"/>
          </a:p>
          <a:p>
            <a:r>
              <a:rPr lang="ru-RU" dirty="0" smtClean="0"/>
              <a:t>сгибаются </a:t>
            </a:r>
            <a:r>
              <a:rPr lang="ru-RU" dirty="0"/>
              <a:t>в коленях, стопа по лодыжку выходит из воды, размах </a:t>
            </a:r>
            <a:endParaRPr lang="ru-RU" dirty="0" smtClean="0"/>
          </a:p>
          <a:p>
            <a:r>
              <a:rPr lang="ru-RU" dirty="0" smtClean="0"/>
              <a:t>движения </a:t>
            </a:r>
            <a:r>
              <a:rPr lang="ru-RU" dirty="0"/>
              <a:t>увеличивается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Выбор согласования движений зависит от длины дистанции </a:t>
            </a:r>
            <a:r>
              <a:rPr lang="ru-RU" dirty="0" smtClean="0"/>
              <a:t>и</a:t>
            </a:r>
          </a:p>
          <a:p>
            <a:r>
              <a:rPr lang="ru-RU" dirty="0" smtClean="0"/>
              <a:t> </a:t>
            </a:r>
            <a:r>
              <a:rPr lang="ru-RU" dirty="0"/>
              <a:t>индивидуальных особенностей спортсменов. К примеру, 6-ти </a:t>
            </a:r>
            <a:endParaRPr lang="ru-RU" dirty="0" smtClean="0"/>
          </a:p>
          <a:p>
            <a:r>
              <a:rPr lang="ru-RU" dirty="0" smtClean="0"/>
              <a:t>ударный </a:t>
            </a:r>
            <a:r>
              <a:rPr lang="ru-RU" dirty="0"/>
              <a:t>кроль с длинным силовым гребком часто применятся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/>
              <a:t>дистанциях от 50 до 200 м. На средних дистанциях, как </a:t>
            </a:r>
            <a:endParaRPr lang="ru-RU" dirty="0" smtClean="0"/>
          </a:p>
          <a:p>
            <a:r>
              <a:rPr lang="ru-RU" dirty="0" smtClean="0"/>
              <a:t>правило</a:t>
            </a:r>
            <a:r>
              <a:rPr lang="ru-RU" dirty="0"/>
              <a:t>, пловцы среднего роста плывут 4-х и 2-х ударным </a:t>
            </a:r>
            <a:endParaRPr lang="ru-RU" dirty="0" smtClean="0"/>
          </a:p>
          <a:p>
            <a:r>
              <a:rPr lang="ru-RU" dirty="0" smtClean="0"/>
              <a:t>кролем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495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Кроль на спине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88840"/>
            <a:ext cx="6590039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37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Кроль на спине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Техника плавания кролем на спине очень похожа на плавание кролем на груди – только с отличиями, обусловленными нахождением на спине:</a:t>
            </a:r>
          </a:p>
          <a:p>
            <a:endParaRPr lang="ru-RU" dirty="0"/>
          </a:p>
          <a:p>
            <a:r>
              <a:rPr lang="ru-RU" dirty="0"/>
              <a:t>Тело вытянуто и находится на спине, во время плавания плечевой корпус совершает небольшие повороты за счет гребков.</a:t>
            </a:r>
          </a:p>
          <a:p>
            <a:r>
              <a:rPr lang="ru-RU" dirty="0"/>
              <a:t>Голова неподвижна и смотрит вверх (в отличие от плавания на груди, в котором голова поворачивается, чтобы сделать вдох).</a:t>
            </a:r>
          </a:p>
          <a:p>
            <a:r>
              <a:rPr lang="ru-RU" dirty="0"/>
              <a:t>Ноги выпрямлены и совершают движения, напоминающие ножницы.</a:t>
            </a:r>
          </a:p>
          <a:p>
            <a:r>
              <a:rPr lang="ru-RU" dirty="0"/>
              <a:t>Руки совершают попеременные движения, напоминающие мельницу</a:t>
            </a:r>
            <a:r>
              <a:rPr lang="ru-RU" dirty="0" smtClean="0"/>
              <a:t>.</a:t>
            </a:r>
          </a:p>
          <a:p>
            <a:r>
              <a:rPr lang="ru-RU" dirty="0"/>
              <a:t>Важно отметить, что сама голова во время плавания на спине не двигается, не поворачивается – определенные повороты делает само тело и плечевой корпус, но положение головы остается неизменны</a:t>
            </a:r>
          </a:p>
        </p:txBody>
      </p:sp>
    </p:spTree>
    <p:extLst>
      <p:ext uri="{BB962C8B-B14F-4D97-AF65-F5344CB8AC3E}">
        <p14:creationId xmlns:p14="http://schemas.microsoft.com/office/powerpoint/2010/main" val="7900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030" y="0"/>
            <a:ext cx="8229600" cy="6503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Движения </a:t>
            </a:r>
            <a:r>
              <a:rPr lang="ru-RU" dirty="0"/>
              <a:t>руками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5502004"/>
            <a:ext cx="4221697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4211960" cy="333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64" y="620688"/>
            <a:ext cx="902733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Чтобы правильно научиться плавать данным стилем, в первую очередь необходимо освоить движения руками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В кроле на спине руки проносятся по очереди – пока одна рука делает гребок под водой, другая проносится над поверхностью воды. Это почти то же самое, что и в классическом кроле, только руки вращаются </a:t>
            </a:r>
            <a:r>
              <a:rPr lang="ru-RU" dirty="0" smtClean="0"/>
              <a:t>в другую </a:t>
            </a:r>
            <a:r>
              <a:rPr lang="ru-RU" dirty="0"/>
              <a:t>сторону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Цикл движения рук представляет собой 4 фазы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b="1" dirty="0"/>
              <a:t>Наплыв</a:t>
            </a:r>
            <a:r>
              <a:rPr lang="ru-RU" dirty="0"/>
              <a:t> – погружение руки в воду, начиная с </a:t>
            </a:r>
            <a:endParaRPr lang="ru-RU" dirty="0" smtClean="0"/>
          </a:p>
          <a:p>
            <a:r>
              <a:rPr lang="ru-RU" dirty="0" smtClean="0"/>
              <a:t>мизинца</a:t>
            </a:r>
            <a:r>
              <a:rPr lang="ru-RU" dirty="0"/>
              <a:t>, последующий разворот кисти </a:t>
            </a:r>
            <a:endParaRPr lang="ru-RU" dirty="0" smtClean="0"/>
          </a:p>
          <a:p>
            <a:r>
              <a:rPr lang="ru-RU" dirty="0" smtClean="0"/>
              <a:t>перпендикулярно </a:t>
            </a:r>
            <a:r>
              <a:rPr lang="ru-RU" dirty="0"/>
              <a:t>телу. В отличие от вольного </a:t>
            </a:r>
            <a:endParaRPr lang="ru-RU" dirty="0" smtClean="0"/>
          </a:p>
          <a:p>
            <a:r>
              <a:rPr lang="ru-RU" dirty="0" smtClean="0"/>
              <a:t>стиля </a:t>
            </a:r>
            <a:r>
              <a:rPr lang="ru-RU" dirty="0"/>
              <a:t>наплыв может занимать меньше времени, </a:t>
            </a:r>
            <a:endParaRPr lang="ru-RU" dirty="0" smtClean="0"/>
          </a:p>
          <a:p>
            <a:r>
              <a:rPr lang="ru-RU" dirty="0" smtClean="0"/>
              <a:t>если </a:t>
            </a:r>
            <a:r>
              <a:rPr lang="ru-RU" dirty="0"/>
              <a:t>угол между линией руки и плеча при </a:t>
            </a:r>
            <a:endParaRPr lang="ru-RU" dirty="0" smtClean="0"/>
          </a:p>
          <a:p>
            <a:r>
              <a:rPr lang="ru-RU" dirty="0" smtClean="0"/>
              <a:t>вхождении </a:t>
            </a:r>
            <a:r>
              <a:rPr lang="ru-RU" dirty="0"/>
              <a:t>составляет 20 градусов и более.</a:t>
            </a:r>
          </a:p>
          <a:p>
            <a:r>
              <a:rPr lang="ru-RU" b="1" dirty="0"/>
              <a:t>Основная часть </a:t>
            </a:r>
            <a:r>
              <a:rPr lang="ru-RU" dirty="0"/>
              <a:t>– разворот локтя назад и вниз </a:t>
            </a:r>
            <a:endParaRPr lang="ru-RU" dirty="0" smtClean="0"/>
          </a:p>
          <a:p>
            <a:r>
              <a:rPr lang="ru-RU" dirty="0" smtClean="0"/>
              <a:t>вследствие </a:t>
            </a:r>
            <a:r>
              <a:rPr lang="ru-RU" dirty="0"/>
              <a:t>отталкивания от воды, затем </a:t>
            </a:r>
            <a:endParaRPr lang="ru-RU" dirty="0" smtClean="0"/>
          </a:p>
          <a:p>
            <a:r>
              <a:rPr lang="ru-RU" dirty="0" smtClean="0"/>
              <a:t>нарастание </a:t>
            </a:r>
            <a:r>
              <a:rPr lang="ru-RU" dirty="0"/>
              <a:t>давления на кисть и последующее </a:t>
            </a:r>
            <a:endParaRPr lang="ru-RU" dirty="0" smtClean="0"/>
          </a:p>
          <a:p>
            <a:r>
              <a:rPr lang="ru-RU" dirty="0" smtClean="0"/>
              <a:t>выпрямление </a:t>
            </a:r>
            <a:r>
              <a:rPr lang="ru-RU" dirty="0"/>
              <a:t>руки у бедра.</a:t>
            </a:r>
          </a:p>
          <a:p>
            <a:r>
              <a:rPr lang="ru-RU" b="1" dirty="0"/>
              <a:t>Выход из воды </a:t>
            </a:r>
            <a:r>
              <a:rPr lang="ru-RU" dirty="0"/>
              <a:t>– разворот ладони мизинцем </a:t>
            </a:r>
            <a:endParaRPr lang="ru-RU" dirty="0" smtClean="0"/>
          </a:p>
          <a:p>
            <a:r>
              <a:rPr lang="ru-RU" dirty="0" smtClean="0"/>
              <a:t>вверх</a:t>
            </a:r>
            <a:r>
              <a:rPr lang="ru-RU" dirty="0"/>
              <a:t>, быстрый вынос наружу. Для ускорения </a:t>
            </a:r>
            <a:endParaRPr lang="ru-RU" dirty="0" smtClean="0"/>
          </a:p>
          <a:p>
            <a:r>
              <a:rPr lang="ru-RU" dirty="0" smtClean="0"/>
              <a:t>процесса </a:t>
            </a:r>
            <a:r>
              <a:rPr lang="ru-RU" dirty="0"/>
              <a:t>стоит немного развернуть тело, как </a:t>
            </a:r>
            <a:endParaRPr lang="ru-RU" dirty="0" smtClean="0"/>
          </a:p>
          <a:p>
            <a:r>
              <a:rPr lang="ru-RU" dirty="0" smtClean="0"/>
              <a:t>бы </a:t>
            </a:r>
            <a:r>
              <a:rPr lang="ru-RU" dirty="0"/>
              <a:t>потянувшись за плечом.</a:t>
            </a:r>
          </a:p>
          <a:p>
            <a:r>
              <a:rPr lang="ru-RU" b="1" dirty="0"/>
              <a:t>Пронос</a:t>
            </a:r>
            <a:r>
              <a:rPr lang="ru-RU" dirty="0"/>
              <a:t> – на этом шаге делается пронос </a:t>
            </a:r>
            <a:endParaRPr lang="ru-RU" dirty="0" smtClean="0"/>
          </a:p>
          <a:p>
            <a:r>
              <a:rPr lang="ru-RU" dirty="0" smtClean="0"/>
              <a:t>практически </a:t>
            </a:r>
            <a:r>
              <a:rPr lang="ru-RU" dirty="0"/>
              <a:t>прямой руки над водой на 180 градусов.</a:t>
            </a:r>
          </a:p>
        </p:txBody>
      </p:sp>
    </p:spTree>
    <p:extLst>
      <p:ext uri="{BB962C8B-B14F-4D97-AF65-F5344CB8AC3E}">
        <p14:creationId xmlns:p14="http://schemas.microsoft.com/office/powerpoint/2010/main" val="46693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776864" cy="6503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Движения ног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2656"/>
            <a:ext cx="257289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340768"/>
            <a:ext cx="51845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данной технике движения ног являются почти аналогичными движениям в кроле, единственное отличие – сила прикладывается снизу вверх, а не наоборот – то есть мы как будто выталкиваем ногами воду вверх.</a:t>
            </a:r>
          </a:p>
          <a:p>
            <a:endParaRPr lang="ru-RU" dirty="0"/>
          </a:p>
          <a:p>
            <a:r>
              <a:rPr lang="ru-RU" dirty="0"/>
              <a:t>Ноги должны быть выпрямленными – не нужно их сгибать в коленях во время плавания: должны работать бедра, а не коленные суставы.</a:t>
            </a:r>
          </a:p>
          <a:p>
            <a:endParaRPr lang="ru-RU" dirty="0"/>
          </a:p>
          <a:p>
            <a:r>
              <a:rPr lang="ru-RU" dirty="0"/>
              <a:t>Каждая нога в этом стиле как бы совершает движения, напоминающие волну.</a:t>
            </a:r>
          </a:p>
          <a:p>
            <a:endParaRPr lang="ru-RU" dirty="0"/>
          </a:p>
          <a:p>
            <a:r>
              <a:rPr lang="ru-RU" dirty="0"/>
              <a:t>Ноги двигаются попеременно – как показано на рисунке слева.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05225"/>
            <a:ext cx="2592288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06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2786082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Оздоровительное плавание </a:t>
            </a:r>
            <a:r>
              <a:rPr lang="ru-RU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Оздоровительное плавание </a:t>
            </a:r>
            <a:r>
              <a:rPr lang="ru-RU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700" dirty="0" smtClean="0">
                <a:solidFill>
                  <a:schemeClr val="accent5">
                    <a:lumMod val="50000"/>
                  </a:schemeClr>
                </a:solidFill>
              </a:rPr>
              <a:t>использование особенностей плавательных движений и нахождения тела в воде в лечебных, профилактических, гигиенических, закаливающих, восстановительных, тонизирующих и других целях</a:t>
            </a:r>
            <a:r>
              <a:rPr lang="ru-RU" sz="31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700" dirty="0" smtClean="0">
                <a:solidFill>
                  <a:schemeClr val="accent5">
                    <a:lumMod val="50000"/>
                  </a:schemeClr>
                </a:solidFill>
              </a:rPr>
              <a:t>имеющих оздоровительную направленность.</a:t>
            </a:r>
            <a:br>
              <a:rPr lang="ru-RU" sz="2700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sz="27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596" y="3429000"/>
            <a:ext cx="3857652" cy="3143272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65347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Спортивное плавание зародилось на рубеже  15 – 16 веков. Первыми соревнованиями были состязания пловцов в 1515 году в Венеции. В 1538году вышло первое руководство по плаванию датчанина П.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</a:rPr>
              <a:t>Винимана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Первые школы плавания появились во второй половине 18 начале 19 веков в Германии, Австрии, Чехословакии, Франции.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643314"/>
            <a:ext cx="350046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928670"/>
            <a:ext cx="7543824" cy="171451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Игровое плавание</a:t>
            </a:r>
            <a:r>
              <a:rPr lang="ru-RU" sz="1400" b="1" dirty="0" smtClean="0">
                <a:solidFill>
                  <a:srgbClr val="C00000"/>
                </a:solidFill>
              </a:rPr>
              <a:t>    </a:t>
            </a:r>
            <a:br>
              <a:rPr lang="ru-RU" sz="1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Игровое плавание – использование всевозможных подвижных игр в условиях водной среды </a:t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00" y="2627942"/>
            <a:ext cx="4210080" cy="3694085"/>
          </a:xfrm>
        </p:spPr>
      </p:pic>
      <p:pic>
        <p:nvPicPr>
          <p:cNvPr id="1026" name="Picture 2" descr="C:\Users\Юлдуз\Downloads\10-kids-friendly-resort-kos-island-royal-park-36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2636912"/>
            <a:ext cx="493204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Синхронное плавание</a:t>
            </a:r>
            <a:endParaRPr lang="ru-RU" sz="54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52120" y="1412776"/>
            <a:ext cx="3240360" cy="4942149"/>
          </a:xfrm>
        </p:spPr>
        <p:txBody>
          <a:bodyPr>
            <a:normAutofit/>
          </a:bodyPr>
          <a:lstStyle/>
          <a:p>
            <a:r>
              <a:rPr lang="ru-RU" b="1" dirty="0" smtClean="0"/>
              <a:t>Синхронное плавание </a:t>
            </a:r>
            <a:r>
              <a:rPr lang="ru-RU" dirty="0" smtClean="0"/>
              <a:t>– совокупность различных комплексов движений, включающих элементы хореографии, акробатические и гимнастические комбинации.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464496" cy="297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28648"/>
            <a:ext cx="4484878" cy="297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8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2" y="704088"/>
            <a:ext cx="2643206" cy="593962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Прикладное плавание </a:t>
            </a:r>
            <a:r>
              <a:rPr lang="ru-RU" sz="2800" dirty="0" smtClean="0">
                <a:solidFill>
                  <a:srgbClr val="7030A0"/>
                </a:solidFill>
              </a:rPr>
              <a:t>-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способность человека держаться на воде (то есть обладать навыком плавания) и производить в воде жизненно необходимые действия и мероприятия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14356"/>
            <a:ext cx="3469381" cy="4370828"/>
          </a:xfrm>
        </p:spPr>
      </p:pic>
      <p:pic>
        <p:nvPicPr>
          <p:cNvPr id="5" name="Picture 2" descr="G:\Рабочий стол\На конкурс\Виды плавания\Приклад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714356"/>
            <a:ext cx="2962275" cy="437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6228184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9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036496" cy="3600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При плавании работают почти все мышцы тела, что способствует гармоничному развитию мускулатуры и подвижности в основных суставах пловцов. Плавание способствует значительному развитию мускулатуры, т.к. сопровождается активной деятельностью большинства скелетных мышц. Нагрузка на отдельные мышечные группы распределяется умеренно, и создаются благоприятные условия для их работы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Регулярные занятия плаванием положительно влияют на весь организм. Повышается общий тонус организма, увеличивается выносливость, совершенствуются движения, укрепляется нервная система, крепче становится сон, улучшается аппетит. Регулярные занятия содействуют росту и укреплению костной ткани.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Каждый </a:t>
            </a:r>
            <a:r>
              <a:rPr lang="ru-RU" dirty="0"/>
              <a:t>человек имеет большие возможности для укрепления и поддержания своего здоровья, для сохранения трудоспособности, физической активности и бодрости до глубокой старости, используя такое простое и доступное средство как плавание.</a:t>
            </a:r>
            <a:endParaRPr lang="ru-RU" dirty="0"/>
          </a:p>
        </p:txBody>
      </p:sp>
      <p:pic>
        <p:nvPicPr>
          <p:cNvPr id="5122" name="Picture 2" descr="C:\Users\Юлдуз\Downloads\10-kids-friendly-resort-kos-island-royal-park-3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9144000" cy="260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69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0107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 дореволюционной России спортивное плавание не имело широкого распространения. В начале 20 века было 7 примитивных закрытых плавательных бассейнов. Тренировки проводились преимущественно в открытой воде летом, по этому результаты пловцов были низкие.</a:t>
            </a:r>
            <a:br>
              <a:rPr lang="ru-RU" sz="2400" dirty="0" smtClean="0"/>
            </a:br>
            <a:r>
              <a:rPr lang="ru-RU" sz="2400" dirty="0" smtClean="0"/>
              <a:t>В 1913г. в Киеве  впервые проведено первенство России по плаванию.</a:t>
            </a:r>
            <a:br>
              <a:rPr lang="ru-RU" sz="2400" dirty="0" smtClean="0"/>
            </a:br>
            <a:r>
              <a:rPr lang="ru-RU" sz="2400" dirty="0" smtClean="0"/>
              <a:t>В СССР первые соревнования по плаванию состоялись  в 1918г. в Москве.</a:t>
            </a:r>
            <a:br>
              <a:rPr lang="ru-RU" sz="24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224978"/>
          </a:xfrm>
        </p:spPr>
        <p:txBody>
          <a:bodyPr>
            <a:noAutofit/>
          </a:bodyPr>
          <a:lstStyle/>
          <a:p>
            <a:r>
              <a:rPr lang="ru-RU" sz="2400" dirty="0" smtClean="0"/>
              <a:t>Массовое развитие плавания связано с включением его в программу ГТО ( «Готов к труду и обороне») в 1930 -1932 годах. Плавание стало одно из основных учебных дисциплин в институтах и техникумах физической культуры, на факультетах физического воспитания педагогических вузов.</a:t>
            </a:r>
            <a:br>
              <a:rPr lang="ru-RU" sz="2400" dirty="0" smtClean="0"/>
            </a:br>
            <a:r>
              <a:rPr lang="ru-RU" sz="2400" dirty="0" smtClean="0"/>
              <a:t>В конце 40-х годов началось  строительство зимних и летних бассейнов для спортивного плавания.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000504"/>
            <a:ext cx="392909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Плавание и Олимпийские игры 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51520" y="764704"/>
            <a:ext cx="8424936" cy="1728192"/>
          </a:xfrm>
        </p:spPr>
        <p:txBody>
          <a:bodyPr/>
          <a:lstStyle/>
          <a:p>
            <a:r>
              <a:rPr lang="ru-RU" sz="1800" b="0" dirty="0" smtClean="0">
                <a:solidFill>
                  <a:schemeClr val="tx1"/>
                </a:solidFill>
              </a:rPr>
              <a:t>В </a:t>
            </a:r>
            <a:r>
              <a:rPr lang="ru-RU" sz="1800" b="0" dirty="0">
                <a:solidFill>
                  <a:schemeClr val="tx1"/>
                </a:solidFill>
              </a:rPr>
              <a:t>1896 году плавание вошло в программу первых </a:t>
            </a:r>
            <a:r>
              <a:rPr lang="ru-RU" sz="1800" b="0" dirty="0" smtClean="0">
                <a:solidFill>
                  <a:schemeClr val="tx1"/>
                </a:solidFill>
              </a:rPr>
              <a:t>Олимпийских </a:t>
            </a:r>
            <a:r>
              <a:rPr lang="ru-RU" sz="1800" b="0" dirty="0">
                <a:solidFill>
                  <a:schemeClr val="tx1"/>
                </a:solidFill>
              </a:rPr>
              <a:t>игр, и с тех пор </a:t>
            </a:r>
            <a:r>
              <a:rPr lang="ru-RU" sz="1800" b="0" dirty="0" smtClean="0">
                <a:solidFill>
                  <a:schemeClr val="tx1"/>
                </a:solidFill>
              </a:rPr>
              <a:t>неизменно </a:t>
            </a:r>
            <a:r>
              <a:rPr lang="ru-RU" sz="1800" b="0" dirty="0">
                <a:solidFill>
                  <a:schemeClr val="tx1"/>
                </a:solidFill>
              </a:rPr>
              <a:t>входит в олимпийскую программу. В 1899 году в Будапеште прошли крупные международные соревнования с участием спортсменов из нескольких европейских стран; далее они стали проводиться ежегодно в различных странах Европы и носили название «первенство Европы». </a:t>
            </a:r>
            <a:endParaRPr lang="ru-RU" sz="3200" b="0" dirty="0">
              <a:solidFill>
                <a:schemeClr val="tx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>
          <a:xfrm>
            <a:off x="179512" y="2420888"/>
            <a:ext cx="4040188" cy="4392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Перед </a:t>
            </a:r>
            <a:r>
              <a:rPr lang="ru-RU" sz="1800" dirty="0"/>
              <a:t>началом Олимпийских игр 1908 года ФИНА разработала и утвердила «Правила ФИНА», включавшие перечень дистанций для проведения соревнований, порядок комплектования и проведения заплывов, порядок регистрации мировых рекордов. Тогда же были зарегистрированы первые мировые рекорды, самым ранним из них стал результат </a:t>
            </a:r>
            <a:r>
              <a:rPr lang="ru-RU" sz="1800" dirty="0" err="1"/>
              <a:t>Золтана</a:t>
            </a:r>
            <a:r>
              <a:rPr lang="ru-RU" sz="1800" dirty="0"/>
              <a:t> </a:t>
            </a:r>
            <a:r>
              <a:rPr lang="ru-RU" sz="1800" dirty="0" err="1"/>
              <a:t>Халмаи</a:t>
            </a:r>
            <a:r>
              <a:rPr lang="ru-RU" sz="1800" dirty="0"/>
              <a:t> на дистанции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100 </a:t>
            </a:r>
            <a:r>
              <a:rPr lang="ru-RU" sz="1800" dirty="0"/>
              <a:t>м вольным стилем (1.05,8), показанный 3 декабря 1905 года.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20888"/>
            <a:ext cx="5112568" cy="409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6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467544" y="404664"/>
            <a:ext cx="5472608" cy="6264696"/>
          </a:xfrm>
        </p:spPr>
        <p:txBody>
          <a:bodyPr>
            <a:normAutofit fontScale="92500"/>
          </a:bodyPr>
          <a:lstStyle/>
          <a:p>
            <a:pPr marL="0" lvl="0" indent="0">
              <a:buClr>
                <a:srgbClr val="0BD0D9"/>
              </a:buClr>
              <a:buNone/>
            </a:pPr>
            <a:r>
              <a:rPr lang="ru-RU" sz="2400" dirty="0">
                <a:solidFill>
                  <a:prstClr val="black"/>
                </a:solidFill>
              </a:rPr>
              <a:t>В Олимпийских играх 1952 г. сборная России в первый раз принимала участие.</a:t>
            </a:r>
          </a:p>
          <a:p>
            <a:pPr lvl="0">
              <a:buClr>
                <a:srgbClr val="0BD0D9"/>
              </a:buClr>
            </a:pP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b="1" dirty="0">
                <a:solidFill>
                  <a:prstClr val="black"/>
                </a:solidFill>
              </a:rPr>
              <a:t>Галина </a:t>
            </a:r>
            <a:r>
              <a:rPr lang="ru-RU" sz="2400" b="1" dirty="0" err="1">
                <a:solidFill>
                  <a:prstClr val="black"/>
                </a:solidFill>
              </a:rPr>
              <a:t>Прозуменщикова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завоевала для советской сборной первую золотую медаль, преодолев брассом дистанцию 200 м на Олимпийских играх в 1964 г., которые проводились в столице Японии — Токио. Самое большое число медалей спортсмены СССР получили на Олимпийских играх 1976, 1980, 1988 и 1992 годов. Таблица медалей, завоеванных российскими и советскими пловцами на Олимпийских играх сама за себя говорит о значительных успехах российской и советской сборной по спортивному плаванию.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92696"/>
            <a:ext cx="3096344" cy="569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79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Плюсы плавания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5112568"/>
          </a:xfrm>
        </p:spPr>
        <p:txBody>
          <a:bodyPr>
            <a:noAutofit/>
          </a:bodyPr>
          <a:lstStyle/>
          <a:p>
            <a:r>
              <a:rPr lang="ru-RU" sz="2800" dirty="0" smtClean="0"/>
              <a:t>Согласитесь, плавание – доступный вид спорта. Чтобы им заниматься, требуется минимум экипировки: шапочка, очки, плавки или купальник.</a:t>
            </a:r>
          </a:p>
          <a:p>
            <a:r>
              <a:rPr lang="ru-RU" sz="2800" dirty="0" smtClean="0"/>
              <a:t>Еще одним важным плюсом считается низкое количество травм, поскольку в воде действует эффект </a:t>
            </a:r>
            <a:r>
              <a:rPr lang="ru-RU" sz="2800" dirty="0" err="1" smtClean="0"/>
              <a:t>гидроневесомости</a:t>
            </a:r>
            <a:r>
              <a:rPr lang="ru-RU" sz="2800" dirty="0" smtClean="0"/>
              <a:t>. Не случайно он давно включен в олимпийскую программу. </a:t>
            </a:r>
            <a:r>
              <a:rPr lang="ru-RU" sz="2800" dirty="0" err="1" smtClean="0"/>
              <a:t>Идля</a:t>
            </a:r>
            <a:r>
              <a:rPr lang="ru-RU" sz="2800" dirty="0" smtClean="0"/>
              <a:t> любителей, полезное хобби плавание, укрепит здоровье и придаст сил.</a:t>
            </a:r>
          </a:p>
          <a:p>
            <a:r>
              <a:rPr lang="ru-RU" sz="2800" dirty="0" smtClean="0"/>
              <a:t>Кроме того, </a:t>
            </a:r>
            <a:r>
              <a:rPr lang="ru-RU" sz="2800" dirty="0" err="1" smtClean="0"/>
              <a:t>оздоравливает</a:t>
            </a:r>
            <a:r>
              <a:rPr lang="ru-RU" sz="2800" dirty="0" smtClean="0"/>
              <a:t> тело, укрепляет все группы мышц. Все это сделало его крайне популярным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6006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3528392" cy="252028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Дистанции олимпийских </a:t>
            </a:r>
            <a:r>
              <a:rPr lang="ru-RU" dirty="0" smtClean="0"/>
              <a:t>игр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2353885"/>
              </p:ext>
            </p:extLst>
          </p:nvPr>
        </p:nvGraphicFramePr>
        <p:xfrm>
          <a:off x="3995936" y="404671"/>
          <a:ext cx="4824536" cy="6427548"/>
        </p:xfrm>
        <a:graphic>
          <a:graphicData uri="http://schemas.openxmlformats.org/drawingml/2006/table">
            <a:tbl>
              <a:tblPr/>
              <a:tblGrid>
                <a:gridCol w="1853365"/>
                <a:gridCol w="1132211"/>
                <a:gridCol w="858172"/>
                <a:gridCol w="980788"/>
              </a:tblGrid>
              <a:tr h="49678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</a:rPr>
                        <a:t>Дистанция</a:t>
                      </a:r>
                      <a:endParaRPr lang="ru-RU" sz="1600" dirty="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>
                          <a:effectLst/>
                        </a:rPr>
                        <a:t>Парни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>
                          <a:effectLst/>
                        </a:rPr>
                        <a:t>Девушки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75">
                <a:tc rowSpan="8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вольный стиль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50 м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100 м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200 м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400 м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 dirty="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800 м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—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1500 м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 dirty="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effectLst/>
                        </a:rPr>
                        <a:t>—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7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эстафета 4*100 м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 dirty="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эстафета4*200 м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 dirty="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75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комплексное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200 м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 dirty="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400 м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 dirty="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75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баттерфляй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100 м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 dirty="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200 м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 dirty="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75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брасс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100 м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 dirty="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200 м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 dirty="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75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на спине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100 м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 dirty="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200 м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 dirty="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78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комбинированная эстафета 4*100 метров</a:t>
                      </a: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0CC00"/>
                          </a:solidFill>
                          <a:effectLst/>
                        </a:rPr>
                        <a:t>+</a:t>
                      </a:r>
                      <a:endParaRPr lang="ru-RU" sz="1600" dirty="0">
                        <a:effectLst/>
                      </a:endParaRPr>
                    </a:p>
                  </a:txBody>
                  <a:tcPr marL="30999" marR="30999" marT="30999" marB="30999" anchor="ctr">
                    <a:lnL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D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2653</TotalTime>
  <Words>2246</Words>
  <Application>Microsoft Office PowerPoint</Application>
  <PresentationFormat>Экран (4:3)</PresentationFormat>
  <Paragraphs>196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Поток</vt:lpstr>
      <vt:lpstr>История возникновения и виды плавания</vt:lpstr>
      <vt:lpstr>Плавание – самый красивый и самый полезный вид спорта. Оно имеет необычайно давнюю историю. Ещё Древние славянами проводились соревнования по плаванию, суть их была такова: Люди плавали по реке и ловили рыбу руками, тот кто приносил на берег самую крупную рыбу, того и считали победителем. Эти соревнования не похожи на современные, но тем не менее, умение плавать имело в них решающее значение.</vt:lpstr>
      <vt:lpstr>Спортивное плавание зародилось на рубеже  15 – 16 веков. Первыми соревнованиями были состязания пловцов в 1515 году в Венеции. В 1538году вышло первое руководство по плаванию датчанина П. Винимана. Первые школы плавания появились во второй половине 18 начале 19 веков в Германии, Австрии, Чехословакии, Франции.</vt:lpstr>
      <vt:lpstr>В дореволюционной России спортивное плавание не имело широкого распространения. В начале 20 века было 7 примитивных закрытых плавательных бассейнов. Тренировки проводились преимущественно в открытой воде летом, по этому результаты пловцов были низкие. В 1913г. в Киеве  впервые проведено первенство России по плаванию. В СССР первые соревнования по плаванию состоялись  в 1918г. в Москве.  </vt:lpstr>
      <vt:lpstr>Массовое развитие плавания связано с включением его в программу ГТО ( «Готов к труду и обороне») в 1930 -1932 годах. Плавание стало одно из основных учебных дисциплин в институтах и техникумах физической культуры, на факультетах физического воспитания педагогических вузов. В конце 40-х годов началось  строительство зимних и летних бассейнов для спортивного плавания.</vt:lpstr>
      <vt:lpstr>Плавание и Олимпийские игры </vt:lpstr>
      <vt:lpstr>Презентация PowerPoint</vt:lpstr>
      <vt:lpstr>Плюсы плавания</vt:lpstr>
      <vt:lpstr>Дистанции олимпийских игр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Упражнения для тренировки    Прежде чем оттачивать технику, стоит научиться выполнять упражнения для плавания баттерфляем, часть из которых делается на суше, а часть – в воде.</vt:lpstr>
      <vt:lpstr>Презентация PowerPoint</vt:lpstr>
      <vt:lpstr>Брасс</vt:lpstr>
      <vt:lpstr>Презентация PowerPoint</vt:lpstr>
      <vt:lpstr>Правильные движения руками во время плавания</vt:lpstr>
      <vt:lpstr>Как правильно двигать ногами во время плавания брассом</vt:lpstr>
      <vt:lpstr>Презентация PowerPoint</vt:lpstr>
      <vt:lpstr>Движение рук</vt:lpstr>
      <vt:lpstr>Презентация PowerPoint</vt:lpstr>
      <vt:lpstr>Движение ног</vt:lpstr>
      <vt:lpstr>Кроль на спине</vt:lpstr>
      <vt:lpstr>Кроль на спине</vt:lpstr>
      <vt:lpstr>Движения руками</vt:lpstr>
      <vt:lpstr>Движения ног</vt:lpstr>
      <vt:lpstr>Оздоровительное плавание Оздоровительное плавание - использование особенностей плавательных движений и нахождения тела в воде в лечебных, профилактических, гигиенических, закаливающих, восстановительных, тонизирующих и других целях, имеющих оздоровительную направленность. </vt:lpstr>
      <vt:lpstr>Игровое плавание     Игровое плавание – использование всевозможных подвижных игр в условиях водной среды  </vt:lpstr>
      <vt:lpstr>Синхронное плавание</vt:lpstr>
      <vt:lpstr>Прикладное плавание - способность человека держаться на воде (то есть обладать навыком плавания) и производить в воде жизненно необходимые действия и мероприятия</vt:lpstr>
      <vt:lpstr>Презентация PowerPoint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Юлдуз</cp:lastModifiedBy>
  <cp:revision>105</cp:revision>
  <dcterms:created xsi:type="dcterms:W3CDTF">2014-10-04T13:22:23Z</dcterms:created>
  <dcterms:modified xsi:type="dcterms:W3CDTF">2020-04-02T20:27:24Z</dcterms:modified>
</cp:coreProperties>
</file>